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685" r:id="rId5"/>
    <p:sldMasterId id="2147483742" r:id="rId6"/>
    <p:sldMasterId id="2147483797" r:id="rId7"/>
  </p:sldMasterIdLst>
  <p:notesMasterIdLst>
    <p:notesMasterId r:id="rId30"/>
  </p:notesMasterIdLst>
  <p:handoutMasterIdLst>
    <p:handoutMasterId r:id="rId31"/>
  </p:handoutMasterIdLst>
  <p:sldIdLst>
    <p:sldId id="413" r:id="rId8"/>
    <p:sldId id="466" r:id="rId9"/>
    <p:sldId id="459" r:id="rId10"/>
    <p:sldId id="471" r:id="rId11"/>
    <p:sldId id="267" r:id="rId12"/>
    <p:sldId id="465" r:id="rId13"/>
    <p:sldId id="467" r:id="rId14"/>
    <p:sldId id="469" r:id="rId15"/>
    <p:sldId id="470" r:id="rId16"/>
    <p:sldId id="475" r:id="rId17"/>
    <p:sldId id="476" r:id="rId18"/>
    <p:sldId id="480" r:id="rId19"/>
    <p:sldId id="478" r:id="rId20"/>
    <p:sldId id="479" r:id="rId21"/>
    <p:sldId id="481" r:id="rId22"/>
    <p:sldId id="474" r:id="rId23"/>
    <p:sldId id="482" r:id="rId24"/>
    <p:sldId id="473" r:id="rId25"/>
    <p:sldId id="472" r:id="rId26"/>
    <p:sldId id="477" r:id="rId27"/>
    <p:sldId id="461" r:id="rId28"/>
    <p:sldId id="483" r:id="rId29"/>
  </p:sldIdLst>
  <p:sldSz cx="9144000" cy="5143500" type="screen16x9"/>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ading slide (please choose)" id="{E27FC43B-4921-264E-B130-B0D5F3CD2A8E}">
          <p14:sldIdLst>
            <p14:sldId id="413"/>
            <p14:sldId id="466"/>
          </p14:sldIdLst>
        </p14:section>
        <p14:section name="Template slides" id="{389E8766-1E48-2D4A-8446-C186DEC569BB}">
          <p14:sldIdLst>
            <p14:sldId id="459"/>
            <p14:sldId id="471"/>
            <p14:sldId id="267"/>
            <p14:sldId id="465"/>
            <p14:sldId id="467"/>
            <p14:sldId id="469"/>
            <p14:sldId id="470"/>
            <p14:sldId id="475"/>
            <p14:sldId id="476"/>
            <p14:sldId id="480"/>
            <p14:sldId id="478"/>
            <p14:sldId id="479"/>
            <p14:sldId id="481"/>
            <p14:sldId id="474"/>
            <p14:sldId id="482"/>
            <p14:sldId id="473"/>
            <p14:sldId id="472"/>
          </p14:sldIdLst>
        </p14:section>
        <p14:section name="Final slide" id="{8248B22D-65CF-8649-A16E-A8C999FA6474}">
          <p14:sldIdLst>
            <p14:sldId id="477"/>
            <p14:sldId id="461"/>
            <p14:sldId id="48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anie Carroll" initials="M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12"/>
    <a:srgbClr val="C91F14"/>
    <a:srgbClr val="E30918"/>
    <a:srgbClr val="EC251D"/>
    <a:srgbClr val="DA1E12"/>
    <a:srgbClr val="D90011"/>
    <a:srgbClr val="ACACAC"/>
    <a:srgbClr val="FF2F92"/>
    <a:srgbClr val="D70111"/>
    <a:srgbClr val="D922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7"/>
    <p:restoredTop sz="61927" autoAdjust="0"/>
  </p:normalViewPr>
  <p:slideViewPr>
    <p:cSldViewPr snapToGrid="0" snapToObjects="1">
      <p:cViewPr varScale="1">
        <p:scale>
          <a:sx n="93" d="100"/>
          <a:sy n="93" d="100"/>
        </p:scale>
        <p:origin x="2148" y="78"/>
      </p:cViewPr>
      <p:guideLst>
        <p:guide orient="horz" pos="1620"/>
        <p:guide pos="2880"/>
      </p:guideLst>
    </p:cSldViewPr>
  </p:slideViewPr>
  <p:outlineViewPr>
    <p:cViewPr>
      <p:scale>
        <a:sx n="33" d="100"/>
        <a:sy n="33" d="100"/>
      </p:scale>
      <p:origin x="0" y="-40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9" d="100"/>
          <a:sy n="119" d="100"/>
        </p:scale>
        <p:origin x="447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4787" tIns="47393" rIns="94787" bIns="47393"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4023993" y="0"/>
            <a:ext cx="3078427" cy="511731"/>
          </a:xfrm>
          <a:prstGeom prst="rect">
            <a:avLst/>
          </a:prstGeom>
        </p:spPr>
        <p:txBody>
          <a:bodyPr vert="horz" lIns="94787" tIns="47393" rIns="94787" bIns="47393" rtlCol="0"/>
          <a:lstStyle>
            <a:lvl1pPr algn="r">
              <a:defRPr sz="1200"/>
            </a:lvl1pPr>
          </a:lstStyle>
          <a:p>
            <a:fld id="{E26FFCA2-BF6D-CE44-A430-3AEE88891A9E}" type="datetimeFigureOut">
              <a:rPr lang="en-US" smtClean="0">
                <a:latin typeface="Arial"/>
              </a:rPr>
              <a:t>8/7/2023</a:t>
            </a:fld>
            <a:endParaRPr lang="en-US" dirty="0">
              <a:latin typeface="Arial"/>
            </a:endParaRPr>
          </a:p>
        </p:txBody>
      </p:sp>
      <p:sp>
        <p:nvSpPr>
          <p:cNvPr id="4" name="Footer Placeholder 3"/>
          <p:cNvSpPr>
            <a:spLocks noGrp="1"/>
          </p:cNvSpPr>
          <p:nvPr>
            <p:ph type="ftr" sz="quarter" idx="2"/>
          </p:nvPr>
        </p:nvSpPr>
        <p:spPr>
          <a:xfrm>
            <a:off x="0" y="9721106"/>
            <a:ext cx="3078427" cy="511731"/>
          </a:xfrm>
          <a:prstGeom prst="rect">
            <a:avLst/>
          </a:prstGeom>
        </p:spPr>
        <p:txBody>
          <a:bodyPr vert="horz" lIns="94787" tIns="47393" rIns="94787" bIns="47393"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4023993" y="9721106"/>
            <a:ext cx="3078427" cy="511731"/>
          </a:xfrm>
          <a:prstGeom prst="rect">
            <a:avLst/>
          </a:prstGeom>
        </p:spPr>
        <p:txBody>
          <a:bodyPr vert="horz" lIns="94787" tIns="47393" rIns="94787" bIns="47393" rtlCol="0" anchor="b"/>
          <a:lstStyle>
            <a:lvl1pPr algn="r">
              <a:defRPr sz="1200"/>
            </a:lvl1pPr>
          </a:lstStyle>
          <a:p>
            <a:fld id="{B5BA992C-4394-4E4E-9793-4EB1E3E1D25A}"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18202212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4787" tIns="47393" rIns="94787" bIns="47393" rtlCol="0"/>
          <a:lstStyle>
            <a:lvl1pPr algn="l">
              <a:defRPr sz="1200">
                <a:latin typeface="Arial"/>
              </a:defRPr>
            </a:lvl1pPr>
          </a:lstStyle>
          <a:p>
            <a:endParaRPr lang="en-US" dirty="0"/>
          </a:p>
        </p:txBody>
      </p:sp>
      <p:sp>
        <p:nvSpPr>
          <p:cNvPr id="3" name="Date Placeholder 2"/>
          <p:cNvSpPr>
            <a:spLocks noGrp="1"/>
          </p:cNvSpPr>
          <p:nvPr>
            <p:ph type="dt" idx="1"/>
          </p:nvPr>
        </p:nvSpPr>
        <p:spPr>
          <a:xfrm>
            <a:off x="4023993" y="0"/>
            <a:ext cx="3078427" cy="511731"/>
          </a:xfrm>
          <a:prstGeom prst="rect">
            <a:avLst/>
          </a:prstGeom>
        </p:spPr>
        <p:txBody>
          <a:bodyPr vert="horz" lIns="94787" tIns="47393" rIns="94787" bIns="47393" rtlCol="0"/>
          <a:lstStyle>
            <a:lvl1pPr algn="r">
              <a:defRPr sz="1200">
                <a:latin typeface="Arial"/>
              </a:defRPr>
            </a:lvl1pPr>
          </a:lstStyle>
          <a:p>
            <a:fld id="{16A57A62-2764-F542-B86B-77C5E138D015}" type="datetimeFigureOut">
              <a:rPr lang="en-US" smtClean="0"/>
              <a:pPr/>
              <a:t>8/7/2023</a:t>
            </a:fld>
            <a:endParaRPr lang="en-US" dirty="0"/>
          </a:p>
        </p:txBody>
      </p:sp>
      <p:sp>
        <p:nvSpPr>
          <p:cNvPr id="4" name="Slide Image Placeholder 3"/>
          <p:cNvSpPr>
            <a:spLocks noGrp="1" noRot="1" noChangeAspect="1"/>
          </p:cNvSpPr>
          <p:nvPr>
            <p:ph type="sldImg" idx="2"/>
          </p:nvPr>
        </p:nvSpPr>
        <p:spPr>
          <a:xfrm>
            <a:off x="139700" y="766763"/>
            <a:ext cx="6824663" cy="3838575"/>
          </a:xfrm>
          <a:prstGeom prst="rect">
            <a:avLst/>
          </a:prstGeom>
          <a:noFill/>
          <a:ln w="12700">
            <a:solidFill>
              <a:prstClr val="black"/>
            </a:solidFill>
          </a:ln>
        </p:spPr>
        <p:txBody>
          <a:bodyPr vert="horz" lIns="94787" tIns="47393" rIns="94787" bIns="47393" rtlCol="0" anchor="ctr"/>
          <a:lstStyle/>
          <a:p>
            <a:endParaRPr lang="en-US" dirty="0"/>
          </a:p>
        </p:txBody>
      </p:sp>
      <p:sp>
        <p:nvSpPr>
          <p:cNvPr id="5" name="Notes Placeholder 4"/>
          <p:cNvSpPr>
            <a:spLocks noGrp="1"/>
          </p:cNvSpPr>
          <p:nvPr>
            <p:ph type="body" sz="quarter" idx="3"/>
          </p:nvPr>
        </p:nvSpPr>
        <p:spPr>
          <a:xfrm>
            <a:off x="710407" y="4861441"/>
            <a:ext cx="5683250" cy="4605576"/>
          </a:xfrm>
          <a:prstGeom prst="rect">
            <a:avLst/>
          </a:prstGeom>
        </p:spPr>
        <p:txBody>
          <a:bodyPr vert="horz" lIns="94787" tIns="47393" rIns="94787" bIns="47393" rtlCol="0"/>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Footer Placeholder 5"/>
          <p:cNvSpPr>
            <a:spLocks noGrp="1"/>
          </p:cNvSpPr>
          <p:nvPr>
            <p:ph type="ftr" sz="quarter" idx="4"/>
          </p:nvPr>
        </p:nvSpPr>
        <p:spPr>
          <a:xfrm>
            <a:off x="0" y="9721106"/>
            <a:ext cx="3078427" cy="511731"/>
          </a:xfrm>
          <a:prstGeom prst="rect">
            <a:avLst/>
          </a:prstGeom>
        </p:spPr>
        <p:txBody>
          <a:bodyPr vert="horz" lIns="94787" tIns="47393" rIns="94787" bIns="47393"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4023993" y="9721106"/>
            <a:ext cx="3078427" cy="511731"/>
          </a:xfrm>
          <a:prstGeom prst="rect">
            <a:avLst/>
          </a:prstGeom>
        </p:spPr>
        <p:txBody>
          <a:bodyPr vert="horz" lIns="94787" tIns="47393" rIns="94787" bIns="47393" rtlCol="0" anchor="b"/>
          <a:lstStyle>
            <a:lvl1pPr algn="r">
              <a:defRPr sz="1200">
                <a:latin typeface="Arial"/>
              </a:defRPr>
            </a:lvl1pPr>
          </a:lstStyle>
          <a:p>
            <a:fld id="{19A93E2E-41BE-9948-9CD4-5372A3778816}" type="slidenum">
              <a:rPr lang="en-US" smtClean="0"/>
              <a:pPr/>
              <a:t>‹#›</a:t>
            </a:fld>
            <a:endParaRPr lang="en-US" dirty="0"/>
          </a:p>
        </p:txBody>
      </p:sp>
    </p:spTree>
    <p:extLst>
      <p:ext uri="{BB962C8B-B14F-4D97-AF65-F5344CB8AC3E}">
        <p14:creationId xmlns:p14="http://schemas.microsoft.com/office/powerpoint/2010/main" val="14849067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9"/>
              </a:spcAft>
            </a:pPr>
            <a:r>
              <a:rPr lang="en-AU" dirty="0">
                <a:latin typeface="Calibri" panose="020F0502020204030204" pitchFamily="34" charset="0"/>
                <a:ea typeface="Calibri" panose="020F0502020204030204" pitchFamily="34" charset="0"/>
                <a:cs typeface="Times New Roman" panose="02020603050405020304" pitchFamily="18" charset="0"/>
              </a:rPr>
              <a:t>Intro… Snr research fellow @GCI</a:t>
            </a:r>
          </a:p>
          <a:p>
            <a:pPr>
              <a:lnSpc>
                <a:spcPct val="107000"/>
              </a:lnSpc>
              <a:spcAft>
                <a:spcPts val="829"/>
              </a:spcAft>
            </a:pPr>
            <a:r>
              <a:rPr lang="en-AU" dirty="0">
                <a:latin typeface="Calibri" panose="020F0502020204030204" pitchFamily="34" charset="0"/>
                <a:ea typeface="Calibri" panose="020F0502020204030204" pitchFamily="34" charset="0"/>
                <a:cs typeface="Times New Roman" panose="02020603050405020304" pitchFamily="18" charset="0"/>
              </a:rPr>
              <a:t>I’ll be talking today about some work I’ve been doing with a large interdisciplinary team of researchers (all named here) on a large population-based longitudinal study. This talk is about how different levels of child protection services involvement are associated with police contact as a victim and person of interest.</a:t>
            </a:r>
          </a:p>
        </p:txBody>
      </p:sp>
      <p:sp>
        <p:nvSpPr>
          <p:cNvPr id="4" name="Slide Number Placeholder 3"/>
          <p:cNvSpPr>
            <a:spLocks noGrp="1"/>
          </p:cNvSpPr>
          <p:nvPr>
            <p:ph type="sldNum" sz="quarter" idx="10"/>
          </p:nvPr>
        </p:nvSpPr>
        <p:spPr/>
        <p:txBody>
          <a:bodyPr/>
          <a:lstStyle/>
          <a:p>
            <a:pPr defTabSz="473934">
              <a:defRPr/>
            </a:pPr>
            <a:fld id="{19A93E2E-41BE-9948-9CD4-5372A3778816}" type="slidenum">
              <a:rPr lang="en-US">
                <a:solidFill>
                  <a:prstClr val="black"/>
                </a:solidFill>
              </a:rPr>
              <a:pPr defTabSz="473934">
                <a:defRPr/>
              </a:pPr>
              <a:t>1</a:t>
            </a:fld>
            <a:endParaRPr lang="en-US" dirty="0">
              <a:solidFill>
                <a:prstClr val="black"/>
              </a:solidFill>
            </a:endParaRPr>
          </a:p>
        </p:txBody>
      </p:sp>
    </p:spTree>
    <p:extLst>
      <p:ext uri="{BB962C8B-B14F-4D97-AF65-F5344CB8AC3E}">
        <p14:creationId xmlns:p14="http://schemas.microsoft.com/office/powerpoint/2010/main" val="1876203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10</a:t>
            </a:fld>
            <a:endParaRPr lang="en-US" dirty="0"/>
          </a:p>
        </p:txBody>
      </p:sp>
    </p:spTree>
    <p:extLst>
      <p:ext uri="{BB962C8B-B14F-4D97-AF65-F5344CB8AC3E}">
        <p14:creationId xmlns:p14="http://schemas.microsoft.com/office/powerpoint/2010/main" val="3035060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mn-lt"/>
                <a:ea typeface="Calibri" panose="020F0502020204030204" pitchFamily="34" charset="0"/>
              </a:rPr>
              <a:t>The majority of the sample did not have a police contact (91%), ~4% had been in contact with the police as a victim only, just over 3% had been in contact with the police as a person of interest only, and 1.4% of the sample had been in contact with the police as both a victim and a person of interest.</a:t>
            </a:r>
          </a:p>
          <a:p>
            <a:endParaRPr lang="en-AU" dirty="0">
              <a:latin typeface="+mn-lt"/>
            </a:endParaRPr>
          </a:p>
          <a:p>
            <a:r>
              <a:rPr lang="en-AU" dirty="0">
                <a:latin typeface="+mn-lt"/>
                <a:ea typeface="Calibri" panose="020F0502020204030204" pitchFamily="34" charset="0"/>
              </a:rPr>
              <a:t>Similarly, the majority of children in the sample were not involved with child protection services (78%). Among those children who did have contact with child protection services, 3.6% had a non-ROSH report, almost 14% had an unsubstantiated ROSH report, 2.7% had a substantiated ROSH report, and ~2% were placed in out-of-home care as their highest level of service. </a:t>
            </a:r>
          </a:p>
          <a:p>
            <a:endParaRPr lang="en-AU" dirty="0">
              <a:latin typeface="+mn-lt"/>
              <a:ea typeface="Calibri" panose="020F0502020204030204" pitchFamily="34" charset="0"/>
            </a:endParaRPr>
          </a:p>
          <a:p>
            <a:r>
              <a:rPr lang="en-AU" dirty="0">
                <a:latin typeface="+mn-lt"/>
                <a:ea typeface="Calibri" panose="020F0502020204030204" pitchFamily="34" charset="0"/>
              </a:rPr>
              <a:t>A pattern of increasing prevalence of police contact (in all categories) and child protection involvement emerged at the bivariate level. For example, only 1.2% of those children with no police contact had been placed in out-of-home care, followed by 6.8% of those with a ‘victim’ contact, 8.6% with a ‘person of interest’ contact, and 18.5% with both police contact categories had been placed in out-of-home care. So, it goes from 1% for the no police contact to almost 19% for the both types of police contact. The pattern is quite similar for the substantiated category, as well, from ~3% to almost 20%.</a:t>
            </a:r>
          </a:p>
          <a:p>
            <a:endParaRPr lang="en-AU" dirty="0">
              <a:latin typeface="+mn-lt"/>
            </a:endParaRPr>
          </a:p>
          <a:p>
            <a:endParaRPr lang="en-AU" dirty="0">
              <a:latin typeface="+mn-lt"/>
            </a:endParaRPr>
          </a:p>
        </p:txBody>
      </p:sp>
      <p:sp>
        <p:nvSpPr>
          <p:cNvPr id="4" name="Slide Number Placeholder 3"/>
          <p:cNvSpPr>
            <a:spLocks noGrp="1"/>
          </p:cNvSpPr>
          <p:nvPr>
            <p:ph type="sldNum" sz="quarter" idx="5"/>
          </p:nvPr>
        </p:nvSpPr>
        <p:spPr/>
        <p:txBody>
          <a:bodyPr/>
          <a:lstStyle/>
          <a:p>
            <a:fld id="{19A93E2E-41BE-9948-9CD4-5372A3778816}" type="slidenum">
              <a:rPr lang="en-US" smtClean="0"/>
              <a:pPr/>
              <a:t>11</a:t>
            </a:fld>
            <a:endParaRPr lang="en-US" dirty="0"/>
          </a:p>
        </p:txBody>
      </p:sp>
    </p:spTree>
    <p:extLst>
      <p:ext uri="{BB962C8B-B14F-4D97-AF65-F5344CB8AC3E}">
        <p14:creationId xmlns:p14="http://schemas.microsoft.com/office/powerpoint/2010/main" val="3900408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This table is a continuation of the previous table but shows the descriptive statistics for the 5 covariates in the model. Unsurprisingly, considering the known gender gap in offending, (</a:t>
            </a:r>
            <a:r>
              <a:rPr lang="en-US" sz="1100" i="1" dirty="0">
                <a:latin typeface="+mn-lt"/>
              </a:rPr>
              <a:t>Click 1</a:t>
            </a:r>
            <a:r>
              <a:rPr lang="en-US" sz="1100" dirty="0">
                <a:latin typeface="+mn-lt"/>
              </a:rPr>
              <a:t>) boys have a higher prevalence of POI police contact compared to girls. Looking at the victim only category (</a:t>
            </a:r>
            <a:r>
              <a:rPr lang="en-US" sz="1100" i="1" dirty="0">
                <a:latin typeface="+mn-lt"/>
              </a:rPr>
              <a:t>Click 2</a:t>
            </a:r>
            <a:r>
              <a:rPr lang="en-US" sz="1100" dirty="0">
                <a:latin typeface="+mn-lt"/>
              </a:rPr>
              <a:t>), there are slightly more girls compared to boys.</a:t>
            </a:r>
          </a:p>
          <a:p>
            <a:r>
              <a:rPr lang="en-US" sz="1100" dirty="0">
                <a:latin typeface="+mn-lt"/>
              </a:rPr>
              <a:t> </a:t>
            </a:r>
          </a:p>
          <a:p>
            <a:pPr defTabSz="473934">
              <a:defRPr/>
            </a:pPr>
            <a:r>
              <a:rPr lang="en-AU" sz="1100" dirty="0">
                <a:solidFill>
                  <a:srgbClr val="000000"/>
                </a:solidFill>
                <a:latin typeface="+mn-lt"/>
                <a:ea typeface="Times New Roman" panose="02020603050405020304" pitchFamily="18" charset="0"/>
                <a:cs typeface="Times New Roman" panose="02020603050405020304" pitchFamily="18" charset="0"/>
              </a:rPr>
              <a:t>Aboriginal and/or Torres Strait Islander children (</a:t>
            </a:r>
            <a:r>
              <a:rPr lang="en-AU" sz="1100" i="1" dirty="0">
                <a:solidFill>
                  <a:srgbClr val="000000"/>
                </a:solidFill>
                <a:latin typeface="+mn-lt"/>
                <a:ea typeface="Times New Roman" panose="02020603050405020304" pitchFamily="18" charset="0"/>
                <a:cs typeface="Times New Roman" panose="02020603050405020304" pitchFamily="18" charset="0"/>
              </a:rPr>
              <a:t>Click 3</a:t>
            </a:r>
            <a:r>
              <a:rPr lang="en-AU" sz="1100" dirty="0">
                <a:solidFill>
                  <a:srgbClr val="000000"/>
                </a:solidFill>
                <a:latin typeface="+mn-lt"/>
                <a:ea typeface="Times New Roman" panose="02020603050405020304" pitchFamily="18" charset="0"/>
                <a:cs typeface="Times New Roman" panose="02020603050405020304" pitchFamily="18" charset="0"/>
              </a:rPr>
              <a:t>) also have a higher prevalence of police contact across the categories reflecting the strong overrepresentation in the criminal justice system.</a:t>
            </a:r>
          </a:p>
          <a:p>
            <a:endParaRPr lang="en-US" sz="1100" dirty="0">
              <a:latin typeface="+mn-lt"/>
            </a:endParaRPr>
          </a:p>
          <a:p>
            <a:r>
              <a:rPr lang="en-AU" sz="1100" i="1" dirty="0">
                <a:latin typeface="+mn-lt"/>
              </a:rPr>
              <a:t>Click 4</a:t>
            </a:r>
            <a:r>
              <a:rPr lang="en-AU" sz="1100" dirty="0">
                <a:latin typeface="+mn-lt"/>
              </a:rPr>
              <a:t>: Parental history of offending prevalence is just over a third for the whole sample, but ¾ for those with a police contact as a both a POI/VIC. We know from the literature and previous work on this data that there is strong intergenerational transmission of antisocial behaviour and offending, but the pattern here is stronger than I expected.</a:t>
            </a:r>
          </a:p>
          <a:p>
            <a:pPr defTabSz="473934">
              <a:defRPr/>
            </a:pPr>
            <a:endParaRPr lang="en-AU" sz="1100" dirty="0">
              <a:latin typeface="+mn-lt"/>
              <a:ea typeface="Calibri" panose="020F0502020204030204" pitchFamily="34" charset="0"/>
              <a:cs typeface="Times New Roman" panose="02020603050405020304" pitchFamily="18" charset="0"/>
            </a:endParaRPr>
          </a:p>
          <a:p>
            <a:endParaRPr lang="en-AU" sz="1100" dirty="0">
              <a:latin typeface="+mn-lt"/>
            </a:endParaRPr>
          </a:p>
        </p:txBody>
      </p:sp>
      <p:sp>
        <p:nvSpPr>
          <p:cNvPr id="4" name="Slide Number Placeholder 3"/>
          <p:cNvSpPr>
            <a:spLocks noGrp="1"/>
          </p:cNvSpPr>
          <p:nvPr>
            <p:ph type="sldNum" sz="quarter" idx="5"/>
          </p:nvPr>
        </p:nvSpPr>
        <p:spPr/>
        <p:txBody>
          <a:bodyPr/>
          <a:lstStyle/>
          <a:p>
            <a:fld id="{19A93E2E-41BE-9948-9CD4-5372A3778816}" type="slidenum">
              <a:rPr lang="en-US" smtClean="0"/>
              <a:pPr/>
              <a:t>12</a:t>
            </a:fld>
            <a:endParaRPr lang="en-US" dirty="0"/>
          </a:p>
        </p:txBody>
      </p:sp>
    </p:spTree>
    <p:extLst>
      <p:ext uri="{BB962C8B-B14F-4D97-AF65-F5344CB8AC3E}">
        <p14:creationId xmlns:p14="http://schemas.microsoft.com/office/powerpoint/2010/main" val="223646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latin typeface="+mn-lt"/>
                <a:ea typeface="Calibri" panose="020F0502020204030204" pitchFamily="34" charset="0"/>
              </a:rPr>
              <a:t>Multinomial regression model for the full sample examined the associations between the levels of child protection and the police contact categories, while accounting for the covariates. Reference group for police contact is no police contact and the reference group for CPS involvement in no CPS contact.</a:t>
            </a:r>
          </a:p>
          <a:p>
            <a:endParaRPr lang="en-AU" sz="1000" dirty="0">
              <a:latin typeface="+mn-lt"/>
              <a:ea typeface="Calibri" panose="020F0502020204030204" pitchFamily="34" charset="0"/>
            </a:endParaRPr>
          </a:p>
          <a:p>
            <a:r>
              <a:rPr lang="en-AU" sz="1000" dirty="0">
                <a:latin typeface="+mn-lt"/>
                <a:ea typeface="Calibri" panose="020F0502020204030204" pitchFamily="34" charset="0"/>
              </a:rPr>
              <a:t>The 95% CIs for socioeconomic disadvantage crossed 1, indicating that it was not statistically significant; all other variables in the model were statistically significant and associated with the police contact categories. That being said, with a sample this large, significance levels really need to be interpreted cautiously. Almost everything is significant in these types of analyses, so best to look at patterns of association rather than significance. </a:t>
            </a:r>
          </a:p>
          <a:p>
            <a:endParaRPr lang="en-AU" sz="1000" dirty="0">
              <a:latin typeface="+mn-lt"/>
              <a:ea typeface="Calibri" panose="020F0502020204030204" pitchFamily="34" charset="0"/>
            </a:endParaRPr>
          </a:p>
          <a:p>
            <a:r>
              <a:rPr lang="en-AU" sz="1000" i="1" dirty="0">
                <a:latin typeface="+mn-lt"/>
                <a:ea typeface="Calibri" panose="020F0502020204030204" pitchFamily="34" charset="0"/>
              </a:rPr>
              <a:t>Click 1</a:t>
            </a:r>
            <a:r>
              <a:rPr lang="en-AU" sz="1000" dirty="0">
                <a:latin typeface="+mn-lt"/>
                <a:ea typeface="Calibri" panose="020F0502020204030204" pitchFamily="34" charset="0"/>
              </a:rPr>
              <a:t>: Among the levels of child protection, the lowest magnitudes of association were observed for non-ROSH reports and police contact (ranging from about 2 to 3) followed by (</a:t>
            </a:r>
            <a:r>
              <a:rPr lang="en-AU" sz="1000" i="1" dirty="0">
                <a:latin typeface="+mn-lt"/>
                <a:ea typeface="Calibri" panose="020F0502020204030204" pitchFamily="34" charset="0"/>
              </a:rPr>
              <a:t>Click 2</a:t>
            </a:r>
            <a:r>
              <a:rPr lang="en-AU" sz="1000" dirty="0">
                <a:latin typeface="+mn-lt"/>
                <a:ea typeface="Calibri" panose="020F0502020204030204" pitchFamily="34" charset="0"/>
              </a:rPr>
              <a:t>) unsubstantiated ROSH reports and police contact (ranging from about 3 to 6). </a:t>
            </a:r>
          </a:p>
          <a:p>
            <a:endParaRPr lang="en-AU" sz="1000" dirty="0">
              <a:latin typeface="+mn-lt"/>
              <a:ea typeface="Calibri" panose="020F0502020204030204" pitchFamily="34" charset="0"/>
            </a:endParaRPr>
          </a:p>
          <a:p>
            <a:r>
              <a:rPr lang="en-AU" sz="1000" dirty="0">
                <a:latin typeface="+mn-lt"/>
                <a:ea typeface="Calibri" panose="020F0502020204030204" pitchFamily="34" charset="0"/>
              </a:rPr>
              <a:t>The two highest levels of child protection involvement were similar in magnitude across the police contact categories: (</a:t>
            </a:r>
            <a:r>
              <a:rPr lang="en-AU" sz="1000" i="1" dirty="0">
                <a:latin typeface="+mn-lt"/>
                <a:ea typeface="Calibri" panose="020F0502020204030204" pitchFamily="34" charset="0"/>
              </a:rPr>
              <a:t>Click 3</a:t>
            </a:r>
            <a:r>
              <a:rPr lang="en-AU" sz="1000" dirty="0">
                <a:latin typeface="+mn-lt"/>
                <a:ea typeface="Calibri" panose="020F0502020204030204" pitchFamily="34" charset="0"/>
              </a:rPr>
              <a:t>) ORs ranged from around 6 to around 20 for substantiated ROSH report and out-of-home care. I was a little surprised by the fact that these two were so similar because OOHC tends to be seen as the more serious CPS involvement and the fact that those who are not removed from their home have similar risk of these two types of police contact is important from a policy and service allocation perspective.</a:t>
            </a:r>
          </a:p>
          <a:p>
            <a:endParaRPr lang="en-AU" sz="1000" dirty="0">
              <a:latin typeface="+mn-lt"/>
              <a:ea typeface="Calibri" panose="020F0502020204030204" pitchFamily="34" charset="0"/>
            </a:endParaRPr>
          </a:p>
          <a:p>
            <a:r>
              <a:rPr lang="en-AU" sz="1000" i="1" dirty="0">
                <a:latin typeface="+mn-lt"/>
                <a:ea typeface="Calibri" panose="020F0502020204030204" pitchFamily="34" charset="0"/>
              </a:rPr>
              <a:t>Click 4</a:t>
            </a:r>
            <a:r>
              <a:rPr lang="en-AU" sz="1000" dirty="0">
                <a:latin typeface="+mn-lt"/>
                <a:ea typeface="Calibri" panose="020F0502020204030204" pitchFamily="34" charset="0"/>
              </a:rPr>
              <a:t>: Across all levels of child protection involvement, the magnitude of the ORs were largest for those with police contact as both a victim and a person of interest, compared to those with only one type of contact as a victim or person of interest.  </a:t>
            </a:r>
          </a:p>
          <a:p>
            <a:endParaRPr lang="en-AU" sz="1000" dirty="0">
              <a:latin typeface="+mn-lt"/>
            </a:endParaRPr>
          </a:p>
          <a:p>
            <a:endParaRPr lang="en-AU" sz="1000" dirty="0">
              <a:latin typeface="+mn-lt"/>
            </a:endParaRPr>
          </a:p>
        </p:txBody>
      </p:sp>
      <p:sp>
        <p:nvSpPr>
          <p:cNvPr id="4" name="Slide Number Placeholder 3"/>
          <p:cNvSpPr>
            <a:spLocks noGrp="1"/>
          </p:cNvSpPr>
          <p:nvPr>
            <p:ph type="sldNum" sz="quarter" idx="5"/>
          </p:nvPr>
        </p:nvSpPr>
        <p:spPr/>
        <p:txBody>
          <a:bodyPr/>
          <a:lstStyle/>
          <a:p>
            <a:fld id="{19A93E2E-41BE-9948-9CD4-5372A3778816}" type="slidenum">
              <a:rPr lang="en-US" smtClean="0"/>
              <a:pPr/>
              <a:t>13</a:t>
            </a:fld>
            <a:endParaRPr lang="en-US" dirty="0"/>
          </a:p>
        </p:txBody>
      </p:sp>
    </p:spTree>
    <p:extLst>
      <p:ext uri="{BB962C8B-B14F-4D97-AF65-F5344CB8AC3E}">
        <p14:creationId xmlns:p14="http://schemas.microsoft.com/office/powerpoint/2010/main" val="3325908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mn-lt"/>
                <a:ea typeface="Calibri" panose="020F0502020204030204" pitchFamily="34" charset="0"/>
              </a:rPr>
              <a:t>Multinomial regression models are presented separately for males (n=36,922) and females (n=34,543). These are the same analyses repeated separately by sex. The results are very similar – there are similar patterns of association overall, particularly for the covariates. </a:t>
            </a:r>
          </a:p>
          <a:p>
            <a:endParaRPr lang="en-AU" dirty="0">
              <a:latin typeface="+mn-lt"/>
              <a:ea typeface="Calibri" panose="020F0502020204030204" pitchFamily="34" charset="0"/>
            </a:endParaRPr>
          </a:p>
          <a:p>
            <a:r>
              <a:rPr lang="en-AU" dirty="0">
                <a:latin typeface="+mn-lt"/>
                <a:ea typeface="Calibri" panose="020F0502020204030204" pitchFamily="34" charset="0"/>
              </a:rPr>
              <a:t>As with the full sample, the largest ORs for both males and females were for child protection (i.e., substantiated ROSH reports and out-of-home care) and police contact as both a victim and person of interest. </a:t>
            </a:r>
          </a:p>
          <a:p>
            <a:endParaRPr lang="en-AU" dirty="0">
              <a:latin typeface="+mn-lt"/>
              <a:ea typeface="Calibri" panose="020F0502020204030204" pitchFamily="34" charset="0"/>
            </a:endParaRPr>
          </a:p>
          <a:p>
            <a:r>
              <a:rPr lang="en-AU" dirty="0">
                <a:latin typeface="+mn-lt"/>
                <a:ea typeface="Calibri" panose="020F0502020204030204" pitchFamily="34" charset="0"/>
              </a:rPr>
              <a:t>That being said, there were a few odds ratios that seems larger for girls (</a:t>
            </a:r>
            <a:r>
              <a:rPr lang="en-AU" i="1" dirty="0">
                <a:latin typeface="+mn-lt"/>
                <a:ea typeface="Calibri" panose="020F0502020204030204" pitchFamily="34" charset="0"/>
              </a:rPr>
              <a:t>Click 1</a:t>
            </a:r>
            <a:r>
              <a:rPr lang="en-AU" dirty="0">
                <a:latin typeface="+mn-lt"/>
                <a:ea typeface="Calibri" panose="020F0502020204030204" pitchFamily="34" charset="0"/>
              </a:rPr>
              <a:t>), so </a:t>
            </a:r>
            <a:r>
              <a:rPr lang="en-AU" dirty="0">
                <a:latin typeface="+mn-lt"/>
              </a:rPr>
              <a:t>formal testing was completed to determine whether this was statistically significant…</a:t>
            </a:r>
          </a:p>
        </p:txBody>
      </p:sp>
      <p:sp>
        <p:nvSpPr>
          <p:cNvPr id="4" name="Slide Number Placeholder 3"/>
          <p:cNvSpPr>
            <a:spLocks noGrp="1"/>
          </p:cNvSpPr>
          <p:nvPr>
            <p:ph type="sldNum" sz="quarter" idx="5"/>
          </p:nvPr>
        </p:nvSpPr>
        <p:spPr/>
        <p:txBody>
          <a:bodyPr/>
          <a:lstStyle/>
          <a:p>
            <a:fld id="{19A93E2E-41BE-9948-9CD4-5372A3778816}" type="slidenum">
              <a:rPr lang="en-US" smtClean="0"/>
              <a:pPr/>
              <a:t>14</a:t>
            </a:fld>
            <a:endParaRPr lang="en-US" dirty="0"/>
          </a:p>
        </p:txBody>
      </p:sp>
    </p:spTree>
    <p:extLst>
      <p:ext uri="{BB962C8B-B14F-4D97-AF65-F5344CB8AC3E}">
        <p14:creationId xmlns:p14="http://schemas.microsoft.com/office/powerpoint/2010/main" val="2395803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34">
              <a:defRPr/>
            </a:pPr>
            <a:r>
              <a:rPr lang="en-US" u="sng" dirty="0">
                <a:latin typeface="+mn-lt"/>
              </a:rPr>
              <a:t>Four of the 12 </a:t>
            </a:r>
            <a:r>
              <a:rPr lang="en-US" dirty="0">
                <a:latin typeface="+mn-lt"/>
              </a:rPr>
              <a:t>comparisons were statistically significant and showed that </a:t>
            </a:r>
            <a:r>
              <a:rPr lang="en-US" b="1" dirty="0">
                <a:latin typeface="+mn-lt"/>
              </a:rPr>
              <a:t>girls had higher ORs compared to boys. </a:t>
            </a:r>
            <a:r>
              <a:rPr lang="en-US" b="0" dirty="0">
                <a:latin typeface="+mn-lt"/>
              </a:rPr>
              <a:t>Two as a victim and two of the associations as a POI. I don’t want to read too much into it, since its only four of 12 associations, but it does seem to suggest that maybe once girls get into these two systems they might be somewhat more vulnerable or more visible to official authorities. I’m not sure that this data can answer those questions. As is often the case with this type of admin data, you end up with more questions than you answer and need to more research to confirm. </a:t>
            </a:r>
          </a:p>
          <a:p>
            <a:endParaRPr lang="en-AU" dirty="0">
              <a:latin typeface="+mn-lt"/>
            </a:endParaRPr>
          </a:p>
        </p:txBody>
      </p:sp>
      <p:sp>
        <p:nvSpPr>
          <p:cNvPr id="4" name="Slide Number Placeholder 3"/>
          <p:cNvSpPr>
            <a:spLocks noGrp="1"/>
          </p:cNvSpPr>
          <p:nvPr>
            <p:ph type="sldNum" sz="quarter" idx="5"/>
          </p:nvPr>
        </p:nvSpPr>
        <p:spPr/>
        <p:txBody>
          <a:bodyPr/>
          <a:lstStyle/>
          <a:p>
            <a:fld id="{19A93E2E-41BE-9948-9CD4-5372A3778816}" type="slidenum">
              <a:rPr lang="en-US" smtClean="0"/>
              <a:pPr/>
              <a:t>15</a:t>
            </a:fld>
            <a:endParaRPr lang="en-US" dirty="0"/>
          </a:p>
        </p:txBody>
      </p:sp>
    </p:spTree>
    <p:extLst>
      <p:ext uri="{BB962C8B-B14F-4D97-AF65-F5344CB8AC3E}">
        <p14:creationId xmlns:p14="http://schemas.microsoft.com/office/powerpoint/2010/main" val="1421938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34">
              <a:defRPr/>
            </a:pPr>
            <a:r>
              <a:rPr lang="en-AU" dirty="0">
                <a:latin typeface="+mn-lt"/>
                <a:ea typeface="Calibri" panose="020F0502020204030204" pitchFamily="34" charset="0"/>
              </a:rPr>
              <a:t>To summarise the findings: </a:t>
            </a:r>
          </a:p>
          <a:p>
            <a:pPr defTabSz="473934">
              <a:defRPr/>
            </a:pPr>
            <a:endParaRPr lang="en-AU" dirty="0">
              <a:latin typeface="+mn-lt"/>
              <a:ea typeface="Calibri" panose="020F0502020204030204" pitchFamily="34" charset="0"/>
            </a:endParaRPr>
          </a:p>
          <a:p>
            <a:pPr defTabSz="473934">
              <a:defRPr/>
            </a:pPr>
            <a:r>
              <a:rPr lang="en-AU" dirty="0">
                <a:latin typeface="+mn-lt"/>
                <a:ea typeface="Calibri" panose="020F0502020204030204" pitchFamily="34" charset="0"/>
              </a:rPr>
              <a:t>Higher odds of police contact </a:t>
            </a:r>
            <a:r>
              <a:rPr lang="en-AU" dirty="0">
                <a:solidFill>
                  <a:srgbClr val="000000"/>
                </a:solidFill>
                <a:latin typeface="+mn-lt"/>
                <a:ea typeface="Calibri" panose="020F0502020204030204" pitchFamily="34" charset="0"/>
              </a:rPr>
              <a:t>among children with any level of </a:t>
            </a:r>
            <a:r>
              <a:rPr lang="en-AU" dirty="0">
                <a:latin typeface="+mn-lt"/>
                <a:ea typeface="Calibri" panose="020F0502020204030204" pitchFamily="34" charset="0"/>
              </a:rPr>
              <a:t>child protection involvement, compared to children unknown to child protection services. Important to clarify that it’s children unknown to services, not children who haven’t been abused seeing that many abused kids are never reported to services.</a:t>
            </a:r>
          </a:p>
          <a:p>
            <a:endParaRPr lang="en-AU" dirty="0">
              <a:latin typeface="+mn-lt"/>
              <a:ea typeface="Calibri" panose="020F0502020204030204" pitchFamily="34" charset="0"/>
            </a:endParaRPr>
          </a:p>
          <a:p>
            <a:pPr defTabSz="473934">
              <a:defRPr/>
            </a:pPr>
            <a:r>
              <a:rPr lang="en-AU" dirty="0">
                <a:latin typeface="+mn-lt"/>
                <a:ea typeface="Calibri" panose="020F0502020204030204" pitchFamily="34" charset="0"/>
              </a:rPr>
              <a:t>Association was not limited to substantiated reports - Children with unsubstantiated notifications to child protection services, including those whose reports met the (risk of significant harm) threshold for further follow-up but were not </a:t>
            </a:r>
            <a:r>
              <a:rPr lang="en-AU" dirty="0">
                <a:solidFill>
                  <a:srgbClr val="000000"/>
                </a:solidFill>
                <a:latin typeface="+mn-lt"/>
                <a:ea typeface="Calibri" panose="020F0502020204030204" pitchFamily="34" charset="0"/>
              </a:rPr>
              <a:t>substantiated, were also more likely to have a police contact compared to children with no child protection involvement.</a:t>
            </a:r>
          </a:p>
          <a:p>
            <a:pPr defTabSz="473934">
              <a:defRPr/>
            </a:pPr>
            <a:endParaRPr lang="en-AU" dirty="0">
              <a:solidFill>
                <a:srgbClr val="000000"/>
              </a:solidFill>
              <a:latin typeface="+mn-lt"/>
              <a:ea typeface="Calibri" panose="020F0502020204030204" pitchFamily="34" charset="0"/>
            </a:endParaRPr>
          </a:p>
          <a:p>
            <a:pPr defTabSz="473934">
              <a:defRPr/>
            </a:pPr>
            <a:r>
              <a:rPr lang="en-AU" dirty="0">
                <a:latin typeface="+mn-lt"/>
                <a:ea typeface="Calibri" panose="020F0502020204030204" pitchFamily="34" charset="0"/>
              </a:rPr>
              <a:t>Odds of police contact as both a victim and person of interest were higher than those for police contact as a victim or person of interest only – there is merit in looking into those who experience more than one type (or an overlap) of police contact </a:t>
            </a:r>
          </a:p>
          <a:p>
            <a:pPr defTabSz="473934">
              <a:defRPr/>
            </a:pPr>
            <a:endParaRPr lang="en-AU" dirty="0">
              <a:latin typeface="+mn-lt"/>
              <a:ea typeface="Calibri" panose="020F0502020204030204" pitchFamily="34" charset="0"/>
            </a:endParaRPr>
          </a:p>
          <a:p>
            <a:pPr defTabSz="473934">
              <a:defRPr/>
            </a:pPr>
            <a:r>
              <a:rPr lang="en-AU" dirty="0">
                <a:latin typeface="+mn-lt"/>
                <a:ea typeface="Calibri" panose="020F0502020204030204" pitchFamily="34" charset="0"/>
              </a:rPr>
              <a:t>Overall patterns of association for boys and girls were similar, although girls involved with child protection tended to have somewhat greater risk of police contact compared to boys</a:t>
            </a:r>
            <a:endParaRPr lang="en-AU" dirty="0">
              <a:latin typeface="+mn-lt"/>
            </a:endParaRPr>
          </a:p>
          <a:p>
            <a:pPr defTabSz="473934">
              <a:defRPr/>
            </a:pPr>
            <a:endParaRPr lang="en-AU" dirty="0">
              <a:latin typeface="+mn-lt"/>
            </a:endParaRPr>
          </a:p>
        </p:txBody>
      </p:sp>
      <p:sp>
        <p:nvSpPr>
          <p:cNvPr id="4" name="Slide Number Placeholder 3"/>
          <p:cNvSpPr>
            <a:spLocks noGrp="1"/>
          </p:cNvSpPr>
          <p:nvPr>
            <p:ph type="sldNum" sz="quarter" idx="5"/>
          </p:nvPr>
        </p:nvSpPr>
        <p:spPr/>
        <p:txBody>
          <a:bodyPr/>
          <a:lstStyle/>
          <a:p>
            <a:fld id="{19A93E2E-41BE-9948-9CD4-5372A3778816}" type="slidenum">
              <a:rPr lang="en-US" smtClean="0"/>
              <a:pPr/>
              <a:t>16</a:t>
            </a:fld>
            <a:endParaRPr lang="en-US" dirty="0"/>
          </a:p>
        </p:txBody>
      </p:sp>
    </p:spTree>
    <p:extLst>
      <p:ext uri="{BB962C8B-B14F-4D97-AF65-F5344CB8AC3E}">
        <p14:creationId xmlns:p14="http://schemas.microsoft.com/office/powerpoint/2010/main" val="3756557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mn-lt"/>
                <a:ea typeface="Calibri" panose="020F0502020204030204" pitchFamily="34" charset="0"/>
              </a:rPr>
              <a:t>1/5 of this representative child population sample had been in contact with child protection services by age 11 years, and of these, </a:t>
            </a:r>
            <a:r>
              <a:rPr lang="en-AU" b="1" i="1" dirty="0">
                <a:latin typeface="+mn-lt"/>
                <a:ea typeface="Calibri" panose="020F0502020204030204" pitchFamily="34" charset="0"/>
              </a:rPr>
              <a:t>only</a:t>
            </a:r>
            <a:r>
              <a:rPr lang="en-AU" dirty="0">
                <a:latin typeface="+mn-lt"/>
                <a:ea typeface="Calibri" panose="020F0502020204030204" pitchFamily="34" charset="0"/>
              </a:rPr>
              <a:t> 23% had contact with police for a criminal incident as a victim or person of interest. </a:t>
            </a:r>
            <a:r>
              <a:rPr lang="en-US" dirty="0">
                <a:latin typeface="+mn-lt"/>
                <a:ea typeface="Calibri" panose="020F0502020204030204" pitchFamily="34" charset="0"/>
              </a:rPr>
              <a:t>This means that the majority of children (77%) in contact with CPS </a:t>
            </a:r>
            <a:r>
              <a:rPr lang="en-US" i="1" dirty="0">
                <a:latin typeface="+mn-lt"/>
                <a:ea typeface="Calibri" panose="020F0502020204030204" pitchFamily="34" charset="0"/>
              </a:rPr>
              <a:t>do not </a:t>
            </a:r>
            <a:r>
              <a:rPr lang="en-US" dirty="0">
                <a:latin typeface="+mn-lt"/>
                <a:ea typeface="Calibri" panose="020F0502020204030204" pitchFamily="34" charset="0"/>
              </a:rPr>
              <a:t>subsequently become involved with police as a victim or person of interest during early adolescence. </a:t>
            </a:r>
            <a:r>
              <a:rPr lang="en-AU" dirty="0">
                <a:latin typeface="+mn-lt"/>
                <a:ea typeface="Calibri" panose="020F0502020204030204" pitchFamily="34" charset="0"/>
              </a:rPr>
              <a:t>This is really important to highlight, because some of the effect sizes in this study were large. The focus should really be on the patterns of association and the magnitudes of association should be interpreted with caution. </a:t>
            </a:r>
          </a:p>
          <a:p>
            <a:endParaRPr lang="en-AU" dirty="0">
              <a:latin typeface="+mn-lt"/>
              <a:ea typeface="Calibri" panose="020F0502020204030204" pitchFamily="34" charset="0"/>
            </a:endParaRPr>
          </a:p>
          <a:p>
            <a:r>
              <a:rPr lang="en-AU" dirty="0">
                <a:latin typeface="+mn-lt"/>
                <a:ea typeface="Calibri" panose="020F0502020204030204" pitchFamily="34" charset="0"/>
              </a:rPr>
              <a:t>These are official data that reflect service use and contact with the child protection system and police -  and I really want to underline that the associational findings reported here </a:t>
            </a:r>
            <a:r>
              <a:rPr lang="en-AU" b="1" dirty="0">
                <a:latin typeface="+mn-lt"/>
                <a:ea typeface="Calibri" panose="020F0502020204030204" pitchFamily="34" charset="0"/>
              </a:rPr>
              <a:t>do not imply a causal relationship.  </a:t>
            </a:r>
            <a:r>
              <a:rPr lang="en-AU" dirty="0">
                <a:latin typeface="+mn-lt"/>
                <a:ea typeface="Calibri" panose="020F0502020204030204" pitchFamily="34" charset="0"/>
              </a:rPr>
              <a:t>The findings are far more likely to reflect either shared risk factors for child protection and police involvement, or heightened visibility and/or surveillance of families that come to the attention of formal systems like child protection services.</a:t>
            </a:r>
            <a:endParaRPr lang="en-AU" dirty="0">
              <a:latin typeface="+mn-lt"/>
            </a:endParaRPr>
          </a:p>
        </p:txBody>
      </p:sp>
      <p:sp>
        <p:nvSpPr>
          <p:cNvPr id="4" name="Slide Number Placeholder 3"/>
          <p:cNvSpPr>
            <a:spLocks noGrp="1"/>
          </p:cNvSpPr>
          <p:nvPr>
            <p:ph type="sldNum" sz="quarter" idx="5"/>
          </p:nvPr>
        </p:nvSpPr>
        <p:spPr/>
        <p:txBody>
          <a:bodyPr/>
          <a:lstStyle/>
          <a:p>
            <a:fld id="{19A93E2E-41BE-9948-9CD4-5372A3778816}" type="slidenum">
              <a:rPr lang="en-US" smtClean="0"/>
              <a:pPr/>
              <a:t>17</a:t>
            </a:fld>
            <a:endParaRPr lang="en-US" dirty="0"/>
          </a:p>
        </p:txBody>
      </p:sp>
    </p:spTree>
    <p:extLst>
      <p:ext uri="{BB962C8B-B14F-4D97-AF65-F5344CB8AC3E}">
        <p14:creationId xmlns:p14="http://schemas.microsoft.com/office/powerpoint/2010/main" val="2671767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Large longitudinal sample, with detailed administrative records made it possible to examine several levels of child protection involvement and multiple categories of police contacts over key developmental periods. Need these large samples to look at low prevalence or rare events. </a:t>
            </a:r>
          </a:p>
          <a:p>
            <a:r>
              <a:rPr lang="en-AU" dirty="0">
                <a:latin typeface="+mn-lt"/>
                <a:ea typeface="Calibri" panose="020F0502020204030204" pitchFamily="34" charset="0"/>
              </a:rPr>
              <a:t>Unlike with traditional cohort using survey methodology, we are minimising loss to attrition and avoiding recall error and self-report bias</a:t>
            </a:r>
          </a:p>
          <a:p>
            <a:endParaRPr lang="en-US" dirty="0">
              <a:latin typeface="+mn-lt"/>
            </a:endParaRPr>
          </a:p>
          <a:p>
            <a:r>
              <a:rPr lang="en-AU" dirty="0">
                <a:latin typeface="+mn-lt"/>
                <a:ea typeface="Calibri" panose="020F0502020204030204" pitchFamily="34" charset="0"/>
              </a:rPr>
              <a:t>However, administrative data are not collected for research purposes and may include data entry or classification errors. Cleaning the data can be a nightmare as well to figure out what to do about things that are clearly incorrect in the data. </a:t>
            </a:r>
          </a:p>
          <a:p>
            <a:r>
              <a:rPr lang="en-AU" dirty="0">
                <a:latin typeface="+mn-lt"/>
                <a:ea typeface="Calibri" panose="020F0502020204030204" pitchFamily="34" charset="0"/>
              </a:rPr>
              <a:t>Most importantly for these particular analyses is that data are limited to those with official contacts with child protection and justice systems, therefore actual experiences of maltreatment, victimisation, and offending are most definitely underestimated – important to remember when using admin data that is it service use data and interpret it accordingly.</a:t>
            </a:r>
          </a:p>
          <a:p>
            <a:endParaRPr lang="en-AU" dirty="0">
              <a:latin typeface="+mn-lt"/>
              <a:ea typeface="Calibri" panose="020F0502020204030204" pitchFamily="34" charset="0"/>
            </a:endParaRPr>
          </a:p>
          <a:p>
            <a:r>
              <a:rPr lang="en-AU" dirty="0">
                <a:latin typeface="+mn-lt"/>
                <a:ea typeface="Calibri" panose="020F0502020204030204" pitchFamily="34" charset="0"/>
              </a:rPr>
              <a:t>We also could not include potentially important contributing factors such as parental stress, family cohesion, social supports, and parenting practices, which would definitely reduce some of those large ORs.</a:t>
            </a:r>
            <a:endParaRPr lang="en-AU" dirty="0">
              <a:latin typeface="+mn-lt"/>
            </a:endParaRPr>
          </a:p>
          <a:p>
            <a:endParaRPr lang="en-AU" dirty="0">
              <a:latin typeface="+mn-lt"/>
            </a:endParaRPr>
          </a:p>
        </p:txBody>
      </p:sp>
      <p:sp>
        <p:nvSpPr>
          <p:cNvPr id="4" name="Slide Number Placeholder 3"/>
          <p:cNvSpPr>
            <a:spLocks noGrp="1"/>
          </p:cNvSpPr>
          <p:nvPr>
            <p:ph type="sldNum" sz="quarter" idx="5"/>
          </p:nvPr>
        </p:nvSpPr>
        <p:spPr/>
        <p:txBody>
          <a:bodyPr/>
          <a:lstStyle/>
          <a:p>
            <a:fld id="{19A93E2E-41BE-9948-9CD4-5372A3778816}" type="slidenum">
              <a:rPr lang="en-US" smtClean="0"/>
              <a:pPr/>
              <a:t>18</a:t>
            </a:fld>
            <a:endParaRPr lang="en-US" dirty="0"/>
          </a:p>
        </p:txBody>
      </p:sp>
    </p:spTree>
    <p:extLst>
      <p:ext uri="{BB962C8B-B14F-4D97-AF65-F5344CB8AC3E}">
        <p14:creationId xmlns:p14="http://schemas.microsoft.com/office/powerpoint/2010/main" val="2529869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000000"/>
                </a:solidFill>
                <a:latin typeface="+mn-lt"/>
                <a:ea typeface="Calibri" panose="020F0502020204030204" pitchFamily="34" charset="0"/>
              </a:rPr>
              <a:t>Service provision and funding allocation are often focused on substantiated cases of serious maltreatment and out-of-home care, which makes total sense! These are often serious cases of maltreatment and there is only so much funding to go around.</a:t>
            </a:r>
          </a:p>
          <a:p>
            <a:endParaRPr lang="en-AU" dirty="0">
              <a:solidFill>
                <a:srgbClr val="000000"/>
              </a:solidFill>
              <a:latin typeface="+mn-lt"/>
              <a:ea typeface="Calibri" panose="020F0502020204030204" pitchFamily="34" charset="0"/>
            </a:endParaRPr>
          </a:p>
          <a:p>
            <a:r>
              <a:rPr lang="en-AU" dirty="0">
                <a:solidFill>
                  <a:srgbClr val="000000"/>
                </a:solidFill>
                <a:latin typeface="+mn-lt"/>
                <a:ea typeface="Calibri" panose="020F0502020204030204" pitchFamily="34" charset="0"/>
              </a:rPr>
              <a:t>But, families that are “screened out” by child protection services are increasingly being seen in the literature as an underserved population where there is a missed opportunity for preventative intervention (Simon et al., 2021)</a:t>
            </a:r>
          </a:p>
          <a:p>
            <a:endParaRPr lang="en-AU" dirty="0">
              <a:solidFill>
                <a:srgbClr val="000000"/>
              </a:solidFill>
              <a:latin typeface="+mn-lt"/>
              <a:ea typeface="Calibri" panose="020F0502020204030204" pitchFamily="34" charset="0"/>
            </a:endParaRPr>
          </a:p>
          <a:p>
            <a:r>
              <a:rPr lang="en-AU" dirty="0">
                <a:latin typeface="+mn-lt"/>
                <a:ea typeface="Calibri" panose="020F0502020204030204" pitchFamily="34" charset="0"/>
              </a:rPr>
              <a:t>There is more and more research on families at the “front end” of the child protection system and how they would benefit from preventative interventions and this work supports that idea. That being said, this would require systematic and coordinated infrastructure in place so there would need to be </a:t>
            </a:r>
            <a:r>
              <a:rPr lang="en-AU" dirty="0">
                <a:solidFill>
                  <a:srgbClr val="000000"/>
                </a:solidFill>
                <a:latin typeface="+mn-lt"/>
                <a:ea typeface="Calibri" panose="020F0502020204030204" pitchFamily="34" charset="0"/>
              </a:rPr>
              <a:t>changes to services, programming, and infrastructure that pose implementation (and financial challenges – especially in the current economic climate). </a:t>
            </a:r>
          </a:p>
          <a:p>
            <a:endParaRPr lang="en-AU" dirty="0">
              <a:latin typeface="+mn-lt"/>
            </a:endParaRPr>
          </a:p>
        </p:txBody>
      </p:sp>
      <p:sp>
        <p:nvSpPr>
          <p:cNvPr id="4" name="Slide Number Placeholder 3"/>
          <p:cNvSpPr>
            <a:spLocks noGrp="1"/>
          </p:cNvSpPr>
          <p:nvPr>
            <p:ph type="sldNum" sz="quarter" idx="5"/>
          </p:nvPr>
        </p:nvSpPr>
        <p:spPr/>
        <p:txBody>
          <a:bodyPr/>
          <a:lstStyle/>
          <a:p>
            <a:fld id="{19A93E2E-41BE-9948-9CD4-5372A3778816}" type="slidenum">
              <a:rPr lang="en-US" smtClean="0"/>
              <a:pPr/>
              <a:t>19</a:t>
            </a:fld>
            <a:endParaRPr lang="en-US" dirty="0"/>
          </a:p>
        </p:txBody>
      </p:sp>
    </p:spTree>
    <p:extLst>
      <p:ext uri="{BB962C8B-B14F-4D97-AF65-F5344CB8AC3E}">
        <p14:creationId xmlns:p14="http://schemas.microsoft.com/office/powerpoint/2010/main" val="760652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34">
              <a:defRPr/>
            </a:pPr>
            <a:r>
              <a:rPr lang="en-AU" dirty="0">
                <a:latin typeface="Calibri" panose="020F0502020204030204" pitchFamily="34" charset="0"/>
                <a:ea typeface="Calibri" panose="020F0502020204030204" pitchFamily="34" charset="0"/>
                <a:cs typeface="Times New Roman" panose="02020603050405020304" pitchFamily="18" charset="0"/>
              </a:rPr>
              <a:t> Before I start my talk, I want to take a moment to acknowledge the Traditional Custodians of the land on which we meet. This is particularly in the context of child protection and police services research such as this, where there is shocking overrepresentation of Indigenous people.</a:t>
            </a:r>
            <a:r>
              <a:rPr lang="en-AU" dirty="0">
                <a:latin typeface="Calibri" panose="020F0502020204030204" pitchFamily="34" charset="0"/>
                <a:ea typeface="Times New Roman" panose="02020603050405020304" pitchFamily="18" charset="0"/>
                <a:cs typeface="Calibri" panose="020F0502020204030204" pitchFamily="34" charset="0"/>
              </a:rPr>
              <a:t> I pay my respect to the Elders, past and present, and extends that respect to all Aboriginal and Torres Strait Islander peoples here today.</a:t>
            </a:r>
            <a:endParaRPr lang="en-AU" dirty="0">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2</a:t>
            </a:fld>
            <a:endParaRPr lang="en-US" dirty="0"/>
          </a:p>
        </p:txBody>
      </p:sp>
    </p:spTree>
    <p:extLst>
      <p:ext uri="{BB962C8B-B14F-4D97-AF65-F5344CB8AC3E}">
        <p14:creationId xmlns:p14="http://schemas.microsoft.com/office/powerpoint/2010/main" val="1011437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20</a:t>
            </a:fld>
            <a:endParaRPr lang="en-US" dirty="0"/>
          </a:p>
        </p:txBody>
      </p:sp>
    </p:spTree>
    <p:extLst>
      <p:ext uri="{BB962C8B-B14F-4D97-AF65-F5344CB8AC3E}">
        <p14:creationId xmlns:p14="http://schemas.microsoft.com/office/powerpoint/2010/main" val="1108651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9A93E2E-41BE-9948-9CD4-5372A3778816}" type="slidenum">
              <a:rPr lang="en-US" smtClean="0"/>
              <a:pPr/>
              <a:t>21</a:t>
            </a:fld>
            <a:endParaRPr lang="en-US" dirty="0"/>
          </a:p>
        </p:txBody>
      </p:sp>
    </p:spTree>
    <p:extLst>
      <p:ext uri="{BB962C8B-B14F-4D97-AF65-F5344CB8AC3E}">
        <p14:creationId xmlns:p14="http://schemas.microsoft.com/office/powerpoint/2010/main" val="3224702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22</a:t>
            </a:fld>
            <a:endParaRPr lang="en-US" dirty="0"/>
          </a:p>
        </p:txBody>
      </p:sp>
    </p:spTree>
    <p:extLst>
      <p:ext uri="{BB962C8B-B14F-4D97-AF65-F5344CB8AC3E}">
        <p14:creationId xmlns:p14="http://schemas.microsoft.com/office/powerpoint/2010/main" val="1519571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34">
              <a:defRPr/>
            </a:pPr>
            <a:r>
              <a:rPr lang="en-AU" dirty="0">
                <a:latin typeface="+mn-lt"/>
                <a:ea typeface="Times New Roman" panose="02020603050405020304" pitchFamily="18" charset="0"/>
                <a:cs typeface="Calibri" panose="020F0502020204030204" pitchFamily="34" charset="0"/>
              </a:rPr>
              <a:t>I want to give a bit of context on how the idea for this particular study came about. This is an outcome of a National Health and Medical Research Partnership grant with the </a:t>
            </a:r>
            <a:r>
              <a:rPr lang="en-US" dirty="0">
                <a:latin typeface="+mn-lt"/>
                <a:cs typeface="Arial" panose="020B0604020202020204" pitchFamily="34" charset="0"/>
              </a:rPr>
              <a:t>NSW Department of Communities and Justice </a:t>
            </a:r>
            <a:r>
              <a:rPr lang="en-AU" dirty="0">
                <a:latin typeface="+mn-lt"/>
                <a:ea typeface="Times New Roman" panose="02020603050405020304" pitchFamily="18" charset="0"/>
                <a:cs typeface="Calibri" panose="020F0502020204030204" pitchFamily="34" charset="0"/>
              </a:rPr>
              <a:t>was the government partner. One of the aims was to better understand the extent of criminal justice involvement among young people involved with child protection services. There were lots of research questions about other outcomes as well, but this one, as a criminologist, interested me the most. We all know that there is a very well-established relationship between child maltreatment and subsequent offending/victimisation. If you’ve ever worked in child protection or youth justice, this is not a surprise at all. However, it’s only in recent years that we have the data to really tease apart these relationships and look at different levels of involvement. There are a lot of measurement issues in this area of research, and a strong reliance on substantiated maltreatment, which is problematic because it can potentially underestimate the extent and  impact of maltreatment and the needs of the maltreated kids. Another issue with a lot of the research in this area is that it is based on specialised samples of incarcerated, at-risk youth, which while super important, do not tell you about population estimates, which is often what government departments need for policy purposes like determining service allocation. Finally, there was a recent review highlighting that we don’t look at boys and girls separately enough in this area, which is a problem because there is starting to be lots of evidence that their needs and experiences are quite different.</a:t>
            </a:r>
            <a:endParaRPr lang="en-AU" dirty="0">
              <a:latin typeface="+mn-lt"/>
              <a:ea typeface="Calibri" panose="020F0502020204030204" pitchFamily="34" charset="0"/>
              <a:cs typeface="Times New Roman" panose="02020603050405020304" pitchFamily="18" charset="0"/>
            </a:endParaRPr>
          </a:p>
          <a:p>
            <a:endParaRPr lang="en-AU" dirty="0">
              <a:latin typeface="+mn-lt"/>
            </a:endParaRPr>
          </a:p>
        </p:txBody>
      </p:sp>
      <p:sp>
        <p:nvSpPr>
          <p:cNvPr id="4" name="Slide Number Placeholder 3"/>
          <p:cNvSpPr>
            <a:spLocks noGrp="1"/>
          </p:cNvSpPr>
          <p:nvPr>
            <p:ph type="sldNum" sz="quarter" idx="5"/>
          </p:nvPr>
        </p:nvSpPr>
        <p:spPr/>
        <p:txBody>
          <a:bodyPr/>
          <a:lstStyle/>
          <a:p>
            <a:fld id="{19A93E2E-41BE-9948-9CD4-5372A3778816}" type="slidenum">
              <a:rPr lang="en-US" smtClean="0"/>
              <a:pPr/>
              <a:t>3</a:t>
            </a:fld>
            <a:endParaRPr lang="en-US" dirty="0"/>
          </a:p>
        </p:txBody>
      </p:sp>
    </p:spTree>
    <p:extLst>
      <p:ext uri="{BB962C8B-B14F-4D97-AF65-F5344CB8AC3E}">
        <p14:creationId xmlns:p14="http://schemas.microsoft.com/office/powerpoint/2010/main" val="118338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34">
              <a:defRPr/>
            </a:pPr>
            <a:r>
              <a:rPr lang="en-AU" dirty="0">
                <a:latin typeface="+mj-lt"/>
                <a:ea typeface="Times New Roman" panose="02020603050405020304" pitchFamily="18" charset="0"/>
                <a:cs typeface="Calibri" panose="020F0502020204030204" pitchFamily="34" charset="0"/>
              </a:rPr>
              <a:t>With all of that background in mind, our aim was to look at several levels of </a:t>
            </a:r>
            <a:r>
              <a:rPr lang="en-US" dirty="0">
                <a:latin typeface="+mj-lt"/>
                <a:ea typeface="Times New Roman" panose="02020603050405020304" pitchFamily="18" charset="0"/>
                <a:cs typeface="Calibri" panose="020F0502020204030204" pitchFamily="34" charset="0"/>
              </a:rPr>
              <a:t>child protection involvement (not limited to substantiations) and determine the extent and magnitude of the associations with police contact as a victim and person of interest. Due to the large sample of over 70,000 kids from a longitudinal intergenerational population-based study, we were able to examine several levels of child protection involvement and several types of police contact. And importantly, we were able to determine whether there were any differences for boys and girls. </a:t>
            </a:r>
            <a:endParaRPr lang="en-AU" dirty="0">
              <a:latin typeface="+mj-lt"/>
              <a:ea typeface="Calibri" panose="020F0502020204030204" pitchFamily="34" charset="0"/>
              <a:cs typeface="Times New Roman" panose="02020603050405020304" pitchFamily="18" charset="0"/>
            </a:endParaRPr>
          </a:p>
          <a:p>
            <a:endParaRPr lang="en-AU" dirty="0">
              <a:latin typeface="+mj-lt"/>
            </a:endParaRPr>
          </a:p>
        </p:txBody>
      </p:sp>
      <p:sp>
        <p:nvSpPr>
          <p:cNvPr id="4" name="Slide Number Placeholder 3"/>
          <p:cNvSpPr>
            <a:spLocks noGrp="1"/>
          </p:cNvSpPr>
          <p:nvPr>
            <p:ph type="sldNum" sz="quarter" idx="5"/>
          </p:nvPr>
        </p:nvSpPr>
        <p:spPr/>
        <p:txBody>
          <a:bodyPr/>
          <a:lstStyle/>
          <a:p>
            <a:fld id="{19A93E2E-41BE-9948-9CD4-5372A3778816}" type="slidenum">
              <a:rPr lang="en-US" smtClean="0"/>
              <a:pPr/>
              <a:t>4</a:t>
            </a:fld>
            <a:endParaRPr lang="en-US" dirty="0"/>
          </a:p>
        </p:txBody>
      </p:sp>
    </p:spTree>
    <p:extLst>
      <p:ext uri="{BB962C8B-B14F-4D97-AF65-F5344CB8AC3E}">
        <p14:creationId xmlns:p14="http://schemas.microsoft.com/office/powerpoint/2010/main" val="1957322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9"/>
              </a:spcAft>
            </a:pPr>
            <a:r>
              <a:rPr lang="en-US" dirty="0">
                <a:latin typeface="Calibri" panose="020F0502020204030204" pitchFamily="34" charset="0"/>
                <a:ea typeface="Times New Roman" panose="02020603050405020304" pitchFamily="18" charset="0"/>
                <a:cs typeface="Calibri" panose="020F0502020204030204" pitchFamily="34" charset="0"/>
              </a:rPr>
              <a:t>The data for the work I am talking about today were drawn from the NSW Child Development study. This is statewide study that is a cohort of all kids who started their first year of formal schooling in 2005 in the state of NSW. The NSW-CDS is a prospective longitudinal population-based study that uses successive waves of record linkage. We have published two profile papers for the first two waves of record linkage that demonstrated that the study is representative of the Australian population on a range of demographics such as age, sex, and proportion of Indigenous people. The linkage was conducted externally by the </a:t>
            </a:r>
            <a:r>
              <a:rPr lang="en-US" dirty="0" err="1">
                <a:latin typeface="Calibri" panose="020F0502020204030204" pitchFamily="34" charset="0"/>
                <a:ea typeface="Times New Roman" panose="02020603050405020304" pitchFamily="18" charset="0"/>
                <a:cs typeface="Calibri" panose="020F0502020204030204" pitchFamily="34" charset="0"/>
              </a:rPr>
              <a:t>centre</a:t>
            </a:r>
            <a:r>
              <a:rPr lang="en-US" dirty="0">
                <a:latin typeface="Calibri" panose="020F0502020204030204" pitchFamily="34" charset="0"/>
                <a:ea typeface="Times New Roman" panose="02020603050405020304" pitchFamily="18" charset="0"/>
                <a:cs typeface="Calibri" panose="020F0502020204030204" pitchFamily="34" charset="0"/>
              </a:rPr>
              <a:t> for health record linkage and we only ever get de-identified data.</a:t>
            </a:r>
            <a:endParaRPr lang="en-A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en-AU" dirty="0">
                <a:latin typeface="Calibri" panose="020F0502020204030204" pitchFamily="34" charset="0"/>
                <a:ea typeface="Calibri" panose="020F0502020204030204" pitchFamily="34" charset="0"/>
                <a:cs typeface="Times New Roman" panose="02020603050405020304" pitchFamily="18" charset="0"/>
              </a:rPr>
              <a:t>The study adopts a life-course epidemiological approach to identifying risk and protection factors for childhood and adolescent onset mental health problems, and other adverse outcomes (e.g., educational underachievement, welfare dependence, criminality).</a:t>
            </a:r>
          </a:p>
          <a:p>
            <a:pPr>
              <a:lnSpc>
                <a:spcPct val="107000"/>
              </a:lnSpc>
              <a:spcAft>
                <a:spcPts val="829"/>
              </a:spcAft>
            </a:pPr>
            <a:endParaRPr lang="en-A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en-AU" dirty="0">
                <a:latin typeface="Calibri" panose="020F0502020204030204" pitchFamily="34" charset="0"/>
                <a:ea typeface="Calibri" panose="020F0502020204030204" pitchFamily="34" charset="0"/>
                <a:cs typeface="Times New Roman" panose="02020603050405020304" pitchFamily="18" charset="0"/>
              </a:rPr>
              <a:t>The study is led by Prof Melissa Green at UNSW Sydney in Psychiatry. We have a website with more info on the study and a list and summary of all the outputs.</a:t>
            </a:r>
          </a:p>
          <a:p>
            <a:endParaRPr lang="en-AU" dirty="0"/>
          </a:p>
        </p:txBody>
      </p:sp>
      <p:sp>
        <p:nvSpPr>
          <p:cNvPr id="4" name="Slide Number Placeholder 3"/>
          <p:cNvSpPr>
            <a:spLocks noGrp="1"/>
          </p:cNvSpPr>
          <p:nvPr>
            <p:ph type="sldNum" sz="quarter" idx="10"/>
          </p:nvPr>
        </p:nvSpPr>
        <p:spPr/>
        <p:txBody>
          <a:bodyPr/>
          <a:lstStyle/>
          <a:p>
            <a:fld id="{5821E9A2-B3A0-A346-B2EE-FDFF26B32B26}" type="slidenum">
              <a:rPr lang="en-US" altLang="en-US" smtClean="0"/>
              <a:pPr/>
              <a:t>5</a:t>
            </a:fld>
            <a:endParaRPr lang="en-US" altLang="en-US"/>
          </a:p>
        </p:txBody>
      </p:sp>
    </p:spTree>
    <p:extLst>
      <p:ext uri="{BB962C8B-B14F-4D97-AF65-F5344CB8AC3E}">
        <p14:creationId xmlns:p14="http://schemas.microsoft.com/office/powerpoint/2010/main" val="1382752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9"/>
              </a:spcAft>
            </a:pPr>
            <a:r>
              <a:rPr lang="en-US" dirty="0">
                <a:latin typeface="Calibri" panose="020F0502020204030204" pitchFamily="34" charset="0"/>
                <a:ea typeface="Calibri" panose="020F0502020204030204" pitchFamily="34" charset="0"/>
                <a:cs typeface="Times New Roman" panose="02020603050405020304" pitchFamily="18" charset="0"/>
              </a:rPr>
              <a:t>For the current analyses we restricted the sample to just over 71,000 from the original 91,600 kids in the cohort. First, we removed the children without linked parental records because we wanted to include some key covariates that included parents and using birth records, we were only able to identify 75,000 of the kids in the cohort with a linked parent. Then, to maintain the temporal order of exposure and outcome, we removed those with only police contact prior to age 11 years and then those with CPS contact after age 11 years from the reference group. So as per the aim, we were looking at CPS involvement in early and middle childhood and police contacts in later childhood and early adolescence (11 to ~14 years old). Finally, there were missing data for some of the covariates, which brings us to a final sample of 71,465 kids.</a:t>
            </a:r>
            <a:endParaRPr lang="en-AU"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A93E2E-41BE-9948-9CD4-5372A3778816}" type="slidenum">
              <a:rPr lang="en-US" smtClean="0"/>
              <a:pPr/>
              <a:t>6</a:t>
            </a:fld>
            <a:endParaRPr lang="en-US" dirty="0"/>
          </a:p>
        </p:txBody>
      </p:sp>
    </p:spTree>
    <p:extLst>
      <p:ext uri="{BB962C8B-B14F-4D97-AF65-F5344CB8AC3E}">
        <p14:creationId xmlns:p14="http://schemas.microsoft.com/office/powerpoint/2010/main" val="1975390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9"/>
              </a:spcAft>
            </a:pPr>
            <a:r>
              <a:rPr lang="en-US" sz="1100" dirty="0">
                <a:latin typeface="Calibri" panose="020F0502020204030204" pitchFamily="34" charset="0"/>
                <a:ea typeface="Calibri" panose="020F0502020204030204" pitchFamily="34" charset="0"/>
                <a:cs typeface="Times New Roman" panose="02020603050405020304" pitchFamily="18" charset="0"/>
              </a:rPr>
              <a:t>Our outcome variable of police contact is a bit different and broader than most research looking at the link between CPS and CJS. It reflects an early contact with the justice system. So, these are any contacts with police where there is a police report for a criminal incidents (I note that we do have data for non-criminal incidents in the NSW-CDS as well, but those are not included here). The two categories we examined in this study were for police contacts as a victim which is defined by the NSW Police Force as a person who suffers harm as a direct result of an act committed, or apparently committed, by another person during a criminal offence. Second are police contacts as a person of interest: a person who has not necessarily been arrested or formally accused of a crime but is of interest to the police during their investigation. So to be clear, none of these are proven offences, which means that this is a broad measure (which has its strengths and weaknesses…).</a:t>
            </a:r>
          </a:p>
          <a:p>
            <a:pPr>
              <a:lnSpc>
                <a:spcPct val="107000"/>
              </a:lnSpc>
              <a:spcAft>
                <a:spcPts val="829"/>
              </a:spcAft>
            </a:pPr>
            <a:endParaRPr lang="en-A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en-US" sz="1100" dirty="0">
                <a:latin typeface="Calibri" panose="020F0502020204030204" pitchFamily="34" charset="0"/>
                <a:ea typeface="Calibri" panose="020F0502020204030204" pitchFamily="34" charset="0"/>
                <a:cs typeface="Times New Roman" panose="02020603050405020304" pitchFamily="18" charset="0"/>
              </a:rPr>
              <a:t>We created a categorical variable with four levels as the outcomes: no police contact; police contact as a victim only; police contact as a person of interest only; police contact as a victim and person of interest. The reason we did this was to be able to look at those that experienced an overlap of victim and person of interest contact. There is an emerging literature on the victim-offender overlap in criminology suggesting that those who experience both are particularly vulnerable. There aren’t a lot of data sources that can look at both at the same time, since we had a sufficiently large sample, we decided to include a victim-offender overlap category</a:t>
            </a:r>
            <a:r>
              <a:rPr lang="en-US" sz="1100">
                <a:latin typeface="Calibri" panose="020F0502020204030204" pitchFamily="34" charset="0"/>
                <a:ea typeface="Calibri" panose="020F0502020204030204" pitchFamily="34" charset="0"/>
                <a:cs typeface="Times New Roman" panose="02020603050405020304" pitchFamily="18" charset="0"/>
              </a:rPr>
              <a:t>. </a:t>
            </a:r>
            <a:endParaRPr lang="en-AU"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A93E2E-41BE-9948-9CD4-5372A3778816}" type="slidenum">
              <a:rPr lang="en-US" smtClean="0"/>
              <a:pPr/>
              <a:t>7</a:t>
            </a:fld>
            <a:endParaRPr lang="en-US" dirty="0"/>
          </a:p>
        </p:txBody>
      </p:sp>
    </p:spTree>
    <p:extLst>
      <p:ext uri="{BB962C8B-B14F-4D97-AF65-F5344CB8AC3E}">
        <p14:creationId xmlns:p14="http://schemas.microsoft.com/office/powerpoint/2010/main" val="518141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34">
              <a:defRPr/>
            </a:pPr>
            <a:r>
              <a:rPr lang="en-US" dirty="0">
                <a:latin typeface="Calibri" panose="020F0502020204030204" pitchFamily="34" charset="0"/>
                <a:ea typeface="Calibri" panose="020F0502020204030204" pitchFamily="34" charset="0"/>
                <a:cs typeface="Times New Roman" panose="02020603050405020304" pitchFamily="18" charset="0"/>
              </a:rPr>
              <a:t>CPS involvement data were obtained from DCJ. Similar to the police contact, we created a hierarchical categorical variable reflecting different levels of involvement. This includes multiple levels of involvement with CPS that can be categorized hierarchically from notifications, through to removal of the child from the family as the highest level of service received. In NSW, CPS reports are assessed to determine whether they meet the threshold of ‘risk of significant harm’ (ROSH) based on the information provided and not all ROSH reports that do meet this threshold are substantiated. For the purpose of analyzing the full range of CPS responses, a hierarchical variable was computed to reflect the highest level of CPS response prior to age 11 years as follows: 0) no contact with CPS; 1) non- risk of significant harm report (i.e., below the risk of significant harm threshold); 2) unsubstantiated risk of significant harm report (i.e., met the threshold for further investigation, but actual or risk of harm could not be sufficiently determined, or was not prioritized for investigation due to resource constraints); 3) substantiated ROSH report (i.e., actual or risk of harm verified by child protection case-workers); 4) out-of-home care (i.e., removal of child from family). </a:t>
            </a:r>
          </a:p>
          <a:p>
            <a:pPr defTabSz="473934">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473934">
              <a:defRPr/>
            </a:pPr>
            <a:r>
              <a:rPr lang="en-US" dirty="0">
                <a:latin typeface="Calibri" panose="020F0502020204030204" pitchFamily="34" charset="0"/>
                <a:ea typeface="Calibri" panose="020F0502020204030204" pitchFamily="34" charset="0"/>
                <a:cs typeface="Times New Roman" panose="02020603050405020304" pitchFamily="18" charset="0"/>
              </a:rPr>
              <a:t>Most studies tend to focus on the last two categories – substantiated reports and out-of-home-care, which are clearly important and serious cases of CPS involvement, but we wanted to look at the multiple levels of involvement.</a:t>
            </a:r>
            <a:endParaRPr lang="en-AU" dirty="0">
              <a:latin typeface="Calibri" panose="020F0502020204030204" pitchFamily="34" charset="0"/>
              <a:ea typeface="Calibri" panose="020F0502020204030204" pitchFamily="34" charset="0"/>
              <a:cs typeface="Times New Roman" panose="02020603050405020304" pitchFamily="18" charset="0"/>
            </a:endParaRPr>
          </a:p>
          <a:p>
            <a:endParaRPr lang="en-AU" dirty="0">
              <a:latin typeface="+mn-lt"/>
            </a:endParaRPr>
          </a:p>
        </p:txBody>
      </p:sp>
      <p:sp>
        <p:nvSpPr>
          <p:cNvPr id="4" name="Slide Number Placeholder 3"/>
          <p:cNvSpPr>
            <a:spLocks noGrp="1"/>
          </p:cNvSpPr>
          <p:nvPr>
            <p:ph type="sldNum" sz="quarter" idx="5"/>
          </p:nvPr>
        </p:nvSpPr>
        <p:spPr/>
        <p:txBody>
          <a:bodyPr/>
          <a:lstStyle/>
          <a:p>
            <a:fld id="{19A93E2E-41BE-9948-9CD4-5372A3778816}" type="slidenum">
              <a:rPr lang="en-US" smtClean="0"/>
              <a:pPr/>
              <a:t>8</a:t>
            </a:fld>
            <a:endParaRPr lang="en-US" dirty="0"/>
          </a:p>
        </p:txBody>
      </p:sp>
    </p:spTree>
    <p:extLst>
      <p:ext uri="{BB962C8B-B14F-4D97-AF65-F5344CB8AC3E}">
        <p14:creationId xmlns:p14="http://schemas.microsoft.com/office/powerpoint/2010/main" val="2132951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34">
              <a:defRPr/>
            </a:pPr>
            <a:r>
              <a:rPr lang="en-US" dirty="0">
                <a:latin typeface="+mn-lt"/>
                <a:ea typeface="Calibri" panose="020F0502020204030204" pitchFamily="34" charset="0"/>
                <a:cs typeface="Times New Roman" panose="02020603050405020304" pitchFamily="18" charset="0"/>
              </a:rPr>
              <a:t>Five covariates were included </a:t>
            </a:r>
            <a:r>
              <a:rPr lang="en-US" dirty="0">
                <a:solidFill>
                  <a:srgbClr val="000000"/>
                </a:solidFill>
                <a:latin typeface="+mn-lt"/>
                <a:ea typeface="Calibri" panose="020F0502020204030204" pitchFamily="34" charset="0"/>
                <a:cs typeface="Times New Roman" panose="02020603050405020304" pitchFamily="18" charset="0"/>
              </a:rPr>
              <a:t>in the analyses based on their known association with child maltreatment and/or police involvement. Child’s sex. We derived a variable for young maternal age, most disadvantaged socio-economic area, </a:t>
            </a:r>
            <a:r>
              <a:rPr lang="en-AU" dirty="0">
                <a:solidFill>
                  <a:srgbClr val="000000"/>
                </a:solidFill>
                <a:latin typeface="+mn-lt"/>
                <a:ea typeface="Calibri" panose="020F0502020204030204" pitchFamily="34" charset="0"/>
                <a:cs typeface="Times New Roman" panose="02020603050405020304" pitchFamily="18" charset="0"/>
              </a:rPr>
              <a:t>Parental history of offending, and Aboriginal and/or Torres Strait Islander background</a:t>
            </a:r>
            <a:endParaRPr lang="en-AU" dirty="0">
              <a:latin typeface="+mn-lt"/>
              <a:ea typeface="Calibri" panose="020F0502020204030204" pitchFamily="34" charset="0"/>
              <a:cs typeface="Times New Roman" panose="02020603050405020304" pitchFamily="18" charset="0"/>
            </a:endParaRPr>
          </a:p>
          <a:p>
            <a:endParaRPr lang="en-AU" dirty="0">
              <a:solidFill>
                <a:srgbClr val="000000"/>
              </a:solidFill>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9A93E2E-41BE-9948-9CD4-5372A3778816}" type="slidenum">
              <a:rPr lang="en-US" smtClean="0"/>
              <a:pPr/>
              <a:t>9</a:t>
            </a:fld>
            <a:endParaRPr lang="en-US" dirty="0"/>
          </a:p>
        </p:txBody>
      </p:sp>
    </p:spTree>
    <p:extLst>
      <p:ext uri="{BB962C8B-B14F-4D97-AF65-F5344CB8AC3E}">
        <p14:creationId xmlns:p14="http://schemas.microsoft.com/office/powerpoint/2010/main" val="33856292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3" y="0"/>
            <a:ext cx="9142853" cy="5142855"/>
          </a:xfrm>
          <a:prstGeom prst="rect">
            <a:avLst/>
          </a:prstGeom>
        </p:spPr>
      </p:pic>
      <p:sp>
        <p:nvSpPr>
          <p:cNvPr id="7" name="Title Placeholder 1"/>
          <p:cNvSpPr>
            <a:spLocks noGrp="1"/>
          </p:cNvSpPr>
          <p:nvPr>
            <p:ph type="title"/>
          </p:nvPr>
        </p:nvSpPr>
        <p:spPr>
          <a:xfrm>
            <a:off x="457200" y="4198478"/>
            <a:ext cx="6417425" cy="349728"/>
          </a:xfrm>
          <a:prstGeom prst="rect">
            <a:avLst/>
          </a:prstGeom>
        </p:spPr>
        <p:txBody>
          <a:bodyPr vert="horz" lIns="0" tIns="0" rIns="0" bIns="0" rtlCol="0" anchor="t" anchorCtr="0">
            <a:noAutofit/>
          </a:bodyPr>
          <a:lstStyle>
            <a:lvl1pPr>
              <a:defRPr sz="2800" b="1" i="0">
                <a:solidFill>
                  <a:schemeClr val="bg1"/>
                </a:solidFill>
                <a:latin typeface="Arial" charset="0"/>
                <a:ea typeface="Arial" charset="0"/>
                <a:cs typeface="Arial" charset="0"/>
              </a:defRPr>
            </a:lvl1pPr>
          </a:lstStyle>
          <a:p>
            <a:r>
              <a:rPr lang="en-AU" dirty="0"/>
              <a:t>Click to edit heading</a:t>
            </a:r>
            <a:endParaRPr lang="en-US" dirty="0"/>
          </a:p>
        </p:txBody>
      </p:sp>
      <p:sp>
        <p:nvSpPr>
          <p:cNvPr id="8" name="Text Placeholder 4"/>
          <p:cNvSpPr>
            <a:spLocks noGrp="1"/>
          </p:cNvSpPr>
          <p:nvPr>
            <p:ph type="body" sz="quarter" idx="10" hasCustomPrompt="1"/>
          </p:nvPr>
        </p:nvSpPr>
        <p:spPr>
          <a:xfrm>
            <a:off x="457200" y="4629115"/>
            <a:ext cx="6417425" cy="361950"/>
          </a:xfrm>
          <a:prstGeom prst="rect">
            <a:avLst/>
          </a:prstGeom>
        </p:spPr>
        <p:txBody>
          <a:bodyPr lIns="0" tIns="0" rIns="0" bIns="0"/>
          <a:lstStyle>
            <a:lvl1pPr marL="0" indent="0">
              <a:buNone/>
              <a:defRPr sz="2000" b="0" i="0">
                <a:solidFill>
                  <a:schemeClr val="bg1"/>
                </a:solidFill>
                <a:latin typeface="Arial" charset="0"/>
                <a:ea typeface="Arial" charset="0"/>
                <a:cs typeface="Arial" charset="0"/>
              </a:defRPr>
            </a:lvl1pPr>
            <a:lvl2pPr>
              <a:defRPr sz="2000" b="0" i="0">
                <a:solidFill>
                  <a:schemeClr val="bg1"/>
                </a:solidFill>
                <a:latin typeface="FoundrySterling-Book" charset="0"/>
                <a:ea typeface="FoundrySterling-Book" charset="0"/>
                <a:cs typeface="FoundrySterling-Book" charset="0"/>
              </a:defRPr>
            </a:lvl2pPr>
            <a:lvl3pPr>
              <a:defRPr sz="2000" b="0" i="0">
                <a:solidFill>
                  <a:schemeClr val="bg1"/>
                </a:solidFill>
                <a:latin typeface="FoundrySterling-Book" charset="0"/>
                <a:ea typeface="FoundrySterling-Book" charset="0"/>
                <a:cs typeface="FoundrySterling-Book" charset="0"/>
              </a:defRPr>
            </a:lvl3pPr>
            <a:lvl4pPr>
              <a:defRPr sz="2000" b="0" i="0">
                <a:solidFill>
                  <a:schemeClr val="bg1"/>
                </a:solidFill>
                <a:latin typeface="FoundrySterling-Book" charset="0"/>
                <a:ea typeface="FoundrySterling-Book" charset="0"/>
                <a:cs typeface="FoundrySterling-Book" charset="0"/>
              </a:defRPr>
            </a:lvl4pPr>
            <a:lvl5pPr>
              <a:defRPr sz="2000" b="0" i="0">
                <a:solidFill>
                  <a:schemeClr val="bg1"/>
                </a:solidFill>
                <a:latin typeface="FoundrySterling-Book" charset="0"/>
                <a:ea typeface="FoundrySterling-Book" charset="0"/>
                <a:cs typeface="FoundrySterling-Book" charset="0"/>
              </a:defRPr>
            </a:lvl5pPr>
          </a:lstStyle>
          <a:p>
            <a:pPr lvl="0"/>
            <a:r>
              <a:rPr lang="en-US" dirty="0"/>
              <a:t>Click to add presenter’s name</a:t>
            </a:r>
          </a:p>
        </p:txBody>
      </p:sp>
    </p:spTree>
    <p:extLst>
      <p:ext uri="{BB962C8B-B14F-4D97-AF65-F5344CB8AC3E}">
        <p14:creationId xmlns:p14="http://schemas.microsoft.com/office/powerpoint/2010/main" val="287853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Portrait Photo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7399" y="792000"/>
            <a:ext cx="4734000" cy="568639"/>
          </a:xfrm>
          <a:prstGeom prst="rect">
            <a:avLst/>
          </a:prstGeom>
        </p:spPr>
        <p:txBody>
          <a:bodyPr/>
          <a:lstStyle>
            <a:lvl1pPr>
              <a:defRPr>
                <a:solidFill>
                  <a:schemeClr val="bg1"/>
                </a:solidFill>
              </a:defRPr>
            </a:lvl1pPr>
          </a:lstStyle>
          <a:p>
            <a:r>
              <a:rPr lang="en-AU" dirty="0"/>
              <a:t>Click to edit heading</a:t>
            </a:r>
            <a:endParaRPr lang="en-US" dirty="0"/>
          </a:p>
        </p:txBody>
      </p:sp>
      <p:sp>
        <p:nvSpPr>
          <p:cNvPr id="5" name="Text Placeholder 4"/>
          <p:cNvSpPr>
            <a:spLocks noGrp="1"/>
          </p:cNvSpPr>
          <p:nvPr>
            <p:ph type="body" sz="quarter" idx="11"/>
          </p:nvPr>
        </p:nvSpPr>
        <p:spPr>
          <a:xfrm>
            <a:off x="4167399" y="1440000"/>
            <a:ext cx="4733999" cy="2987675"/>
          </a:xfrm>
          <a:prstGeom prst="rect">
            <a:avLst/>
          </a:prstGeom>
        </p:spPr>
        <p:txBody>
          <a:bodyPr/>
          <a:lstStyle>
            <a:lvl1pPr>
              <a:defRPr b="0" i="0">
                <a:solidFill>
                  <a:schemeClr val="bg1"/>
                </a:solidFill>
                <a:latin typeface="FoundrySterling-Book" charset="0"/>
                <a:ea typeface="FoundrySterling-Book" charset="0"/>
                <a:cs typeface="FoundrySterling-Book" charset="0"/>
              </a:defRPr>
            </a:lvl1pPr>
            <a:lvl2pPr>
              <a:defRPr b="0" i="0">
                <a:solidFill>
                  <a:schemeClr val="bg1"/>
                </a:solidFill>
                <a:latin typeface="FoundrySterling-Book" charset="0"/>
                <a:ea typeface="FoundrySterling-Book" charset="0"/>
                <a:cs typeface="FoundrySterling-Book" charset="0"/>
              </a:defRPr>
            </a:lvl2pPr>
            <a:lvl3pPr>
              <a:defRPr b="0" i="0">
                <a:solidFill>
                  <a:schemeClr val="bg1"/>
                </a:solidFill>
                <a:latin typeface="FoundrySterling-Book" charset="0"/>
                <a:ea typeface="FoundrySterling-Book" charset="0"/>
                <a:cs typeface="FoundrySterling-Book" charset="0"/>
              </a:defRPr>
            </a:lvl3pPr>
            <a:lvl4pPr>
              <a:defRPr b="0" i="0">
                <a:solidFill>
                  <a:schemeClr val="bg1"/>
                </a:solidFill>
                <a:latin typeface="FoundrySterling-Book" charset="0"/>
                <a:ea typeface="FoundrySterling-Book" charset="0"/>
                <a:cs typeface="FoundrySterling-Book" charset="0"/>
              </a:defRPr>
            </a:lvl4pPr>
            <a:lvl5pPr>
              <a:defRPr b="0" i="0">
                <a:solidFill>
                  <a:schemeClr val="bg1"/>
                </a:solidFill>
                <a:latin typeface="FoundrySterling-Book" charset="0"/>
                <a:ea typeface="FoundrySterling-Book" charset="0"/>
                <a:cs typeface="FoundrySterling-Book" charset="0"/>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8" name="Picture Placeholder 7"/>
          <p:cNvSpPr>
            <a:spLocks noGrp="1"/>
          </p:cNvSpPr>
          <p:nvPr>
            <p:ph type="pic" sz="quarter" idx="15"/>
          </p:nvPr>
        </p:nvSpPr>
        <p:spPr>
          <a:xfrm>
            <a:off x="457201" y="792000"/>
            <a:ext cx="3467100" cy="3635675"/>
          </a:xfrm>
        </p:spPr>
        <p:txBody>
          <a:bodyPr/>
          <a:lstStyle>
            <a:lvl1pPr>
              <a:defRPr b="0" i="0">
                <a:solidFill>
                  <a:schemeClr val="bg1"/>
                </a:solidFill>
                <a:latin typeface="FoundrySterling-Book" charset="0"/>
                <a:ea typeface="FoundrySterling-Book" charset="0"/>
                <a:cs typeface="FoundrySterling-Book" charset="0"/>
              </a:defRPr>
            </a:lvl1pPr>
          </a:lstStyle>
          <a:p>
            <a:endParaRPr lang="en-US" dirty="0"/>
          </a:p>
        </p:txBody>
      </p:sp>
    </p:spTree>
    <p:extLst>
      <p:ext uri="{BB962C8B-B14F-4D97-AF65-F5344CB8AC3E}">
        <p14:creationId xmlns:p14="http://schemas.microsoft.com/office/powerpoint/2010/main" val="34159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ortrait Photo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792000"/>
            <a:ext cx="5201279" cy="473028"/>
          </a:xfrm>
          <a:prstGeom prst="rect">
            <a:avLst/>
          </a:prstGeom>
        </p:spPr>
        <p:txBody>
          <a:bodyPr/>
          <a:lstStyle/>
          <a:p>
            <a:r>
              <a:rPr lang="en-AU" dirty="0"/>
              <a:t>Click to edit heading</a:t>
            </a:r>
            <a:endParaRPr lang="en-US" dirty="0"/>
          </a:p>
        </p:txBody>
      </p:sp>
      <p:sp>
        <p:nvSpPr>
          <p:cNvPr id="7" name="Text Placeholder 4"/>
          <p:cNvSpPr>
            <a:spLocks noGrp="1"/>
          </p:cNvSpPr>
          <p:nvPr>
            <p:ph type="body" sz="quarter" idx="13"/>
          </p:nvPr>
        </p:nvSpPr>
        <p:spPr>
          <a:xfrm>
            <a:off x="457200" y="1440000"/>
            <a:ext cx="5201279" cy="2952750"/>
          </a:xfrm>
          <a:prstGeom prst="rect">
            <a:avLst/>
          </a:prstGeo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8" name="Picture Placeholder 8"/>
          <p:cNvSpPr>
            <a:spLocks noGrp="1"/>
          </p:cNvSpPr>
          <p:nvPr>
            <p:ph type="pic" sz="quarter" idx="14"/>
          </p:nvPr>
        </p:nvSpPr>
        <p:spPr>
          <a:xfrm>
            <a:off x="5927858" y="792000"/>
            <a:ext cx="2871788" cy="3600750"/>
          </a:xfrm>
          <a:prstGeom prst="rect">
            <a:avLst/>
          </a:prstGeom>
        </p:spPr>
        <p:txBody>
          <a:bodyPr/>
          <a:lstStyle/>
          <a:p>
            <a:endParaRPr lang="en-US" dirty="0"/>
          </a:p>
        </p:txBody>
      </p:sp>
    </p:spTree>
    <p:extLst>
      <p:ext uri="{BB962C8B-B14F-4D97-AF65-F5344CB8AC3E}">
        <p14:creationId xmlns:p14="http://schemas.microsoft.com/office/powerpoint/2010/main" val="3782642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57200" y="1440000"/>
            <a:ext cx="5201279" cy="2952750"/>
          </a:xfrm>
          <a:prstGeom prst="rect">
            <a:avLst/>
          </a:prstGeo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9" name="Picture Placeholder 8"/>
          <p:cNvSpPr>
            <a:spLocks noGrp="1"/>
          </p:cNvSpPr>
          <p:nvPr>
            <p:ph type="pic" sz="quarter" idx="12"/>
          </p:nvPr>
        </p:nvSpPr>
        <p:spPr>
          <a:xfrm>
            <a:off x="5927858" y="2632791"/>
            <a:ext cx="2871788" cy="1759959"/>
          </a:xfrm>
          <a:prstGeom prst="rect">
            <a:avLst/>
          </a:prstGeom>
        </p:spPr>
        <p:txBody>
          <a:bodyPr/>
          <a:lstStyle/>
          <a:p>
            <a:endParaRPr lang="en-US" dirty="0"/>
          </a:p>
        </p:txBody>
      </p:sp>
      <p:sp>
        <p:nvSpPr>
          <p:cNvPr id="7" name="Picture Placeholder 8"/>
          <p:cNvSpPr>
            <a:spLocks noGrp="1"/>
          </p:cNvSpPr>
          <p:nvPr>
            <p:ph type="pic" sz="quarter" idx="13"/>
          </p:nvPr>
        </p:nvSpPr>
        <p:spPr>
          <a:xfrm>
            <a:off x="5927858" y="792000"/>
            <a:ext cx="2871788" cy="1759959"/>
          </a:xfrm>
          <a:prstGeom prst="rect">
            <a:avLst/>
          </a:prstGeom>
        </p:spPr>
        <p:txBody>
          <a:bodyPr/>
          <a:lstStyle/>
          <a:p>
            <a:endParaRPr lang="en-US" dirty="0"/>
          </a:p>
        </p:txBody>
      </p:sp>
      <p:sp>
        <p:nvSpPr>
          <p:cNvPr id="8" name="Title 1"/>
          <p:cNvSpPr>
            <a:spLocks noGrp="1"/>
          </p:cNvSpPr>
          <p:nvPr>
            <p:ph type="title" hasCustomPrompt="1"/>
          </p:nvPr>
        </p:nvSpPr>
        <p:spPr>
          <a:xfrm>
            <a:off x="457199" y="792000"/>
            <a:ext cx="5201279" cy="473028"/>
          </a:xfrm>
          <a:prstGeom prst="rect">
            <a:avLst/>
          </a:prstGeom>
        </p:spPr>
        <p:txBody>
          <a:bodyPr/>
          <a:lstStyle/>
          <a:p>
            <a:r>
              <a:rPr lang="en-AU" dirty="0"/>
              <a:t>Click to edit heading</a:t>
            </a:r>
            <a:endParaRPr lang="en-US" dirty="0"/>
          </a:p>
        </p:txBody>
      </p:sp>
    </p:spTree>
    <p:extLst>
      <p:ext uri="{BB962C8B-B14F-4D97-AF65-F5344CB8AC3E}">
        <p14:creationId xmlns:p14="http://schemas.microsoft.com/office/powerpoint/2010/main" val="2920322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473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1743" y="1446277"/>
            <a:ext cx="7856537" cy="989013"/>
          </a:xfrm>
          <a:prstGeom prst="rect">
            <a:avLst/>
          </a:prstGeom>
        </p:spPr>
        <p:txBody>
          <a:bodyPr anchor="b" anchorCtr="0">
            <a:noAutofit/>
          </a:bodyPr>
          <a:lstStyle>
            <a:lvl1pPr marL="0" indent="0" algn="ctr">
              <a:lnSpc>
                <a:spcPct val="90000"/>
              </a:lnSpc>
              <a:buNone/>
              <a:defRPr sz="3500" baseline="0">
                <a:solidFill>
                  <a:schemeClr val="bg1"/>
                </a:solidFill>
                <a:latin typeface="Jotia Medium" charset="0"/>
                <a:ea typeface="Jotia Medium" charset="0"/>
                <a:cs typeface="Jotia Medium" charset="0"/>
              </a:defRPr>
            </a:lvl1pPr>
          </a:lstStyle>
          <a:p>
            <a:pPr lvl="0"/>
            <a:r>
              <a:rPr lang="en-US" dirty="0"/>
              <a:t>CLICK TO EDIT SECTION HEADING</a:t>
            </a:r>
          </a:p>
        </p:txBody>
      </p:sp>
      <p:sp>
        <p:nvSpPr>
          <p:cNvPr id="11" name="Text Placeholder 10"/>
          <p:cNvSpPr>
            <a:spLocks noGrp="1"/>
          </p:cNvSpPr>
          <p:nvPr>
            <p:ph type="body" sz="quarter" idx="11" hasCustomPrompt="1"/>
          </p:nvPr>
        </p:nvSpPr>
        <p:spPr>
          <a:xfrm>
            <a:off x="601742" y="2435290"/>
            <a:ext cx="7856457" cy="522288"/>
          </a:xfrm>
          <a:prstGeom prst="rect">
            <a:avLst/>
          </a:prstGeom>
        </p:spPr>
        <p:txBody>
          <a:bodyPr>
            <a:noAutofit/>
          </a:bodyPr>
          <a:lstStyle>
            <a:lvl1pPr marL="0" indent="0" algn="ctr">
              <a:buNone/>
              <a:defRPr sz="3000" b="0" i="1" baseline="0">
                <a:solidFill>
                  <a:schemeClr val="bg1"/>
                </a:solidFill>
                <a:latin typeface="Copernicus Medium" charset="0"/>
                <a:ea typeface="Copernicus Medium" charset="0"/>
                <a:cs typeface="Copernicus Medium" charset="0"/>
              </a:defRPr>
            </a:lvl1pPr>
          </a:lstStyle>
          <a:p>
            <a:pPr lvl="0"/>
            <a:r>
              <a:rPr lang="en-US" dirty="0"/>
              <a:t>Click to edit section sub heading</a:t>
            </a:r>
          </a:p>
        </p:txBody>
      </p:sp>
    </p:spTree>
    <p:extLst>
      <p:ext uri="{BB962C8B-B14F-4D97-AF65-F5344CB8AC3E}">
        <p14:creationId xmlns:p14="http://schemas.microsoft.com/office/powerpoint/2010/main" val="1745880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472587"/>
            <a:ext cx="3951298" cy="912275"/>
          </a:xfrm>
        </p:spPr>
        <p:txBody>
          <a:bodyPr lIns="0" tIns="0" rIns="0" bIns="0" anchor="t" anchorCtr="0">
            <a:normAutofit/>
          </a:bodyPr>
          <a:lstStyle>
            <a:lvl1pPr algn="l">
              <a:defRPr sz="3500">
                <a:solidFill>
                  <a:schemeClr val="bg1"/>
                </a:solidFill>
                <a:latin typeface="Jotia Medium" charset="0"/>
                <a:ea typeface="Jotia Medium" charset="0"/>
                <a:cs typeface="Jotia Medium" charset="0"/>
              </a:defRPr>
            </a:lvl1pPr>
          </a:lstStyle>
          <a:p>
            <a:r>
              <a:rPr lang="en-AU" dirty="0"/>
              <a:t>Click to edit heading</a:t>
            </a:r>
            <a:endParaRPr lang="en-US" dirty="0"/>
          </a:p>
        </p:txBody>
      </p:sp>
      <p:sp>
        <p:nvSpPr>
          <p:cNvPr id="6" name="Content Placeholder 2"/>
          <p:cNvSpPr>
            <a:spLocks noGrp="1"/>
          </p:cNvSpPr>
          <p:nvPr>
            <p:ph sz="half" idx="1" hasCustomPrompt="1"/>
          </p:nvPr>
        </p:nvSpPr>
        <p:spPr>
          <a:xfrm>
            <a:off x="457200" y="1458168"/>
            <a:ext cx="3951298" cy="254555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r>
              <a:rPr lang="en-US" dirty="0"/>
              <a:t>Click on ‘New Slide’ button in tool bar above to select alternative image options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95316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472587"/>
            <a:ext cx="3951298" cy="912275"/>
          </a:xfrm>
        </p:spPr>
        <p:txBody>
          <a:bodyPr lIns="0" tIns="0" rIns="0" bIns="0" anchor="t" anchorCtr="0">
            <a:normAutofit/>
          </a:bodyPr>
          <a:lstStyle>
            <a:lvl1pPr algn="l">
              <a:defRPr sz="3500">
                <a:solidFill>
                  <a:schemeClr val="bg1"/>
                </a:solidFill>
                <a:latin typeface="Jotia Medium" charset="0"/>
                <a:ea typeface="Jotia Medium" charset="0"/>
                <a:cs typeface="Jotia Medium" charset="0"/>
              </a:defRPr>
            </a:lvl1pPr>
          </a:lstStyle>
          <a:p>
            <a:r>
              <a:rPr lang="en-AU" dirty="0"/>
              <a:t>Click to edit heading</a:t>
            </a:r>
            <a:endParaRPr lang="en-US" dirty="0"/>
          </a:p>
        </p:txBody>
      </p:sp>
      <p:sp>
        <p:nvSpPr>
          <p:cNvPr id="4" name="Content Placeholder 2"/>
          <p:cNvSpPr>
            <a:spLocks noGrp="1"/>
          </p:cNvSpPr>
          <p:nvPr>
            <p:ph sz="half" idx="1" hasCustomPrompt="1"/>
          </p:nvPr>
        </p:nvSpPr>
        <p:spPr>
          <a:xfrm>
            <a:off x="457200" y="1458168"/>
            <a:ext cx="3951298" cy="254555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r>
              <a:rPr lang="en-US" dirty="0"/>
              <a:t>Click on ‘New Slide’ button in tool bar above to select alternative image options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4281190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472587"/>
            <a:ext cx="3951298" cy="912275"/>
          </a:xfrm>
        </p:spPr>
        <p:txBody>
          <a:bodyPr lIns="0" tIns="0" rIns="0" bIns="0" anchor="t" anchorCtr="0">
            <a:normAutofit/>
          </a:bodyPr>
          <a:lstStyle>
            <a:lvl1pPr algn="l">
              <a:defRPr sz="3500">
                <a:solidFill>
                  <a:schemeClr val="bg1"/>
                </a:solidFill>
                <a:latin typeface="Jotia Medium" charset="0"/>
                <a:ea typeface="Jotia Medium" charset="0"/>
                <a:cs typeface="Jotia Medium" charset="0"/>
              </a:defRPr>
            </a:lvl1pPr>
          </a:lstStyle>
          <a:p>
            <a:r>
              <a:rPr lang="en-AU" dirty="0"/>
              <a:t>Click to edit heading</a:t>
            </a:r>
            <a:endParaRPr lang="en-US" dirty="0"/>
          </a:p>
        </p:txBody>
      </p:sp>
      <p:sp>
        <p:nvSpPr>
          <p:cNvPr id="5" name="Content Placeholder 2"/>
          <p:cNvSpPr>
            <a:spLocks noGrp="1"/>
          </p:cNvSpPr>
          <p:nvPr>
            <p:ph sz="half" idx="1" hasCustomPrompt="1"/>
          </p:nvPr>
        </p:nvSpPr>
        <p:spPr>
          <a:xfrm>
            <a:off x="457200" y="1458168"/>
            <a:ext cx="3951298" cy="254555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r>
              <a:rPr lang="en-US" dirty="0"/>
              <a:t>Click on ‘New Slide’ button in tool bar above to select alternative image options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430488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472587"/>
            <a:ext cx="3951298" cy="912275"/>
          </a:xfrm>
        </p:spPr>
        <p:txBody>
          <a:bodyPr lIns="0" tIns="0" rIns="0" bIns="0" anchor="t" anchorCtr="0">
            <a:normAutofit/>
          </a:bodyPr>
          <a:lstStyle>
            <a:lvl1pPr algn="l">
              <a:defRPr sz="3500">
                <a:solidFill>
                  <a:schemeClr val="bg1"/>
                </a:solidFill>
                <a:latin typeface="Jotia Medium" charset="0"/>
                <a:ea typeface="Jotia Medium" charset="0"/>
                <a:cs typeface="Jotia Medium" charset="0"/>
              </a:defRPr>
            </a:lvl1pPr>
          </a:lstStyle>
          <a:p>
            <a:r>
              <a:rPr lang="en-AU" dirty="0"/>
              <a:t>Click to edit heading</a:t>
            </a:r>
            <a:endParaRPr lang="en-US" dirty="0"/>
          </a:p>
        </p:txBody>
      </p:sp>
      <p:sp>
        <p:nvSpPr>
          <p:cNvPr id="6" name="Content Placeholder 2"/>
          <p:cNvSpPr>
            <a:spLocks noGrp="1"/>
          </p:cNvSpPr>
          <p:nvPr>
            <p:ph sz="half" idx="1" hasCustomPrompt="1"/>
          </p:nvPr>
        </p:nvSpPr>
        <p:spPr>
          <a:xfrm>
            <a:off x="457200" y="1458168"/>
            <a:ext cx="3951298" cy="254555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r>
              <a:rPr lang="en-US" dirty="0"/>
              <a:t>Click on ‘New Slide’ button in tool bar above to select alternative image options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625588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77274" y="466532"/>
            <a:ext cx="4040188" cy="877100"/>
          </a:xfrm>
          <a:prstGeom prst="rect">
            <a:avLst/>
          </a:prstGeom>
        </p:spPr>
        <p:txBody>
          <a:bodyPr lIns="0" tIns="0" rIns="0" bIns="0" anchor="t" anchorCtr="0">
            <a:normAutofit/>
          </a:bodyPr>
          <a:lstStyle>
            <a:lvl1pPr algn="l">
              <a:defRPr sz="3500">
                <a:solidFill>
                  <a:srgbClr val="DA0012"/>
                </a:solidFill>
                <a:latin typeface="Jotia Medium" charset="0"/>
                <a:ea typeface="Jotia Medium" charset="0"/>
                <a:cs typeface="Jotia Medium" charset="0"/>
              </a:defRPr>
            </a:lvl1pPr>
          </a:lstStyle>
          <a:p>
            <a:r>
              <a:rPr lang="en-AU" dirty="0"/>
              <a:t>Click to edit heading</a:t>
            </a:r>
            <a:endParaRPr lang="en-US" dirty="0"/>
          </a:p>
        </p:txBody>
      </p:sp>
      <p:sp>
        <p:nvSpPr>
          <p:cNvPr id="4" name="Content Placeholder 3"/>
          <p:cNvSpPr>
            <a:spLocks noGrp="1"/>
          </p:cNvSpPr>
          <p:nvPr>
            <p:ph sz="half" idx="2" hasCustomPrompt="1"/>
          </p:nvPr>
        </p:nvSpPr>
        <p:spPr>
          <a:xfrm>
            <a:off x="4777274" y="1455576"/>
            <a:ext cx="4040188" cy="2874199"/>
          </a:xfrm>
          <a:prstGeom prst="rect">
            <a:avLst/>
          </a:prstGeo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r>
              <a:rPr lang="en-US"/>
              <a:t>Click on ‘New Slide’ button in tool bar above to select alternative image options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51793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ditable cover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4198478"/>
            <a:ext cx="6417425" cy="349728"/>
          </a:xfrm>
          <a:prstGeom prst="rect">
            <a:avLst/>
          </a:prstGeom>
        </p:spPr>
        <p:txBody>
          <a:bodyPr vert="horz" lIns="0" tIns="0" rIns="0" bIns="0" rtlCol="0" anchor="t" anchorCtr="0">
            <a:noAutofit/>
          </a:bodyPr>
          <a:lstStyle>
            <a:lvl1pPr>
              <a:defRPr sz="2800" b="1" i="0">
                <a:solidFill>
                  <a:schemeClr val="bg1"/>
                </a:solidFill>
                <a:latin typeface="Arial" charset="0"/>
                <a:ea typeface="Arial" charset="0"/>
                <a:cs typeface="Arial" charset="0"/>
              </a:defRPr>
            </a:lvl1pPr>
          </a:lstStyle>
          <a:p>
            <a:r>
              <a:rPr lang="en-AU" dirty="0"/>
              <a:t>Click to edit heading</a:t>
            </a:r>
            <a:endParaRPr lang="en-US" dirty="0"/>
          </a:p>
        </p:txBody>
      </p:sp>
      <p:sp>
        <p:nvSpPr>
          <p:cNvPr id="8" name="Text Placeholder 4"/>
          <p:cNvSpPr>
            <a:spLocks noGrp="1"/>
          </p:cNvSpPr>
          <p:nvPr>
            <p:ph type="body" sz="quarter" idx="10" hasCustomPrompt="1"/>
          </p:nvPr>
        </p:nvSpPr>
        <p:spPr>
          <a:xfrm>
            <a:off x="457200" y="4629115"/>
            <a:ext cx="6417425" cy="361950"/>
          </a:xfrm>
          <a:prstGeom prst="rect">
            <a:avLst/>
          </a:prstGeom>
        </p:spPr>
        <p:txBody>
          <a:bodyPr lIns="0" tIns="0" rIns="0" bIns="0"/>
          <a:lstStyle>
            <a:lvl1pPr marL="0" indent="0">
              <a:buNone/>
              <a:defRPr sz="2000" b="0" i="0">
                <a:solidFill>
                  <a:schemeClr val="bg1"/>
                </a:solidFill>
                <a:latin typeface="Arial" charset="0"/>
                <a:ea typeface="Arial" charset="0"/>
                <a:cs typeface="Arial" charset="0"/>
              </a:defRPr>
            </a:lvl1pPr>
            <a:lvl2pPr>
              <a:defRPr sz="2000" b="0" i="0">
                <a:solidFill>
                  <a:schemeClr val="bg1"/>
                </a:solidFill>
                <a:latin typeface="FoundrySterling-Book" charset="0"/>
                <a:ea typeface="FoundrySterling-Book" charset="0"/>
                <a:cs typeface="FoundrySterling-Book" charset="0"/>
              </a:defRPr>
            </a:lvl2pPr>
            <a:lvl3pPr>
              <a:defRPr sz="2000" b="0" i="0">
                <a:solidFill>
                  <a:schemeClr val="bg1"/>
                </a:solidFill>
                <a:latin typeface="FoundrySterling-Book" charset="0"/>
                <a:ea typeface="FoundrySterling-Book" charset="0"/>
                <a:cs typeface="FoundrySterling-Book" charset="0"/>
              </a:defRPr>
            </a:lvl3pPr>
            <a:lvl4pPr>
              <a:defRPr sz="2000" b="0" i="0">
                <a:solidFill>
                  <a:schemeClr val="bg1"/>
                </a:solidFill>
                <a:latin typeface="FoundrySterling-Book" charset="0"/>
                <a:ea typeface="FoundrySterling-Book" charset="0"/>
                <a:cs typeface="FoundrySterling-Book" charset="0"/>
              </a:defRPr>
            </a:lvl4pPr>
            <a:lvl5pPr>
              <a:defRPr sz="2000" b="0" i="0">
                <a:solidFill>
                  <a:schemeClr val="bg1"/>
                </a:solidFill>
                <a:latin typeface="FoundrySterling-Book" charset="0"/>
                <a:ea typeface="FoundrySterling-Book" charset="0"/>
                <a:cs typeface="FoundrySterling-Book" charset="0"/>
              </a:defRPr>
            </a:lvl5pPr>
          </a:lstStyle>
          <a:p>
            <a:pPr lvl="0"/>
            <a:r>
              <a:rPr lang="en-US" dirty="0"/>
              <a:t>Click to add presenter’s name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Slid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77274" y="466532"/>
            <a:ext cx="4040188" cy="877100"/>
          </a:xfrm>
          <a:prstGeom prst="rect">
            <a:avLst/>
          </a:prstGeom>
        </p:spPr>
        <p:txBody>
          <a:bodyPr lIns="0" tIns="0" rIns="0" bIns="0" anchor="t" anchorCtr="0">
            <a:normAutofit/>
          </a:bodyPr>
          <a:lstStyle>
            <a:lvl1pPr algn="l">
              <a:defRPr sz="3500">
                <a:solidFill>
                  <a:srgbClr val="DA0012"/>
                </a:solidFill>
                <a:latin typeface="Jotia Medium" charset="0"/>
                <a:ea typeface="Jotia Medium" charset="0"/>
                <a:cs typeface="Jotia Medium" charset="0"/>
              </a:defRPr>
            </a:lvl1pPr>
          </a:lstStyle>
          <a:p>
            <a:r>
              <a:rPr lang="en-AU" dirty="0"/>
              <a:t>Click to edit heading</a:t>
            </a:r>
            <a:endParaRPr lang="en-US" dirty="0"/>
          </a:p>
        </p:txBody>
      </p:sp>
      <p:sp>
        <p:nvSpPr>
          <p:cNvPr id="4" name="Content Placeholder 3"/>
          <p:cNvSpPr>
            <a:spLocks noGrp="1"/>
          </p:cNvSpPr>
          <p:nvPr>
            <p:ph sz="half" idx="2" hasCustomPrompt="1"/>
          </p:nvPr>
        </p:nvSpPr>
        <p:spPr>
          <a:xfrm>
            <a:off x="4777274" y="1455576"/>
            <a:ext cx="4040188" cy="2874199"/>
          </a:xfrm>
          <a:prstGeom prst="rect">
            <a:avLst/>
          </a:prstGeo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r>
              <a:rPr lang="en-US"/>
              <a:t>Click on ‘New Slide’ button in tool bar above to select alternative image options</a:t>
            </a:r>
          </a:p>
          <a:p>
            <a:pPr lvl="1"/>
            <a:r>
              <a:rPr lang="en-AU"/>
              <a:t>Second </a:t>
            </a:r>
            <a:r>
              <a:rPr lang="en-AU" dirty="0"/>
              <a:t>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4179338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 Slide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77274" y="466532"/>
            <a:ext cx="4040188" cy="877100"/>
          </a:xfrm>
          <a:prstGeom prst="rect">
            <a:avLst/>
          </a:prstGeom>
        </p:spPr>
        <p:txBody>
          <a:bodyPr lIns="0" tIns="0" rIns="0" bIns="0" anchor="t" anchorCtr="0">
            <a:normAutofit/>
          </a:bodyPr>
          <a:lstStyle>
            <a:lvl1pPr algn="l">
              <a:defRPr sz="3500">
                <a:solidFill>
                  <a:srgbClr val="DA0012"/>
                </a:solidFill>
                <a:latin typeface="Jotia Medium" charset="0"/>
                <a:ea typeface="Jotia Medium" charset="0"/>
                <a:cs typeface="Jotia Medium" charset="0"/>
              </a:defRPr>
            </a:lvl1pPr>
          </a:lstStyle>
          <a:p>
            <a:r>
              <a:rPr lang="en-AU" dirty="0"/>
              <a:t>Click to edit heading</a:t>
            </a:r>
            <a:endParaRPr lang="en-US" dirty="0"/>
          </a:p>
        </p:txBody>
      </p:sp>
      <p:sp>
        <p:nvSpPr>
          <p:cNvPr id="4" name="Content Placeholder 3"/>
          <p:cNvSpPr>
            <a:spLocks noGrp="1"/>
          </p:cNvSpPr>
          <p:nvPr>
            <p:ph sz="half" idx="2" hasCustomPrompt="1"/>
          </p:nvPr>
        </p:nvSpPr>
        <p:spPr>
          <a:xfrm>
            <a:off x="4777274" y="1455576"/>
            <a:ext cx="4040188" cy="2874199"/>
          </a:xfrm>
          <a:prstGeom prst="rect">
            <a:avLst/>
          </a:prstGeo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r>
              <a:rPr lang="en-US"/>
              <a:t>Click on ‘New Slide’ button in tool bar above to select alternative image options</a:t>
            </a:r>
          </a:p>
          <a:p>
            <a:pPr lvl="1"/>
            <a:r>
              <a:rPr lang="en-AU"/>
              <a:t>Second </a:t>
            </a:r>
            <a:r>
              <a:rPr lang="en-AU" dirty="0"/>
              <a:t>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91288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000"/>
            <a:ext cx="8229600" cy="682026"/>
          </a:xfrm>
          <a:prstGeom prst="rect">
            <a:avLst/>
          </a:prstGeom>
        </p:spPr>
        <p:txBody>
          <a:bodyPr lIns="0" tIns="0" rIns="0" bIns="0" anchor="t" anchorCtr="0">
            <a:normAutofit/>
          </a:bodyPr>
          <a:lstStyle>
            <a:lvl1pPr algn="l">
              <a:defRPr sz="3500">
                <a:solidFill>
                  <a:srgbClr val="DA0012"/>
                </a:solidFill>
                <a:latin typeface="Jotia Medium" charset="0"/>
                <a:ea typeface="Jotia Medium" charset="0"/>
                <a:cs typeface="Jotia Medium" charset="0"/>
              </a:defRPr>
            </a:lvl1pPr>
          </a:lstStyle>
          <a:p>
            <a:r>
              <a:rPr lang="en-AU" dirty="0"/>
              <a:t>Click to edit heading</a:t>
            </a:r>
            <a:endParaRPr lang="en-US" dirty="0"/>
          </a:p>
        </p:txBody>
      </p:sp>
    </p:spTree>
    <p:extLst>
      <p:ext uri="{BB962C8B-B14F-4D97-AF65-F5344CB8AC3E}">
        <p14:creationId xmlns:p14="http://schemas.microsoft.com/office/powerpoint/2010/main" val="793607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4192547"/>
            <a:ext cx="6705439" cy="519498"/>
          </a:xfrm>
          <a:prstGeom prst="rect">
            <a:avLst/>
          </a:prstGeom>
        </p:spPr>
        <p:txBody>
          <a:bodyPr anchor="b"/>
          <a:lstStyle>
            <a:lvl1pPr algn="l">
              <a:defRPr sz="2000" b="0"/>
            </a:lvl1pPr>
          </a:lstStyle>
          <a:p>
            <a:r>
              <a:rPr lang="en-AU" dirty="0"/>
              <a:t>Click to edit heading</a:t>
            </a:r>
            <a:endParaRPr lang="en-US" dirty="0"/>
          </a:p>
        </p:txBody>
      </p:sp>
      <p:sp>
        <p:nvSpPr>
          <p:cNvPr id="3" name="Picture Placeholder 2"/>
          <p:cNvSpPr>
            <a:spLocks noGrp="1"/>
          </p:cNvSpPr>
          <p:nvPr>
            <p:ph type="pic" idx="1"/>
          </p:nvPr>
        </p:nvSpPr>
        <p:spPr>
          <a:xfrm>
            <a:off x="457199" y="331773"/>
            <a:ext cx="6705440" cy="3860774"/>
          </a:xfrm>
          <a:prstGeom prst="rect">
            <a:avLst/>
          </a:prstGeom>
        </p:spPr>
        <p:txBody>
          <a:bodyPr>
            <a:normAutofit/>
          </a:bodyPr>
          <a:lstStyle>
            <a:lvl1pPr marL="0" indent="0">
              <a:lnSpc>
                <a:spcPct val="100000"/>
              </a:lnSpc>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073398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776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349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 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68313" y="325041"/>
            <a:ext cx="8208962" cy="346472"/>
          </a:xfrm>
        </p:spPr>
        <p:txBody>
          <a:bodyPr/>
          <a:lstStyle/>
          <a:p>
            <a:r>
              <a:rPr lang="en-US"/>
              <a:t>Click to edit Master title style</a:t>
            </a:r>
          </a:p>
        </p:txBody>
      </p:sp>
      <p:sp>
        <p:nvSpPr>
          <p:cNvPr id="10" name="Text Placeholder 9"/>
          <p:cNvSpPr>
            <a:spLocks noGrp="1"/>
          </p:cNvSpPr>
          <p:nvPr>
            <p:ph type="body" idx="10"/>
          </p:nvPr>
        </p:nvSpPr>
        <p:spPr>
          <a:xfrm>
            <a:off x="468313" y="920354"/>
            <a:ext cx="8208962" cy="34551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0338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000"/>
            <a:ext cx="8229600" cy="551631"/>
          </a:xfrm>
          <a:prstGeom prst="rect">
            <a:avLst/>
          </a:prstGeom>
        </p:spPr>
        <p:txBody>
          <a:bodyPr lIns="0" tIns="0" rIns="0" bIns="0" anchor="t" anchorCtr="0">
            <a:normAutofit/>
          </a:bodyPr>
          <a:lstStyle>
            <a:lvl1pPr algn="l">
              <a:defRPr sz="3500" b="0" i="0">
                <a:solidFill>
                  <a:srgbClr val="DA0012"/>
                </a:solidFill>
                <a:latin typeface="Jotia Medium" charset="0"/>
                <a:ea typeface="Jotia Medium" charset="0"/>
                <a:cs typeface="Jotia Medium" charset="0"/>
              </a:defRPr>
            </a:lvl1pPr>
          </a:lstStyle>
          <a:p>
            <a:r>
              <a:rPr lang="en-AU" dirty="0"/>
              <a:t>Click to edit heading</a:t>
            </a:r>
            <a:endParaRPr lang="en-US" dirty="0"/>
          </a:p>
        </p:txBody>
      </p:sp>
      <p:sp>
        <p:nvSpPr>
          <p:cNvPr id="3" name="Content Placeholder 2"/>
          <p:cNvSpPr>
            <a:spLocks noGrp="1"/>
          </p:cNvSpPr>
          <p:nvPr>
            <p:ph idx="1"/>
          </p:nvPr>
        </p:nvSpPr>
        <p:spPr>
          <a:xfrm>
            <a:off x="457200" y="1440000"/>
            <a:ext cx="8229600" cy="3031203"/>
          </a:xfrm>
          <a:prstGeom prst="rect">
            <a:avLst/>
          </a:prstGeom>
        </p:spPr>
        <p:txBody>
          <a:bodyPr lIns="0" tIns="0" rIns="0" bIns="0">
            <a:normAutofit/>
          </a:bodyPr>
          <a:lstStyle>
            <a:lvl1pPr marL="342900" indent="-342900">
              <a:lnSpc>
                <a:spcPct val="140000"/>
              </a:lnSpc>
              <a:spcBef>
                <a:spcPts val="0"/>
              </a:spcBef>
              <a:buFont typeface="Wingdings" charset="2"/>
              <a:buChar char="§"/>
              <a:defRPr b="0" i="0">
                <a:latin typeface="FoundrySterling-Book" charset="0"/>
                <a:ea typeface="FoundrySterling-Book" charset="0"/>
                <a:cs typeface="FoundrySterling-Book" charset="0"/>
              </a:defRPr>
            </a:lvl1pPr>
            <a:lvl2pPr>
              <a:lnSpc>
                <a:spcPct val="140000"/>
              </a:lnSpc>
              <a:spcBef>
                <a:spcPts val="0"/>
              </a:spcBef>
              <a:defRPr sz="2000" b="0" i="0">
                <a:latin typeface="FoundrySterling-Book" charset="0"/>
                <a:ea typeface="FoundrySterling-Book" charset="0"/>
                <a:cs typeface="FoundrySterling-Book" charset="0"/>
              </a:defRPr>
            </a:lvl2pPr>
            <a:lvl3pPr>
              <a:lnSpc>
                <a:spcPct val="140000"/>
              </a:lnSpc>
              <a:spcBef>
                <a:spcPts val="0"/>
              </a:spcBef>
              <a:defRPr sz="2000" b="0" i="0">
                <a:latin typeface="FoundrySterling-Book" charset="0"/>
                <a:ea typeface="FoundrySterling-Book" charset="0"/>
                <a:cs typeface="FoundrySterling-Book" charset="0"/>
              </a:defRPr>
            </a:lvl3pPr>
            <a:lvl4pPr>
              <a:lnSpc>
                <a:spcPct val="140000"/>
              </a:lnSpc>
              <a:spcBef>
                <a:spcPts val="0"/>
              </a:spcBef>
              <a:defRPr sz="2000" b="0" i="0">
                <a:latin typeface="FoundrySterling-Book" charset="0"/>
                <a:ea typeface="FoundrySterling-Book" charset="0"/>
                <a:cs typeface="FoundrySterling-Book" charset="0"/>
              </a:defRPr>
            </a:lvl4pPr>
            <a:lvl5pPr>
              <a:lnSpc>
                <a:spcPct val="140000"/>
              </a:lnSpc>
              <a:spcBef>
                <a:spcPts val="0"/>
              </a:spcBef>
              <a:defRPr sz="2000" b="0" i="0">
                <a:latin typeface="FoundrySterling-Book" charset="0"/>
                <a:ea typeface="FoundrySterling-Book" charset="0"/>
                <a:cs typeface="FoundrySterling-Book" charset="0"/>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a:p>
            <a:pPr lvl="0"/>
            <a:endParaRPr lang="en-AU"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ortrait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792000"/>
            <a:ext cx="8229600" cy="551631"/>
          </a:xfrm>
          <a:prstGeom prst="rect">
            <a:avLst/>
          </a:prstGeom>
        </p:spPr>
        <p:txBody>
          <a:bodyPr lIns="0" tIns="0" rIns="0" bIns="0" anchor="t" anchorCtr="0">
            <a:normAutofit/>
          </a:bodyPr>
          <a:lstStyle>
            <a:lvl1pPr algn="l">
              <a:defRPr sz="3500" b="0" i="0">
                <a:solidFill>
                  <a:schemeClr val="bg1"/>
                </a:solidFill>
                <a:latin typeface="Jotia Medium" charset="0"/>
                <a:ea typeface="Jotia Medium" charset="0"/>
                <a:cs typeface="Jotia Medium" charset="0"/>
              </a:defRPr>
            </a:lvl1pPr>
          </a:lstStyle>
          <a:p>
            <a:r>
              <a:rPr lang="en-AU" dirty="0"/>
              <a:t>Click to edit heading</a:t>
            </a:r>
            <a:endParaRPr lang="en-US" dirty="0"/>
          </a:p>
        </p:txBody>
      </p:sp>
      <p:sp>
        <p:nvSpPr>
          <p:cNvPr id="7" name="Content Placeholder 2"/>
          <p:cNvSpPr>
            <a:spLocks noGrp="1"/>
          </p:cNvSpPr>
          <p:nvPr>
            <p:ph idx="1"/>
          </p:nvPr>
        </p:nvSpPr>
        <p:spPr>
          <a:xfrm>
            <a:off x="457200" y="1440000"/>
            <a:ext cx="8229600" cy="3031203"/>
          </a:xfrm>
          <a:prstGeom prst="rect">
            <a:avLst/>
          </a:prstGeom>
        </p:spPr>
        <p:txBody>
          <a:bodyPr lIns="0" tIns="0" rIns="0" bIns="0">
            <a:normAutofit/>
          </a:bodyPr>
          <a:lstStyle>
            <a:lvl1pPr marL="342900" indent="-342900">
              <a:lnSpc>
                <a:spcPct val="140000"/>
              </a:lnSpc>
              <a:spcBef>
                <a:spcPts val="0"/>
              </a:spcBef>
              <a:buFont typeface="Wingdings" charset="2"/>
              <a:buChar char="§"/>
              <a:defRPr b="0" i="0">
                <a:solidFill>
                  <a:schemeClr val="bg1"/>
                </a:solidFill>
                <a:latin typeface="FoundrySterling-Book" charset="0"/>
                <a:ea typeface="FoundrySterling-Book" charset="0"/>
                <a:cs typeface="FoundrySterling-Book" charset="0"/>
              </a:defRPr>
            </a:lvl1pPr>
            <a:lvl2pPr>
              <a:lnSpc>
                <a:spcPct val="140000"/>
              </a:lnSpc>
              <a:spcBef>
                <a:spcPts val="0"/>
              </a:spcBef>
              <a:defRPr sz="2000" b="0" i="0">
                <a:solidFill>
                  <a:schemeClr val="bg1"/>
                </a:solidFill>
                <a:latin typeface="FoundrySterling-Book" charset="0"/>
                <a:ea typeface="FoundrySterling-Book" charset="0"/>
                <a:cs typeface="FoundrySterling-Book" charset="0"/>
              </a:defRPr>
            </a:lvl2pPr>
            <a:lvl3pPr>
              <a:lnSpc>
                <a:spcPct val="140000"/>
              </a:lnSpc>
              <a:spcBef>
                <a:spcPts val="0"/>
              </a:spcBef>
              <a:defRPr sz="2000" b="0" i="0">
                <a:solidFill>
                  <a:schemeClr val="bg1"/>
                </a:solidFill>
                <a:latin typeface="FoundrySterling-Book" charset="0"/>
                <a:ea typeface="FoundrySterling-Book" charset="0"/>
                <a:cs typeface="FoundrySterling-Book" charset="0"/>
              </a:defRPr>
            </a:lvl3pPr>
            <a:lvl4pPr>
              <a:lnSpc>
                <a:spcPct val="140000"/>
              </a:lnSpc>
              <a:spcBef>
                <a:spcPts val="0"/>
              </a:spcBef>
              <a:defRPr sz="2000" b="0" i="0">
                <a:solidFill>
                  <a:schemeClr val="bg1"/>
                </a:solidFill>
                <a:latin typeface="FoundrySterling-Book" charset="0"/>
                <a:ea typeface="FoundrySterling-Book" charset="0"/>
                <a:cs typeface="FoundrySterling-Book" charset="0"/>
              </a:defRPr>
            </a:lvl4pPr>
            <a:lvl5pPr>
              <a:lnSpc>
                <a:spcPct val="140000"/>
              </a:lnSpc>
              <a:spcBef>
                <a:spcPts val="0"/>
              </a:spcBef>
              <a:defRPr sz="2000" b="0" i="0">
                <a:solidFill>
                  <a:schemeClr val="bg1"/>
                </a:solidFill>
                <a:latin typeface="FoundrySterling-Book" charset="0"/>
                <a:ea typeface="FoundrySterling-Book" charset="0"/>
                <a:cs typeface="FoundrySterling-Book" charset="0"/>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a:p>
            <a:pPr lvl="0"/>
            <a:endParaRPr lang="en-AU"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1743" y="1446277"/>
            <a:ext cx="7856537" cy="989013"/>
          </a:xfrm>
          <a:prstGeom prst="rect">
            <a:avLst/>
          </a:prstGeom>
        </p:spPr>
        <p:txBody>
          <a:bodyPr anchor="b" anchorCtr="0">
            <a:noAutofit/>
          </a:bodyPr>
          <a:lstStyle>
            <a:lvl1pPr marL="0" indent="0" algn="ctr">
              <a:lnSpc>
                <a:spcPct val="90000"/>
              </a:lnSpc>
              <a:buNone/>
              <a:defRPr sz="3500" baseline="0">
                <a:solidFill>
                  <a:schemeClr val="bg1"/>
                </a:solidFill>
                <a:latin typeface="Jotia Medium" charset="0"/>
                <a:ea typeface="Jotia Medium" charset="0"/>
                <a:cs typeface="Jotia Medium" charset="0"/>
              </a:defRPr>
            </a:lvl1pPr>
          </a:lstStyle>
          <a:p>
            <a:pPr lvl="0"/>
            <a:r>
              <a:rPr lang="en-US" dirty="0"/>
              <a:t>CLICK TO EDIT SECTION HEADING</a:t>
            </a:r>
          </a:p>
        </p:txBody>
      </p:sp>
      <p:sp>
        <p:nvSpPr>
          <p:cNvPr id="11" name="Text Placeholder 10"/>
          <p:cNvSpPr>
            <a:spLocks noGrp="1"/>
          </p:cNvSpPr>
          <p:nvPr>
            <p:ph type="body" sz="quarter" idx="11" hasCustomPrompt="1"/>
          </p:nvPr>
        </p:nvSpPr>
        <p:spPr>
          <a:xfrm>
            <a:off x="601742" y="2435290"/>
            <a:ext cx="7856457" cy="522288"/>
          </a:xfrm>
          <a:prstGeom prst="rect">
            <a:avLst/>
          </a:prstGeom>
        </p:spPr>
        <p:txBody>
          <a:bodyPr>
            <a:noAutofit/>
          </a:bodyPr>
          <a:lstStyle>
            <a:lvl1pPr marL="0" indent="0" algn="ctr">
              <a:buNone/>
              <a:defRPr sz="3000" b="0" i="1" baseline="0">
                <a:solidFill>
                  <a:schemeClr val="bg1"/>
                </a:solidFill>
                <a:latin typeface="Copernicus Medium" charset="0"/>
                <a:ea typeface="Copernicus Medium" charset="0"/>
                <a:cs typeface="Copernicus Medium" charset="0"/>
              </a:defRPr>
            </a:lvl1pPr>
          </a:lstStyle>
          <a:p>
            <a:pPr lvl="0"/>
            <a:r>
              <a:rPr lang="en-US" dirty="0"/>
              <a:t>Click to edit section sub heading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cknowledgement of Countr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36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000"/>
            <a:ext cx="8229600" cy="682026"/>
          </a:xfrm>
          <a:prstGeom prst="rect">
            <a:avLst/>
          </a:prstGeom>
        </p:spPr>
        <p:txBody>
          <a:bodyPr lIns="0" tIns="0" rIns="0" bIns="0" anchor="t" anchorCtr="0">
            <a:normAutofit/>
          </a:bodyPr>
          <a:lstStyle>
            <a:lvl1pPr algn="l">
              <a:defRPr sz="3500">
                <a:solidFill>
                  <a:srgbClr val="DA0012"/>
                </a:solidFill>
                <a:latin typeface="Jotia Medium" charset="0"/>
                <a:ea typeface="Jotia Medium" charset="0"/>
                <a:cs typeface="Jotia Medium" charset="0"/>
              </a:defRPr>
            </a:lvl1pPr>
          </a:lstStyle>
          <a:p>
            <a:r>
              <a:rPr lang="en-AU" dirty="0"/>
              <a:t>Click to edit heading</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eature text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4" y="321"/>
            <a:ext cx="9141712" cy="5142213"/>
          </a:xfrm>
          <a:prstGeom prst="rect">
            <a:avLst/>
          </a:prstGeom>
        </p:spPr>
      </p:pic>
      <p:sp>
        <p:nvSpPr>
          <p:cNvPr id="5" name="Text Placeholder 4"/>
          <p:cNvSpPr>
            <a:spLocks noGrp="1"/>
          </p:cNvSpPr>
          <p:nvPr>
            <p:ph type="body" sz="quarter" idx="13" hasCustomPrompt="1"/>
          </p:nvPr>
        </p:nvSpPr>
        <p:spPr>
          <a:xfrm>
            <a:off x="4572001" y="990600"/>
            <a:ext cx="4288970" cy="3091543"/>
          </a:xfrm>
          <a:prstGeom prst="rect">
            <a:avLst/>
          </a:prstGeom>
        </p:spPr>
        <p:txBody>
          <a:bodyPr anchor="ctr" anchorCtr="0"/>
          <a:lstStyle>
            <a:lvl1pPr marL="0" indent="0" algn="ctr">
              <a:lnSpc>
                <a:spcPct val="100000"/>
              </a:lnSpc>
              <a:buNone/>
              <a:defRPr sz="3500" b="1" i="0" baseline="0">
                <a:solidFill>
                  <a:schemeClr val="bg1"/>
                </a:solidFill>
                <a:latin typeface="Arial" charset="0"/>
                <a:ea typeface="Arial" charset="0"/>
                <a:cs typeface="Arial" charset="0"/>
              </a:defRPr>
            </a:lvl1pPr>
          </a:lstStyle>
          <a:p>
            <a:pPr lvl="0"/>
            <a:r>
              <a:rPr lang="en-US" dirty="0"/>
              <a:t>Click to add text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eature text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2" y="0"/>
            <a:ext cx="9142855" cy="5142856"/>
          </a:xfrm>
          <a:prstGeom prst="rect">
            <a:avLst/>
          </a:prstGeom>
        </p:spPr>
      </p:pic>
      <p:sp>
        <p:nvSpPr>
          <p:cNvPr id="4" name="Text Placeholder 4"/>
          <p:cNvSpPr>
            <a:spLocks noGrp="1"/>
          </p:cNvSpPr>
          <p:nvPr>
            <p:ph type="body" sz="quarter" idx="13" hasCustomPrompt="1"/>
          </p:nvPr>
        </p:nvSpPr>
        <p:spPr>
          <a:xfrm>
            <a:off x="4572001" y="990600"/>
            <a:ext cx="4288970" cy="3091543"/>
          </a:xfrm>
          <a:prstGeom prst="rect">
            <a:avLst/>
          </a:prstGeom>
        </p:spPr>
        <p:txBody>
          <a:bodyPr anchor="ctr" anchorCtr="0"/>
          <a:lstStyle>
            <a:lvl1pPr marL="0" indent="0" algn="ctr">
              <a:lnSpc>
                <a:spcPct val="100000"/>
              </a:lnSpc>
              <a:buNone/>
              <a:defRPr sz="3500" b="1" i="0" baseline="0">
                <a:solidFill>
                  <a:schemeClr val="tx1"/>
                </a:solidFill>
                <a:latin typeface="Arial" charset="0"/>
                <a:ea typeface="Arial" charset="0"/>
                <a:cs typeface="Arial" charset="0"/>
              </a:defRPr>
            </a:lvl1pPr>
          </a:lstStyle>
          <a:p>
            <a:pPr lvl="0"/>
            <a:r>
              <a:rPr lang="en-US" dirty="0"/>
              <a:t>Click to add text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graphics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2" y="0"/>
            <a:ext cx="9142853" cy="514285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graphics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3" y="0"/>
            <a:ext cx="9142851" cy="514285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en Day 2018">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4" y="0"/>
            <a:ext cx="9142849" cy="5142853"/>
          </a:xfrm>
          <a:prstGeom prst="rect">
            <a:avLst/>
          </a:prstGeom>
        </p:spPr>
      </p:pic>
    </p:spTree>
    <p:extLst>
      <p:ext uri="{BB962C8B-B14F-4D97-AF65-F5344CB8AC3E}">
        <p14:creationId xmlns:p14="http://schemas.microsoft.com/office/powerpoint/2010/main" val="499851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000"/>
            <a:ext cx="8229600" cy="551631"/>
          </a:xfrm>
          <a:prstGeom prst="rect">
            <a:avLst/>
          </a:prstGeom>
        </p:spPr>
        <p:txBody>
          <a:bodyPr lIns="0" tIns="0" rIns="0" bIns="0" anchor="t" anchorCtr="0">
            <a:normAutofit/>
          </a:bodyPr>
          <a:lstStyle>
            <a:lvl1pPr algn="l">
              <a:defRPr sz="3500" b="0" i="0">
                <a:solidFill>
                  <a:srgbClr val="DA0012"/>
                </a:solidFill>
                <a:latin typeface="Jotia Medium" charset="0"/>
                <a:ea typeface="Jotia Medium" charset="0"/>
                <a:cs typeface="Jotia Medium" charset="0"/>
              </a:defRPr>
            </a:lvl1pPr>
          </a:lstStyle>
          <a:p>
            <a:r>
              <a:rPr lang="en-AU" dirty="0"/>
              <a:t>Click to edit heading</a:t>
            </a:r>
            <a:endParaRPr lang="en-US" dirty="0"/>
          </a:p>
        </p:txBody>
      </p:sp>
      <p:sp>
        <p:nvSpPr>
          <p:cNvPr id="3" name="Content Placeholder 2"/>
          <p:cNvSpPr>
            <a:spLocks noGrp="1"/>
          </p:cNvSpPr>
          <p:nvPr>
            <p:ph idx="1"/>
          </p:nvPr>
        </p:nvSpPr>
        <p:spPr>
          <a:xfrm>
            <a:off x="457200" y="1440000"/>
            <a:ext cx="8229600" cy="3031203"/>
          </a:xfrm>
          <a:prstGeom prst="rect">
            <a:avLst/>
          </a:prstGeom>
        </p:spPr>
        <p:txBody>
          <a:bodyPr lIns="0" tIns="0" rIns="0" bIns="0">
            <a:normAutofit/>
          </a:bodyPr>
          <a:lstStyle>
            <a:lvl1pPr marL="342900" indent="-342900">
              <a:lnSpc>
                <a:spcPct val="140000"/>
              </a:lnSpc>
              <a:spcBef>
                <a:spcPts val="0"/>
              </a:spcBef>
              <a:buFont typeface="Wingdings" charset="2"/>
              <a:buChar char="§"/>
              <a:defRPr b="0" i="0">
                <a:latin typeface="FoundrySterling-Book" charset="0"/>
                <a:ea typeface="FoundrySterling-Book" charset="0"/>
                <a:cs typeface="FoundrySterling-Book" charset="0"/>
              </a:defRPr>
            </a:lvl1pPr>
            <a:lvl2pPr>
              <a:lnSpc>
                <a:spcPct val="140000"/>
              </a:lnSpc>
              <a:spcBef>
                <a:spcPts val="0"/>
              </a:spcBef>
              <a:defRPr sz="2000" b="0" i="0">
                <a:latin typeface="FoundrySterling-Book" charset="0"/>
                <a:ea typeface="FoundrySterling-Book" charset="0"/>
                <a:cs typeface="FoundrySterling-Book" charset="0"/>
              </a:defRPr>
            </a:lvl2pPr>
            <a:lvl3pPr>
              <a:lnSpc>
                <a:spcPct val="140000"/>
              </a:lnSpc>
              <a:spcBef>
                <a:spcPts val="0"/>
              </a:spcBef>
              <a:defRPr sz="2000" b="0" i="0">
                <a:latin typeface="FoundrySterling-Book" charset="0"/>
                <a:ea typeface="FoundrySterling-Book" charset="0"/>
                <a:cs typeface="FoundrySterling-Book" charset="0"/>
              </a:defRPr>
            </a:lvl3pPr>
            <a:lvl4pPr>
              <a:lnSpc>
                <a:spcPct val="140000"/>
              </a:lnSpc>
              <a:spcBef>
                <a:spcPts val="0"/>
              </a:spcBef>
              <a:defRPr sz="2000" b="0" i="0">
                <a:latin typeface="FoundrySterling-Book" charset="0"/>
                <a:ea typeface="FoundrySterling-Book" charset="0"/>
                <a:cs typeface="FoundrySterling-Book" charset="0"/>
              </a:defRPr>
            </a:lvl4pPr>
            <a:lvl5pPr>
              <a:lnSpc>
                <a:spcPct val="140000"/>
              </a:lnSpc>
              <a:spcBef>
                <a:spcPts val="0"/>
              </a:spcBef>
              <a:defRPr sz="2000" b="0" i="0">
                <a:latin typeface="FoundrySterling-Book" charset="0"/>
                <a:ea typeface="FoundrySterling-Book" charset="0"/>
                <a:cs typeface="FoundrySterling-Book" charset="0"/>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a:p>
            <a:pPr lvl="0"/>
            <a:endParaRPr lang="en-AU" dirty="0"/>
          </a:p>
        </p:txBody>
      </p:sp>
    </p:spTree>
    <p:extLst>
      <p:ext uri="{BB962C8B-B14F-4D97-AF65-F5344CB8AC3E}">
        <p14:creationId xmlns:p14="http://schemas.microsoft.com/office/powerpoint/2010/main" val="3173123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891882"/>
      </p:ext>
    </p:extLst>
  </p:cSld>
  <p:clrMap bg1="lt1" tx1="dk1" bg2="lt2" tx2="dk2" accent1="accent1" accent2="accent2" accent3="accent3" accent4="accent4" accent5="accent5" accent6="accent6" hlink="hlink" folHlink="folHlink"/>
  <p:sldLayoutIdLst>
    <p:sldLayoutId id="2147483664" r:id="rId1"/>
    <p:sldLayoutId id="2147483729" r:id="rId2"/>
    <p:sldLayoutId id="214748380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56359"/>
      </p:ext>
    </p:extLst>
  </p:cSld>
  <p:clrMap bg1="lt1" tx1="dk1" bg2="lt2" tx2="dk2" accent1="accent1" accent2="accent2" accent3="accent3" accent4="accent4" accent5="accent5" accent6="accent6" hlink="hlink" folHlink="folHlink"/>
  <p:sldLayoutIdLst>
    <p:sldLayoutId id="2147483687" r:id="rId1"/>
    <p:sldLayoutId id="2147483707" r:id="rId2"/>
    <p:sldLayoutId id="2147483689" r:id="rId3"/>
    <p:sldLayoutId id="2147483726" r:id="rId4"/>
    <p:sldLayoutId id="214748374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792000"/>
            <a:ext cx="8229600" cy="568639"/>
          </a:xfrm>
          <a:prstGeom prst="rect">
            <a:avLst/>
          </a:prstGeom>
        </p:spPr>
        <p:txBody>
          <a:bodyPr vert="horz" lIns="0" tIns="0" rIns="0" bIns="0" rtlCol="0" anchor="t" anchorCtr="0">
            <a:normAutofit/>
          </a:bodyPr>
          <a:lstStyle/>
          <a:p>
            <a:r>
              <a:rPr lang="en-AU" dirty="0"/>
              <a:t>Click to edit heading</a:t>
            </a:r>
            <a:endParaRPr lang="en-US" dirty="0"/>
          </a:p>
        </p:txBody>
      </p:sp>
      <p:sp>
        <p:nvSpPr>
          <p:cNvPr id="8" name="Text Placeholder 2"/>
          <p:cNvSpPr>
            <a:spLocks noGrp="1"/>
          </p:cNvSpPr>
          <p:nvPr>
            <p:ph type="body" idx="1"/>
          </p:nvPr>
        </p:nvSpPr>
        <p:spPr>
          <a:xfrm>
            <a:off x="457200" y="1440000"/>
            <a:ext cx="8229600" cy="2821438"/>
          </a:xfrm>
          <a:prstGeom prst="rect">
            <a:avLst/>
          </a:prstGeom>
        </p:spPr>
        <p:txBody>
          <a:bodyPr vert="horz" lIns="0" tIns="0" rIns="0" bIns="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77350456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806" r:id="rId18"/>
  </p:sldLayoutIdLst>
  <p:hf sldNum="0" hdr="0" dt="0"/>
  <p:txStyles>
    <p:title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p:titleStyle>
    <p:bodyStyle>
      <a:lvl1pPr marL="342900" indent="-34290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1pPr>
      <a:lvl2pPr marL="742950" indent="-28575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2pPr>
      <a:lvl3pPr marL="1143000" indent="-22860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3pPr>
      <a:lvl4pPr marL="1600200" indent="-22860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4pPr>
      <a:lvl5pPr marL="2057400" indent="-22860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792000"/>
            <a:ext cx="8229600" cy="568639"/>
          </a:xfrm>
          <a:prstGeom prst="rect">
            <a:avLst/>
          </a:prstGeom>
        </p:spPr>
        <p:txBody>
          <a:bodyPr vert="horz" lIns="0" tIns="0" rIns="0" bIns="0" rtlCol="0" anchor="t" anchorCtr="0">
            <a:normAutofit/>
          </a:bodyPr>
          <a:lstStyle/>
          <a:p>
            <a:r>
              <a:rPr lang="en-AU" dirty="0"/>
              <a:t>Click to edit heading</a:t>
            </a:r>
            <a:endParaRPr lang="en-US" dirty="0"/>
          </a:p>
        </p:txBody>
      </p:sp>
      <p:sp>
        <p:nvSpPr>
          <p:cNvPr id="8" name="Text Placeholder 2"/>
          <p:cNvSpPr>
            <a:spLocks noGrp="1"/>
          </p:cNvSpPr>
          <p:nvPr>
            <p:ph type="body" idx="1"/>
          </p:nvPr>
        </p:nvSpPr>
        <p:spPr>
          <a:xfrm>
            <a:off x="457200" y="1440000"/>
            <a:ext cx="8229600" cy="2821438"/>
          </a:xfrm>
          <a:prstGeom prst="rect">
            <a:avLst/>
          </a:prstGeom>
        </p:spPr>
        <p:txBody>
          <a:bodyPr vert="horz" lIns="0" tIns="0" rIns="0" bIns="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29506844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Lst>
  <p:hf sldNum="0" hdr="0" dt="0"/>
  <p:txStyles>
    <p:title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p:titleStyle>
    <p:bodyStyle>
      <a:lvl1pPr marL="342900" indent="-34290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1pPr>
      <a:lvl2pPr marL="742950" indent="-28575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2pPr>
      <a:lvl3pPr marL="1143000" indent="-22860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3pPr>
      <a:lvl4pPr marL="1600200" indent="-22860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4pPr>
      <a:lvl5pPr marL="2057400" indent="-22860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177/15248380211052106" TargetMode="External"/><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hyperlink" Target="https://doi.org/10.1093/ije/dyy115" TargetMode="External"/><Relationship Id="rId5" Type="http://schemas.openxmlformats.org/officeDocument/2006/relationships/hyperlink" Target="https://doi.org/10.1146/annurev-criminol-030920-120220" TargetMode="External"/><Relationship Id="rId4" Type="http://schemas.openxmlformats.org/officeDocument/2006/relationships/hyperlink" Target="https://doi.org/10.1136/bmjopen-2015-00902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0" y="951677"/>
            <a:ext cx="9144000" cy="4207156"/>
          </a:xfrm>
          <a:prstGeom prst="rect">
            <a:avLst/>
          </a:prstGeom>
          <a:solidFill>
            <a:srgbClr val="DA1E1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itle 12"/>
          <p:cNvSpPr>
            <a:spLocks noGrp="1"/>
          </p:cNvSpPr>
          <p:nvPr>
            <p:ph type="title"/>
          </p:nvPr>
        </p:nvSpPr>
        <p:spPr>
          <a:xfrm>
            <a:off x="435233" y="1199681"/>
            <a:ext cx="8160126" cy="1339161"/>
          </a:xfrm>
        </p:spPr>
        <p:txBody>
          <a:bodyPr/>
          <a:lstStyle/>
          <a:p>
            <a:r>
              <a:rPr lang="en-US" sz="2400" dirty="0"/>
              <a:t>Levels of involvement with child protection services associated with early adolescent police contact as a victim and person of interest: A population-based record linkage study of 71,465 young people </a:t>
            </a:r>
          </a:p>
        </p:txBody>
      </p:sp>
      <p:sp>
        <p:nvSpPr>
          <p:cNvPr id="14" name="Text Placeholder 13"/>
          <p:cNvSpPr>
            <a:spLocks noGrp="1"/>
          </p:cNvSpPr>
          <p:nvPr>
            <p:ph type="body" sz="quarter" idx="10"/>
          </p:nvPr>
        </p:nvSpPr>
        <p:spPr>
          <a:xfrm>
            <a:off x="435234" y="2766263"/>
            <a:ext cx="8222734" cy="1755826"/>
          </a:xfrm>
        </p:spPr>
        <p:txBody>
          <a:bodyPr/>
          <a:lstStyle/>
          <a:p>
            <a:r>
              <a:rPr lang="en-US" sz="1800" dirty="0"/>
              <a:t>Stacy Tzoumakis</a:t>
            </a:r>
            <a:r>
              <a:rPr lang="en-US" sz="1800" baseline="30000" dirty="0"/>
              <a:t>1-3</a:t>
            </a:r>
            <a:r>
              <a:rPr lang="en-US" sz="1800" dirty="0"/>
              <a:t>, Tyson Whitten</a:t>
            </a:r>
            <a:r>
              <a:rPr lang="en-US" sz="1800" baseline="30000" dirty="0"/>
              <a:t>3,4</a:t>
            </a:r>
            <a:r>
              <a:rPr lang="en-US" sz="1800" dirty="0"/>
              <a:t>, Kristin R. Laurens </a:t>
            </a:r>
            <a:r>
              <a:rPr lang="en-US" sz="1800" baseline="30000" dirty="0"/>
              <a:t>3,5,</a:t>
            </a:r>
            <a:r>
              <a:rPr lang="en-US" sz="1800" dirty="0"/>
              <a:t> Kimberlie Dean</a:t>
            </a:r>
            <a:r>
              <a:rPr lang="en-US" sz="1800" baseline="30000" dirty="0"/>
              <a:t>3,6</a:t>
            </a:r>
            <a:r>
              <a:rPr lang="en-US" sz="1800" dirty="0"/>
              <a:t>, Felicity Harris</a:t>
            </a:r>
            <a:r>
              <a:rPr lang="en-US" sz="1800" baseline="30000" dirty="0"/>
              <a:t>3</a:t>
            </a:r>
            <a:r>
              <a:rPr lang="en-US" sz="1800" dirty="0"/>
              <a:t>, Vaughan J. Carr</a:t>
            </a:r>
            <a:r>
              <a:rPr lang="en-US" sz="1800" baseline="30000" dirty="0"/>
              <a:t>3,7,8</a:t>
            </a:r>
            <a:r>
              <a:rPr lang="en-US" sz="1800" dirty="0"/>
              <a:t>, Melissa J. Green </a:t>
            </a:r>
            <a:r>
              <a:rPr lang="en-US" sz="1800" baseline="30000" dirty="0"/>
              <a:t>3,7</a:t>
            </a:r>
          </a:p>
          <a:p>
            <a:pPr>
              <a:spcBef>
                <a:spcPts val="0"/>
              </a:spcBef>
            </a:pPr>
            <a:endParaRPr lang="en-US" sz="1300" baseline="30000" dirty="0"/>
          </a:p>
          <a:p>
            <a:r>
              <a:rPr lang="en-US" sz="1200" baseline="30000" dirty="0"/>
              <a:t>1</a:t>
            </a:r>
            <a:r>
              <a:rPr lang="en-US" sz="1200" dirty="0"/>
              <a:t>School of Criminology and Criminal Justice, Griffith University; </a:t>
            </a:r>
            <a:r>
              <a:rPr lang="en-US" sz="1200" baseline="30000" dirty="0"/>
              <a:t>2</a:t>
            </a:r>
            <a:r>
              <a:rPr lang="en-US" sz="1200" dirty="0"/>
              <a:t>Griffith Criminology Institute; </a:t>
            </a:r>
            <a:r>
              <a:rPr lang="en-US" sz="1200" baseline="30000" dirty="0"/>
              <a:t>3</a:t>
            </a:r>
            <a:r>
              <a:rPr lang="en-US" sz="1200" dirty="0"/>
              <a:t>Discipline of Psychiatry and Mental Health, UNSW Sydney; </a:t>
            </a:r>
            <a:r>
              <a:rPr lang="en-US" sz="1200" baseline="30000" dirty="0"/>
              <a:t>4</a:t>
            </a:r>
            <a:r>
              <a:rPr lang="en-US" sz="1200" dirty="0"/>
              <a:t>Centre for Law and Justice, Charles Sturt University; </a:t>
            </a:r>
            <a:r>
              <a:rPr lang="en-US" sz="1200" baseline="30000" dirty="0"/>
              <a:t>5</a:t>
            </a:r>
            <a:r>
              <a:rPr lang="en-US" sz="1200" dirty="0"/>
              <a:t>School of Psychology and Counselling, Queensland University of Technology; </a:t>
            </a:r>
            <a:r>
              <a:rPr lang="en-US" sz="1200" baseline="30000" dirty="0"/>
              <a:t>6</a:t>
            </a:r>
            <a:r>
              <a:rPr lang="en-US" sz="1200" dirty="0"/>
              <a:t>Justice Health &amp; Forensic Mental Network; </a:t>
            </a:r>
            <a:r>
              <a:rPr lang="en-US" sz="1200" baseline="30000" dirty="0"/>
              <a:t>7</a:t>
            </a:r>
            <a:r>
              <a:rPr lang="en-US" sz="1200" dirty="0"/>
              <a:t>Neuroscience Research Australia; </a:t>
            </a:r>
            <a:r>
              <a:rPr lang="en-US" sz="1200" baseline="30000" dirty="0"/>
              <a:t>8</a:t>
            </a:r>
            <a:r>
              <a:rPr lang="en-US" sz="1200" dirty="0"/>
              <a:t>Department of Psychiatry, Monash University</a:t>
            </a:r>
          </a:p>
        </p:txBody>
      </p:sp>
      <p:pic>
        <p:nvPicPr>
          <p:cNvPr id="5" name="Picture 4">
            <a:extLst>
              <a:ext uri="{FF2B5EF4-FFF2-40B4-BE49-F238E27FC236}">
                <a16:creationId xmlns:a16="http://schemas.microsoft.com/office/drawing/2014/main" id="{B7931BE1-2D2B-44AA-B96F-6AB2D1DF688F}"/>
              </a:ext>
            </a:extLst>
          </p:cNvPr>
          <p:cNvPicPr>
            <a:picLocks noChangeAspect="1"/>
          </p:cNvPicPr>
          <p:nvPr/>
        </p:nvPicPr>
        <p:blipFill>
          <a:blip r:embed="rId4"/>
          <a:stretch>
            <a:fillRect/>
          </a:stretch>
        </p:blipFill>
        <p:spPr>
          <a:xfrm>
            <a:off x="5961887" y="4155735"/>
            <a:ext cx="3004901" cy="775677"/>
          </a:xfrm>
          <a:prstGeom prst="rect">
            <a:avLst/>
          </a:prstGeom>
        </p:spPr>
      </p:pic>
    </p:spTree>
    <p:extLst>
      <p:ext uri="{BB962C8B-B14F-4D97-AF65-F5344CB8AC3E}">
        <p14:creationId xmlns:p14="http://schemas.microsoft.com/office/powerpoint/2010/main" val="1592487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D98122-D176-75D4-B786-368E0AE0C6D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Analytical Strategy</a:t>
            </a:r>
            <a:endParaRPr lang="en-AU" b="1"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99FBAF08-C8F1-F7AB-560F-4442FA91BEDC}"/>
              </a:ext>
            </a:extLst>
          </p:cNvPr>
          <p:cNvSpPr>
            <a:spLocks noGrp="1"/>
          </p:cNvSpPr>
          <p:nvPr>
            <p:ph idx="1"/>
          </p:nvPr>
        </p:nvSpPr>
        <p:spPr>
          <a:xfrm>
            <a:off x="457200" y="1440000"/>
            <a:ext cx="8229600" cy="3527416"/>
          </a:xfrm>
        </p:spPr>
        <p:txBody>
          <a:bodyPr>
            <a:noAutofit/>
          </a:bodyPr>
          <a:lstStyle/>
          <a:p>
            <a:pPr>
              <a:buFont typeface="+mj-lt"/>
              <a:buAutoNum type="arabicPeriod"/>
            </a:pPr>
            <a:r>
              <a:rPr lang="en-AU" sz="1800" dirty="0">
                <a:solidFill>
                  <a:srgbClr val="000000"/>
                </a:solidFill>
                <a:latin typeface="FoundrySterling-Book"/>
                <a:ea typeface="Calibri" panose="020F0502020204030204" pitchFamily="34" charset="0"/>
              </a:rPr>
              <a:t>D</a:t>
            </a:r>
            <a:r>
              <a:rPr lang="en-AU" sz="1800" dirty="0">
                <a:solidFill>
                  <a:srgbClr val="000000"/>
                </a:solidFill>
                <a:effectLst/>
                <a:latin typeface="FoundrySterling-Book"/>
                <a:ea typeface="Calibri" panose="020F0502020204030204" pitchFamily="34" charset="0"/>
              </a:rPr>
              <a:t>escriptive statistics for the exposure variable (i.e., levels of child protection) and the five covariates (i.e., child’s sex, Aboriginal and/or Torres Strait </a:t>
            </a:r>
            <a:r>
              <a:rPr lang="en-AU" sz="1800">
                <a:solidFill>
                  <a:srgbClr val="000000"/>
                </a:solidFill>
                <a:effectLst/>
                <a:latin typeface="FoundrySterling-Book"/>
                <a:ea typeface="Calibri" panose="020F0502020204030204" pitchFamily="34" charset="0"/>
              </a:rPr>
              <a:t>Islander background, </a:t>
            </a:r>
            <a:r>
              <a:rPr lang="en-AU" sz="1800" dirty="0">
                <a:solidFill>
                  <a:srgbClr val="000000"/>
                </a:solidFill>
                <a:effectLst/>
                <a:latin typeface="FoundrySterling-Book"/>
                <a:ea typeface="Calibri" panose="020F0502020204030204" pitchFamily="34" charset="0"/>
              </a:rPr>
              <a:t>maternal age at child’s birth, socioeconomic status, and parental offending) stratified by type of police contact</a:t>
            </a:r>
          </a:p>
          <a:p>
            <a:pPr>
              <a:buFont typeface="+mj-lt"/>
              <a:buAutoNum type="arabicPeriod"/>
            </a:pPr>
            <a:r>
              <a:rPr lang="en-AU" sz="1800" dirty="0">
                <a:solidFill>
                  <a:srgbClr val="000000"/>
                </a:solidFill>
                <a:latin typeface="FoundrySterling-Book"/>
                <a:ea typeface="Calibri" panose="020F0502020204030204" pitchFamily="34" charset="0"/>
              </a:rPr>
              <a:t>M</a:t>
            </a:r>
            <a:r>
              <a:rPr lang="en-AU" sz="1800" dirty="0">
                <a:solidFill>
                  <a:srgbClr val="000000"/>
                </a:solidFill>
                <a:effectLst/>
                <a:latin typeface="FoundrySterling-Book"/>
                <a:ea typeface="Calibri" panose="020F0502020204030204" pitchFamily="34" charset="0"/>
              </a:rPr>
              <a:t>ultinomial regression analysis to determine associations between child protection involvement and police contact while adjusting for the five covariates</a:t>
            </a:r>
          </a:p>
          <a:p>
            <a:pPr lvl="1"/>
            <a:r>
              <a:rPr lang="en-AU" sz="1600" dirty="0">
                <a:solidFill>
                  <a:srgbClr val="000000"/>
                </a:solidFill>
                <a:effectLst/>
                <a:latin typeface="FoundrySterling-Book"/>
                <a:ea typeface="Calibri" panose="020F0502020204030204" pitchFamily="34" charset="0"/>
              </a:rPr>
              <a:t>all analyses conducted for the full sample as well as separately for males and females.</a:t>
            </a:r>
          </a:p>
          <a:p>
            <a:pPr>
              <a:buFont typeface="+mj-lt"/>
              <a:buAutoNum type="arabicPeriod"/>
            </a:pPr>
            <a:r>
              <a:rPr lang="en-AU" sz="1800" dirty="0">
                <a:solidFill>
                  <a:srgbClr val="000000"/>
                </a:solidFill>
                <a:effectLst/>
                <a:latin typeface="FoundrySterling-Book"/>
                <a:ea typeface="Calibri" panose="020F0502020204030204" pitchFamily="34" charset="0"/>
              </a:rPr>
              <a:t>Sex differences for child protection involvement and police contact were formally tested using the Altman and Bland (2003) method</a:t>
            </a:r>
            <a:endParaRPr lang="en-AU" sz="1800" dirty="0">
              <a:latin typeface="FoundrySterling-Book"/>
            </a:endParaRPr>
          </a:p>
        </p:txBody>
      </p:sp>
    </p:spTree>
    <p:extLst>
      <p:ext uri="{BB962C8B-B14F-4D97-AF65-F5344CB8AC3E}">
        <p14:creationId xmlns:p14="http://schemas.microsoft.com/office/powerpoint/2010/main" val="122596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FE4B92-9D09-DF0D-C3B4-8CE99EE00243}"/>
              </a:ext>
            </a:extLst>
          </p:cNvPr>
          <p:cNvSpPr>
            <a:spLocks noGrp="1"/>
          </p:cNvSpPr>
          <p:nvPr>
            <p:ph type="title" idx="4294967295"/>
          </p:nvPr>
        </p:nvSpPr>
        <p:spPr>
          <a:xfrm>
            <a:off x="358850" y="694475"/>
            <a:ext cx="8229600" cy="259116"/>
          </a:xfrm>
        </p:spPr>
        <p:txBody>
          <a:bodyPr>
            <a:normAutofit/>
          </a:bodyPr>
          <a:lstStyle/>
          <a:p>
            <a:r>
              <a:rPr lang="en-US" sz="1800" b="1" dirty="0">
                <a:latin typeface="Arial" panose="020B0604020202020204" pitchFamily="34" charset="0"/>
                <a:cs typeface="Arial" panose="020B0604020202020204" pitchFamily="34" charset="0"/>
              </a:rPr>
              <a:t>Descriptive statistics for the sample stratified by police contact category - 1</a:t>
            </a:r>
            <a:endParaRPr lang="en-AU" sz="1800" b="1" dirty="0">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9ABA0071-C26A-E4CE-E730-938BBA928826}"/>
              </a:ext>
            </a:extLst>
          </p:cNvPr>
          <p:cNvGraphicFramePr>
            <a:graphicFrameLocks noGrp="1"/>
          </p:cNvGraphicFramePr>
          <p:nvPr>
            <p:extLst>
              <p:ext uri="{D42A27DB-BD31-4B8C-83A1-F6EECF244321}">
                <p14:modId xmlns:p14="http://schemas.microsoft.com/office/powerpoint/2010/main" val="194409186"/>
              </p:ext>
            </p:extLst>
          </p:nvPr>
        </p:nvGraphicFramePr>
        <p:xfrm>
          <a:off x="298371" y="1429375"/>
          <a:ext cx="8547258" cy="2176623"/>
        </p:xfrm>
        <a:graphic>
          <a:graphicData uri="http://schemas.openxmlformats.org/drawingml/2006/table">
            <a:tbl>
              <a:tblPr firstRow="1" firstCol="1" bandRow="1"/>
              <a:tblGrid>
                <a:gridCol w="2163003">
                  <a:extLst>
                    <a:ext uri="{9D8B030D-6E8A-4147-A177-3AD203B41FA5}">
                      <a16:colId xmlns:a16="http://schemas.microsoft.com/office/drawing/2014/main" val="847474514"/>
                    </a:ext>
                  </a:extLst>
                </a:gridCol>
                <a:gridCol w="1120879">
                  <a:extLst>
                    <a:ext uri="{9D8B030D-6E8A-4147-A177-3AD203B41FA5}">
                      <a16:colId xmlns:a16="http://schemas.microsoft.com/office/drawing/2014/main" val="1669417216"/>
                    </a:ext>
                  </a:extLst>
                </a:gridCol>
                <a:gridCol w="1129990">
                  <a:extLst>
                    <a:ext uri="{9D8B030D-6E8A-4147-A177-3AD203B41FA5}">
                      <a16:colId xmlns:a16="http://schemas.microsoft.com/office/drawing/2014/main" val="554120879"/>
                    </a:ext>
                  </a:extLst>
                </a:gridCol>
                <a:gridCol w="1248937">
                  <a:extLst>
                    <a:ext uri="{9D8B030D-6E8A-4147-A177-3AD203B41FA5}">
                      <a16:colId xmlns:a16="http://schemas.microsoft.com/office/drawing/2014/main" val="137872978"/>
                    </a:ext>
                  </a:extLst>
                </a:gridCol>
                <a:gridCol w="1412488">
                  <a:extLst>
                    <a:ext uri="{9D8B030D-6E8A-4147-A177-3AD203B41FA5}">
                      <a16:colId xmlns:a16="http://schemas.microsoft.com/office/drawing/2014/main" val="3292198170"/>
                    </a:ext>
                  </a:extLst>
                </a:gridCol>
                <a:gridCol w="1440526">
                  <a:extLst>
                    <a:ext uri="{9D8B030D-6E8A-4147-A177-3AD203B41FA5}">
                      <a16:colId xmlns:a16="http://schemas.microsoft.com/office/drawing/2014/main" val="753403299"/>
                    </a:ext>
                  </a:extLst>
                </a:gridCol>
                <a:gridCol w="31435">
                  <a:extLst>
                    <a:ext uri="{9D8B030D-6E8A-4147-A177-3AD203B41FA5}">
                      <a16:colId xmlns:a16="http://schemas.microsoft.com/office/drawing/2014/main" val="1387738811"/>
                    </a:ext>
                  </a:extLst>
                </a:gridCol>
              </a:tblGrid>
              <a:tr h="34202">
                <a:tc>
                  <a:txBody>
                    <a:bodyPr/>
                    <a:lstStyle/>
                    <a:p>
                      <a:pPr algn="ctr">
                        <a:lnSpc>
                          <a:spcPct val="107000"/>
                        </a:lnSpc>
                        <a:spcAft>
                          <a:spcPts val="800"/>
                        </a:spcAft>
                      </a:pPr>
                      <a:r>
                        <a:rPr lang="en-AU" sz="100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00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algn="ctr">
                        <a:lnSpc>
                          <a:spcPct val="107000"/>
                        </a:lnSpc>
                        <a:spcAft>
                          <a:spcPts val="800"/>
                        </a:spcAft>
                      </a:pPr>
                      <a:r>
                        <a:rPr lang="en-AU" sz="1100" dirty="0">
                          <a:solidFill>
                            <a:srgbClr val="000000"/>
                          </a:solidFill>
                          <a:effectLst/>
                          <a:latin typeface="FoundrySterling-Book"/>
                          <a:ea typeface="Times New Roman" panose="02020603050405020304" pitchFamily="18" charset="0"/>
                          <a:cs typeface="Times New Roman" panose="02020603050405020304" pitchFamily="18" charset="0"/>
                        </a:rPr>
                        <a:t>Total sample (n=71,465)</a:t>
                      </a:r>
                      <a:endParaRPr lang="en-AU" sz="11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Police contact category</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hMerge="1">
                  <a:txBody>
                    <a:bodyPr/>
                    <a:lstStyle/>
                    <a:p>
                      <a:endParaRPr lang="en-AU"/>
                    </a:p>
                  </a:txBody>
                  <a:tcPr/>
                </a:tc>
                <a:tc>
                  <a:txBody>
                    <a:bodyPr/>
                    <a:lstStyle/>
                    <a:p>
                      <a:pPr>
                        <a:lnSpc>
                          <a:spcPct val="107000"/>
                        </a:lnSpc>
                        <a:spcAft>
                          <a:spcPts val="800"/>
                        </a:spcAft>
                      </a:pPr>
                      <a:r>
                        <a:rPr lang="en-AU" sz="1000" dirty="0">
                          <a:effectLst/>
                          <a:latin typeface="FoundrySterling-Book"/>
                          <a:ea typeface="Calibri" panose="020F0502020204030204" pitchFamily="34" charset="0"/>
                          <a:cs typeface="Times New Roman" panose="02020603050405020304" pitchFamily="18"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6059530"/>
                  </a:ext>
                </a:extLst>
              </a:tr>
              <a:tr h="667343">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800"/>
                        </a:spcAft>
                      </a:pP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100" dirty="0">
                          <a:solidFill>
                            <a:srgbClr val="000000"/>
                          </a:solidFill>
                          <a:effectLst/>
                          <a:latin typeface="FoundrySterling-Book"/>
                          <a:ea typeface="Times New Roman" panose="02020603050405020304" pitchFamily="18" charset="0"/>
                          <a:cs typeface="Times New Roman" panose="02020603050405020304" pitchFamily="18" charset="0"/>
                        </a:rPr>
                        <a:t>None (91.4%; n=65,338)</a:t>
                      </a:r>
                      <a:endParaRPr lang="en-AU" sz="11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100" dirty="0">
                          <a:solidFill>
                            <a:srgbClr val="000000"/>
                          </a:solidFill>
                          <a:effectLst/>
                          <a:latin typeface="FoundrySterling-Book"/>
                          <a:ea typeface="Times New Roman" panose="02020603050405020304" pitchFamily="18" charset="0"/>
                          <a:cs typeface="Times New Roman" panose="02020603050405020304" pitchFamily="18" charset="0"/>
                        </a:rPr>
                        <a:t>Victim only (3.8%; n=2,730)</a:t>
                      </a:r>
                      <a:endParaRPr lang="en-AU" sz="11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100" dirty="0">
                          <a:solidFill>
                            <a:srgbClr val="000000"/>
                          </a:solidFill>
                          <a:effectLst/>
                          <a:latin typeface="FoundrySterling-Book"/>
                          <a:ea typeface="Times New Roman" panose="02020603050405020304" pitchFamily="18" charset="0"/>
                          <a:cs typeface="Times New Roman" panose="02020603050405020304" pitchFamily="18" charset="0"/>
                        </a:rPr>
                        <a:t>Person of interest only (3.4%; n=2,409)</a:t>
                      </a:r>
                      <a:endParaRPr lang="en-AU" sz="11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AU" sz="1100" dirty="0">
                          <a:solidFill>
                            <a:srgbClr val="000000"/>
                          </a:solidFill>
                          <a:effectLst/>
                          <a:latin typeface="FoundrySterling-Book"/>
                          <a:ea typeface="Times New Roman" panose="02020603050405020304" pitchFamily="18" charset="0"/>
                          <a:cs typeface="Times New Roman" panose="02020603050405020304" pitchFamily="18" charset="0"/>
                        </a:rPr>
                        <a:t>Victim and person of interest (1.4%; n=988)</a:t>
                      </a:r>
                      <a:endParaRPr lang="en-AU" sz="11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2784808738"/>
                  </a:ext>
                </a:extLst>
              </a:tr>
              <a:tr h="76329">
                <a:tc>
                  <a:txBody>
                    <a:bodyPr/>
                    <a:lstStyle/>
                    <a:p>
                      <a:pP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(n)</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(n)</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(n)</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(n)</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(n)</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449381059"/>
                  </a:ext>
                </a:extLst>
              </a:tr>
              <a:tr h="34202">
                <a:tc gridSpan="2">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Level of child protection </a:t>
                      </a:r>
                      <a:r>
                        <a:rPr lang="en-AU" sz="1200" dirty="0" err="1">
                          <a:solidFill>
                            <a:srgbClr val="000000"/>
                          </a:solidFill>
                          <a:effectLst/>
                          <a:latin typeface="FoundrySterling-Book"/>
                          <a:ea typeface="Times New Roman" panose="02020603050405020304" pitchFamily="18" charset="0"/>
                          <a:cs typeface="Times New Roman" panose="02020603050405020304" pitchFamily="18" charset="0"/>
                        </a:rPr>
                        <a:t>involvement</a:t>
                      </a:r>
                      <a:r>
                        <a:rPr lang="en-AU" sz="1200" baseline="30000" dirty="0" err="1">
                          <a:solidFill>
                            <a:srgbClr val="000000"/>
                          </a:solidFill>
                          <a:effectLst/>
                          <a:latin typeface="FoundrySterling-Book"/>
                          <a:ea typeface="Times New Roman" panose="02020603050405020304" pitchFamily="18" charset="0"/>
                          <a:cs typeface="Times New Roman" panose="02020603050405020304" pitchFamily="18" charset="0"/>
                        </a:rPr>
                        <a:t>a</a:t>
                      </a:r>
                      <a:endParaRPr lang="en-AU" sz="1200" baseline="30000" dirty="0">
                        <a:solidFill>
                          <a:srgbClr val="000000"/>
                        </a:solidFill>
                        <a:effectLst/>
                        <a:latin typeface="FoundrySterling-Book"/>
                        <a:ea typeface="Times New Roman" panose="02020603050405020304" pitchFamily="18" charset="0"/>
                        <a:cs typeface="Times New Roman" panose="02020603050405020304" pitchFamily="18" charset="0"/>
                      </a:endParaRPr>
                    </a:p>
                  </a:txBody>
                  <a:tcPr marL="6035" marR="6035"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AU" sz="1200" dirty="0">
                        <a:effectLst/>
                        <a:latin typeface="FoundrySterling-Book"/>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AU" sz="1200" dirty="0">
                        <a:effectLst/>
                        <a:latin typeface="FoundrySterling-Book"/>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AU"/>
                    </a:p>
                  </a:txBody>
                  <a:tcPr/>
                </a:tc>
                <a:extLst>
                  <a:ext uri="{0D108BD9-81ED-4DB2-BD59-A6C34878D82A}">
                    <a16:rowId xmlns:a16="http://schemas.microsoft.com/office/drawing/2014/main" val="1653411960"/>
                  </a:ext>
                </a:extLst>
              </a:tr>
              <a:tr h="190249">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None</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78.1 (55,804)</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81.4 (53,212)</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48.4 (1,320)</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43.3 (1,044)</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23.1 (228)</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586030832"/>
                  </a:ext>
                </a:extLst>
              </a:tr>
              <a:tr h="147738">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Non-ROSH</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3.6 (2,574)</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3.4 (2,247)</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5.9 (160)</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5.3 (128)</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3.9 (39)</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518892385"/>
                  </a:ext>
                </a:extLst>
              </a:tr>
              <a:tr h="190249">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Unsubstantiated ROSH</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13.7 (9,784)</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12.2 (7,944)</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28.2 (770)</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30.2 (727)</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34.7 (343)</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736208461"/>
                  </a:ext>
                </a:extLst>
              </a:tr>
              <a:tr h="190249">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Substantiated ROSH</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2.7 (1,961)</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1.8 (1,168)</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10.8 (294)</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12.6 (304)</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19.7 (195)</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1995298625"/>
                  </a:ext>
                </a:extLst>
              </a:tr>
              <a:tr h="190249">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Out-of-home care</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1.9 (1,342)</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1.2 (767)</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6.8 (186)</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8.6 (206)</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18.5 (183)</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AU"/>
                    </a:p>
                  </a:txBody>
                  <a:tcPr/>
                </a:tc>
                <a:extLst>
                  <a:ext uri="{0D108BD9-81ED-4DB2-BD59-A6C34878D82A}">
                    <a16:rowId xmlns:a16="http://schemas.microsoft.com/office/drawing/2014/main" val="2847954090"/>
                  </a:ext>
                </a:extLst>
              </a:tr>
            </a:tbl>
          </a:graphicData>
        </a:graphic>
      </p:graphicFrame>
      <p:sp>
        <p:nvSpPr>
          <p:cNvPr id="11" name="TextBox 10">
            <a:extLst>
              <a:ext uri="{FF2B5EF4-FFF2-40B4-BE49-F238E27FC236}">
                <a16:creationId xmlns:a16="http://schemas.microsoft.com/office/drawing/2014/main" id="{BC28B99C-C603-59E1-2E2E-3D2F1C9A7B8C}"/>
              </a:ext>
            </a:extLst>
          </p:cNvPr>
          <p:cNvSpPr txBox="1"/>
          <p:nvPr/>
        </p:nvSpPr>
        <p:spPr>
          <a:xfrm>
            <a:off x="298371" y="3695571"/>
            <a:ext cx="6874476" cy="230832"/>
          </a:xfrm>
          <a:prstGeom prst="rect">
            <a:avLst/>
          </a:prstGeom>
          <a:noFill/>
        </p:spPr>
        <p:txBody>
          <a:bodyPr wrap="square" rtlCol="0">
            <a:spAutoFit/>
          </a:bodyPr>
          <a:lstStyle/>
          <a:p>
            <a:r>
              <a:rPr lang="en-AU" sz="900" dirty="0">
                <a:effectLst/>
                <a:latin typeface="FoundrySterling-Book"/>
                <a:ea typeface="Calibri" panose="020F0502020204030204" pitchFamily="34" charset="0"/>
                <a:cs typeface="Times New Roman" panose="02020603050405020304" pitchFamily="18" charset="0"/>
              </a:rPr>
              <a:t>Note: ROSH=Risk of Significant Harm </a:t>
            </a:r>
            <a:endParaRPr lang="en-AU" sz="900" dirty="0">
              <a:latin typeface="FoundrySterling-Book"/>
              <a:cs typeface="Arial"/>
            </a:endParaRPr>
          </a:p>
        </p:txBody>
      </p:sp>
      <p:sp>
        <p:nvSpPr>
          <p:cNvPr id="2" name="Rectangle 1">
            <a:extLst>
              <a:ext uri="{FF2B5EF4-FFF2-40B4-BE49-F238E27FC236}">
                <a16:creationId xmlns:a16="http://schemas.microsoft.com/office/drawing/2014/main" id="{677820CF-4DD4-A3CA-EA56-C3530EB0788B}"/>
              </a:ext>
            </a:extLst>
          </p:cNvPr>
          <p:cNvSpPr/>
          <p:nvPr/>
        </p:nvSpPr>
        <p:spPr>
          <a:xfrm>
            <a:off x="3710763" y="1765004"/>
            <a:ext cx="5134866" cy="404037"/>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3" name="Rectangle 2">
            <a:extLst>
              <a:ext uri="{FF2B5EF4-FFF2-40B4-BE49-F238E27FC236}">
                <a16:creationId xmlns:a16="http://schemas.microsoft.com/office/drawing/2014/main" id="{6E6FF476-951C-5059-D8E4-6E8D5AC7D66C}"/>
              </a:ext>
            </a:extLst>
          </p:cNvPr>
          <p:cNvSpPr/>
          <p:nvPr/>
        </p:nvSpPr>
        <p:spPr>
          <a:xfrm>
            <a:off x="2541181" y="2647507"/>
            <a:ext cx="1073890" cy="958490"/>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5" name="Rectangle 4">
            <a:extLst>
              <a:ext uri="{FF2B5EF4-FFF2-40B4-BE49-F238E27FC236}">
                <a16:creationId xmlns:a16="http://schemas.microsoft.com/office/drawing/2014/main" id="{23FF5FBA-5742-321C-DF8A-FA0811C766C3}"/>
              </a:ext>
            </a:extLst>
          </p:cNvPr>
          <p:cNvSpPr/>
          <p:nvPr/>
        </p:nvSpPr>
        <p:spPr>
          <a:xfrm>
            <a:off x="3735609" y="3441678"/>
            <a:ext cx="4852841" cy="164320"/>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88135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FE4B92-9D09-DF0D-C3B4-8CE99EE00243}"/>
              </a:ext>
            </a:extLst>
          </p:cNvPr>
          <p:cNvSpPr>
            <a:spLocks noGrp="1"/>
          </p:cNvSpPr>
          <p:nvPr>
            <p:ph type="title" idx="4294967295"/>
          </p:nvPr>
        </p:nvSpPr>
        <p:spPr>
          <a:xfrm>
            <a:off x="172996" y="270374"/>
            <a:ext cx="8229600" cy="259116"/>
          </a:xfrm>
        </p:spPr>
        <p:txBody>
          <a:bodyPr>
            <a:normAutofit/>
          </a:bodyPr>
          <a:lstStyle/>
          <a:p>
            <a:r>
              <a:rPr lang="en-US" sz="1800" b="1" dirty="0">
                <a:latin typeface="Arial" panose="020B0604020202020204" pitchFamily="34" charset="0"/>
                <a:cs typeface="Arial" panose="020B0604020202020204" pitchFamily="34" charset="0"/>
              </a:rPr>
              <a:t>Descriptive statistics for the sample stratified by police contact category - 2</a:t>
            </a:r>
            <a:endParaRPr lang="en-AU" sz="1800" b="1" dirty="0">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9ABA0071-C26A-E4CE-E730-938BBA928826}"/>
              </a:ext>
            </a:extLst>
          </p:cNvPr>
          <p:cNvGraphicFramePr>
            <a:graphicFrameLocks noGrp="1"/>
          </p:cNvGraphicFramePr>
          <p:nvPr>
            <p:extLst>
              <p:ext uri="{D42A27DB-BD31-4B8C-83A1-F6EECF244321}">
                <p14:modId xmlns:p14="http://schemas.microsoft.com/office/powerpoint/2010/main" val="2515257141"/>
              </p:ext>
            </p:extLst>
          </p:nvPr>
        </p:nvGraphicFramePr>
        <p:xfrm>
          <a:off x="172996" y="632085"/>
          <a:ext cx="8547258" cy="3879330"/>
        </p:xfrm>
        <a:graphic>
          <a:graphicData uri="http://schemas.openxmlformats.org/drawingml/2006/table">
            <a:tbl>
              <a:tblPr firstRow="1" firstCol="1" bandRow="1"/>
              <a:tblGrid>
                <a:gridCol w="2163003">
                  <a:extLst>
                    <a:ext uri="{9D8B030D-6E8A-4147-A177-3AD203B41FA5}">
                      <a16:colId xmlns:a16="http://schemas.microsoft.com/office/drawing/2014/main" val="847474514"/>
                    </a:ext>
                  </a:extLst>
                </a:gridCol>
                <a:gridCol w="1120879">
                  <a:extLst>
                    <a:ext uri="{9D8B030D-6E8A-4147-A177-3AD203B41FA5}">
                      <a16:colId xmlns:a16="http://schemas.microsoft.com/office/drawing/2014/main" val="1669417216"/>
                    </a:ext>
                  </a:extLst>
                </a:gridCol>
                <a:gridCol w="1129990">
                  <a:extLst>
                    <a:ext uri="{9D8B030D-6E8A-4147-A177-3AD203B41FA5}">
                      <a16:colId xmlns:a16="http://schemas.microsoft.com/office/drawing/2014/main" val="554120879"/>
                    </a:ext>
                  </a:extLst>
                </a:gridCol>
                <a:gridCol w="1248937">
                  <a:extLst>
                    <a:ext uri="{9D8B030D-6E8A-4147-A177-3AD203B41FA5}">
                      <a16:colId xmlns:a16="http://schemas.microsoft.com/office/drawing/2014/main" val="137872978"/>
                    </a:ext>
                  </a:extLst>
                </a:gridCol>
                <a:gridCol w="1412488">
                  <a:extLst>
                    <a:ext uri="{9D8B030D-6E8A-4147-A177-3AD203B41FA5}">
                      <a16:colId xmlns:a16="http://schemas.microsoft.com/office/drawing/2014/main" val="3292198170"/>
                    </a:ext>
                  </a:extLst>
                </a:gridCol>
                <a:gridCol w="1440526">
                  <a:extLst>
                    <a:ext uri="{9D8B030D-6E8A-4147-A177-3AD203B41FA5}">
                      <a16:colId xmlns:a16="http://schemas.microsoft.com/office/drawing/2014/main" val="753403299"/>
                    </a:ext>
                  </a:extLst>
                </a:gridCol>
                <a:gridCol w="31435">
                  <a:extLst>
                    <a:ext uri="{9D8B030D-6E8A-4147-A177-3AD203B41FA5}">
                      <a16:colId xmlns:a16="http://schemas.microsoft.com/office/drawing/2014/main" val="1387738811"/>
                    </a:ext>
                  </a:extLst>
                </a:gridCol>
              </a:tblGrid>
              <a:tr h="34202">
                <a:tc>
                  <a:txBody>
                    <a:bodyPr/>
                    <a:lstStyle/>
                    <a:p>
                      <a:pPr algn="ctr">
                        <a:lnSpc>
                          <a:spcPct val="107000"/>
                        </a:lnSpc>
                        <a:spcAft>
                          <a:spcPts val="800"/>
                        </a:spcAft>
                      </a:pPr>
                      <a:r>
                        <a:rPr lang="en-AU" sz="100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00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algn="ctr">
                        <a:lnSpc>
                          <a:spcPct val="107000"/>
                        </a:lnSpc>
                        <a:spcAft>
                          <a:spcPts val="800"/>
                        </a:spcAft>
                      </a:pPr>
                      <a:r>
                        <a:rPr lang="en-AU" sz="1100" dirty="0">
                          <a:solidFill>
                            <a:srgbClr val="000000"/>
                          </a:solidFill>
                          <a:effectLst/>
                          <a:latin typeface="FoundrySterling-Book"/>
                          <a:ea typeface="Times New Roman" panose="02020603050405020304" pitchFamily="18" charset="0"/>
                          <a:cs typeface="Times New Roman" panose="02020603050405020304" pitchFamily="18" charset="0"/>
                        </a:rPr>
                        <a:t>Total sample (n=71,465)</a:t>
                      </a:r>
                      <a:endParaRPr lang="en-AU" sz="11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Police contact category</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hMerge="1">
                  <a:txBody>
                    <a:bodyPr/>
                    <a:lstStyle/>
                    <a:p>
                      <a:endParaRPr lang="en-AU"/>
                    </a:p>
                  </a:txBody>
                  <a:tcPr/>
                </a:tc>
                <a:tc>
                  <a:txBody>
                    <a:bodyPr/>
                    <a:lstStyle/>
                    <a:p>
                      <a:pPr>
                        <a:lnSpc>
                          <a:spcPct val="107000"/>
                        </a:lnSpc>
                        <a:spcAft>
                          <a:spcPts val="800"/>
                        </a:spcAft>
                      </a:pPr>
                      <a:r>
                        <a:rPr lang="en-AU" sz="1000" dirty="0">
                          <a:effectLst/>
                          <a:latin typeface="FoundrySterling-Book"/>
                          <a:ea typeface="Calibri" panose="020F0502020204030204" pitchFamily="34" charset="0"/>
                          <a:cs typeface="Times New Roman" panose="02020603050405020304" pitchFamily="18"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6059530"/>
                  </a:ext>
                </a:extLst>
              </a:tr>
              <a:tr h="667343">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800"/>
                        </a:spcAft>
                      </a:pP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100" dirty="0">
                          <a:solidFill>
                            <a:srgbClr val="000000"/>
                          </a:solidFill>
                          <a:effectLst/>
                          <a:latin typeface="FoundrySterling-Book"/>
                          <a:ea typeface="Times New Roman" panose="02020603050405020304" pitchFamily="18" charset="0"/>
                          <a:cs typeface="Times New Roman" panose="02020603050405020304" pitchFamily="18" charset="0"/>
                        </a:rPr>
                        <a:t>None (91.4%; n=65,338)</a:t>
                      </a:r>
                      <a:endParaRPr lang="en-AU" sz="11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100" dirty="0">
                          <a:solidFill>
                            <a:srgbClr val="000000"/>
                          </a:solidFill>
                          <a:effectLst/>
                          <a:latin typeface="FoundrySterling-Book"/>
                          <a:ea typeface="Times New Roman" panose="02020603050405020304" pitchFamily="18" charset="0"/>
                          <a:cs typeface="Times New Roman" panose="02020603050405020304" pitchFamily="18" charset="0"/>
                        </a:rPr>
                        <a:t>Victim only (3.8%; n=2,730)</a:t>
                      </a:r>
                      <a:endParaRPr lang="en-AU" sz="11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100" dirty="0">
                          <a:solidFill>
                            <a:srgbClr val="000000"/>
                          </a:solidFill>
                          <a:effectLst/>
                          <a:latin typeface="FoundrySterling-Book"/>
                          <a:ea typeface="Times New Roman" panose="02020603050405020304" pitchFamily="18" charset="0"/>
                          <a:cs typeface="Times New Roman" panose="02020603050405020304" pitchFamily="18" charset="0"/>
                        </a:rPr>
                        <a:t>Person of interest only (3.4%; n=2,409)</a:t>
                      </a:r>
                      <a:endParaRPr lang="en-AU" sz="11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AU" sz="1100" dirty="0">
                          <a:solidFill>
                            <a:srgbClr val="000000"/>
                          </a:solidFill>
                          <a:effectLst/>
                          <a:latin typeface="FoundrySterling-Book"/>
                          <a:ea typeface="Times New Roman" panose="02020603050405020304" pitchFamily="18" charset="0"/>
                          <a:cs typeface="Times New Roman" panose="02020603050405020304" pitchFamily="18" charset="0"/>
                        </a:rPr>
                        <a:t>Victim and person of interest (1.4%; n=988)</a:t>
                      </a:r>
                      <a:endParaRPr lang="en-AU" sz="11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2784808738"/>
                  </a:ext>
                </a:extLst>
              </a:tr>
              <a:tr h="76329">
                <a:tc>
                  <a:txBody>
                    <a:bodyPr/>
                    <a:lstStyle/>
                    <a:p>
                      <a:pP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(n)</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(n)</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(n)</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(n)</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(n)</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449381059"/>
                  </a:ext>
                </a:extLst>
              </a:tr>
              <a:tr h="34202">
                <a:tc>
                  <a:txBody>
                    <a:bodyPr/>
                    <a:lstStyle/>
                    <a:p>
                      <a:pP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Child’s sex</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AU"/>
                    </a:p>
                  </a:txBody>
                  <a:tcPr/>
                </a:tc>
                <a:extLst>
                  <a:ext uri="{0D108BD9-81ED-4DB2-BD59-A6C34878D82A}">
                    <a16:rowId xmlns:a16="http://schemas.microsoft.com/office/drawing/2014/main" val="2848718070"/>
                  </a:ext>
                </a:extLst>
              </a:tr>
              <a:tr h="190249">
                <a:tc>
                  <a:txBody>
                    <a:bodyPr/>
                    <a:lstStyle/>
                    <a:p>
                      <a:pPr algn="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Male</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51.7 (36,922)</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51.0 (33,338)</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47.1 (1,287)</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73.0 (1,758)</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a:effectLst/>
                          <a:latin typeface="FoundrySterling-Book"/>
                          <a:ea typeface="Times New Roman" panose="02020603050405020304" pitchFamily="18" charset="0"/>
                          <a:cs typeface="Times New Roman" panose="02020603050405020304" pitchFamily="18" charset="0"/>
                        </a:rPr>
                        <a:t>54.6 (539)</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112853572"/>
                  </a:ext>
                </a:extLst>
              </a:tr>
              <a:tr h="190249">
                <a:tc>
                  <a:txBody>
                    <a:bodyPr/>
                    <a:lstStyle/>
                    <a:p>
                      <a:pPr algn="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Female</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48.3 (34,543)</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49.0 (32,000)</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52.9 (1,443)</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27.0 (651)</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a:effectLst/>
                          <a:latin typeface="FoundrySterling-Book"/>
                          <a:ea typeface="Times New Roman" panose="02020603050405020304" pitchFamily="18" charset="0"/>
                          <a:cs typeface="Times New Roman" panose="02020603050405020304" pitchFamily="18" charset="0"/>
                        </a:rPr>
                        <a:t>45.4 (449)</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1456256530"/>
                  </a:ext>
                </a:extLst>
              </a:tr>
              <a:tr h="34202">
                <a:tc gridSpan="2">
                  <a:txBody>
                    <a:bodyPr/>
                    <a:lstStyle/>
                    <a:p>
                      <a:pPr algn="l">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Aboriginal and/or Torres Strait Islander</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lnL w="12700" cmpd="sng">
                      <a:noFill/>
                      <a:prstDash val="solid"/>
                    </a:lnL>
                    <a:lnT w="12700" cmpd="sng">
                      <a:noFill/>
                      <a:prstDash val="solid"/>
                    </a:lnT>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a:effectLst/>
                          <a:latin typeface="FoundrySterling-Book"/>
                          <a:ea typeface="Times New Roman" panose="02020603050405020304" pitchFamily="18" charset="0"/>
                          <a:cs typeface="Times New Roman" panose="02020603050405020304" pitchFamily="18" charset="0"/>
                        </a:rPr>
                        <a:t> </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2879614902"/>
                  </a:ext>
                </a:extLst>
              </a:tr>
              <a:tr h="190249">
                <a:tc>
                  <a:txBody>
                    <a:bodyPr/>
                    <a:lstStyle/>
                    <a:p>
                      <a:pPr algn="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Yes</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7.3 (5,247)</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w="12700" cmpd="sng">
                      <a:noFill/>
                      <a:prstDash val="solid"/>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5.8 (3,778)</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17.0 (463)</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27.1 (652)</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a:effectLst/>
                          <a:latin typeface="FoundrySterling-Book"/>
                          <a:ea typeface="Times New Roman" panose="02020603050405020304" pitchFamily="18" charset="0"/>
                          <a:cs typeface="Times New Roman" panose="02020603050405020304" pitchFamily="18" charset="0"/>
                        </a:rPr>
                        <a:t>35.8 (354)</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3036061455"/>
                  </a:ext>
                </a:extLst>
              </a:tr>
              <a:tr h="190249">
                <a:tc>
                  <a:txBody>
                    <a:bodyPr/>
                    <a:lstStyle/>
                    <a:p>
                      <a:pPr algn="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No</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92.7 (66,218)</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94.2 (61,560)</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83.0 (2,267)</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72.9 (1,757)</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64.2 (634)</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192194893"/>
                  </a:ext>
                </a:extLst>
              </a:tr>
              <a:tr h="34202">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Mother’s age at child's birth</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a:effectLst/>
                          <a:latin typeface="FoundrySterling-Book"/>
                          <a:ea typeface="Times New Roman" panose="02020603050405020304" pitchFamily="18" charset="0"/>
                          <a:cs typeface="Times New Roman" panose="02020603050405020304" pitchFamily="18" charset="0"/>
                        </a:rPr>
                        <a:t> </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3213726897"/>
                  </a:ext>
                </a:extLst>
              </a:tr>
              <a:tr h="190249">
                <a:tc>
                  <a:txBody>
                    <a:bodyPr/>
                    <a:lstStyle/>
                    <a:p>
                      <a:pPr algn="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≤25 years</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17.9 (12,802)</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16.4 (10,683)</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31.2 (851)</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35.5 (854)</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a:effectLst/>
                          <a:latin typeface="FoundrySterling-Book"/>
                          <a:ea typeface="Times New Roman" panose="02020603050405020304" pitchFamily="18" charset="0"/>
                          <a:cs typeface="Times New Roman" panose="02020603050405020304" pitchFamily="18" charset="0"/>
                        </a:rPr>
                        <a:t>41.9 (414)</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3344522565"/>
                  </a:ext>
                </a:extLst>
              </a:tr>
              <a:tr h="190249">
                <a:tc>
                  <a:txBody>
                    <a:bodyPr/>
                    <a:lstStyle/>
                    <a:p>
                      <a:pPr algn="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&gt;25 years</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82.1 (58,663)</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83.6 (54,655)</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68.8 (1,879)</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64.5 (1,555)</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58.1 (574)</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933919685"/>
                  </a:ext>
                </a:extLst>
              </a:tr>
              <a:tr h="34202">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Socio-economic disadvantage</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a:effectLst/>
                          <a:latin typeface="FoundrySterling-Book"/>
                          <a:ea typeface="Times New Roman" panose="02020603050405020304" pitchFamily="18" charset="0"/>
                          <a:cs typeface="Times New Roman" panose="02020603050405020304" pitchFamily="18" charset="0"/>
                        </a:rPr>
                        <a:t> </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2798573566"/>
                  </a:ext>
                </a:extLst>
              </a:tr>
              <a:tr h="190249">
                <a:tc>
                  <a:txBody>
                    <a:bodyPr/>
                    <a:lstStyle/>
                    <a:p>
                      <a:pPr algn="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Most disadvantaged</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19.1 (13,667)</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18.6 (12,146)</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24.1 (658)</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24.1 (581)</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28.5 (282)</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2096867146"/>
                  </a:ext>
                </a:extLst>
              </a:tr>
              <a:tr h="190249">
                <a:tc>
                  <a:txBody>
                    <a:bodyPr/>
                    <a:lstStyle/>
                    <a:p>
                      <a:pPr algn="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Less disadvantaged</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80.9 (57,798)</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81.4 (53,192)</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75.9 (2,072)</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75.9 (1,828)</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71.5 (706)</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4230634028"/>
                  </a:ext>
                </a:extLst>
              </a:tr>
              <a:tr h="34202">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Parental history of offending</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4035670118"/>
                  </a:ext>
                </a:extLst>
              </a:tr>
              <a:tr h="190249">
                <a:tc>
                  <a:txBody>
                    <a:bodyPr/>
                    <a:lstStyle/>
                    <a:p>
                      <a:pPr algn="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Yes</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31.5 (22,498)</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28.7 (18,777)</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52.5 (1,432)</a:t>
                      </a:r>
                      <a:endParaRPr lang="en-AU" sz="120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63.9 (1,540)</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gridSpan="2">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75.8 (749)</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a:noFill/>
                    </a:lnB>
                  </a:tcPr>
                </a:tc>
                <a:tc hMerge="1">
                  <a:txBody>
                    <a:bodyPr/>
                    <a:lstStyle/>
                    <a:p>
                      <a:endParaRPr lang="en-AU"/>
                    </a:p>
                  </a:txBody>
                  <a:tcPr/>
                </a:tc>
                <a:extLst>
                  <a:ext uri="{0D108BD9-81ED-4DB2-BD59-A6C34878D82A}">
                    <a16:rowId xmlns:a16="http://schemas.microsoft.com/office/drawing/2014/main" val="793078424"/>
                  </a:ext>
                </a:extLst>
              </a:tr>
              <a:tr h="190249">
                <a:tc>
                  <a:txBody>
                    <a:bodyPr/>
                    <a:lstStyle/>
                    <a:p>
                      <a:pPr algn="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No</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68.5 (48,967)</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71.3 (46,561)</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47.5 (1,298)</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36.1 (869)</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24.2 (239)</a:t>
                      </a:r>
                      <a:endParaRPr lang="en-AU" sz="1200" dirty="0">
                        <a:effectLst/>
                        <a:latin typeface="FoundrySterling-Book"/>
                        <a:ea typeface="Calibri" panose="020F0502020204030204" pitchFamily="34" charset="0"/>
                        <a:cs typeface="Times New Roman" panose="02020603050405020304" pitchFamily="18" charset="0"/>
                      </a:endParaRPr>
                    </a:p>
                  </a:txBody>
                  <a:tcPr marL="6035" marR="6035"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3649733302"/>
                  </a:ext>
                </a:extLst>
              </a:tr>
            </a:tbl>
          </a:graphicData>
        </a:graphic>
      </p:graphicFrame>
      <p:sp>
        <p:nvSpPr>
          <p:cNvPr id="2" name="Rectangle 1">
            <a:extLst>
              <a:ext uri="{FF2B5EF4-FFF2-40B4-BE49-F238E27FC236}">
                <a16:creationId xmlns:a16="http://schemas.microsoft.com/office/drawing/2014/main" id="{B09160B4-640C-699A-C1F0-897B2C526B05}"/>
              </a:ext>
            </a:extLst>
          </p:cNvPr>
          <p:cNvSpPr/>
          <p:nvPr/>
        </p:nvSpPr>
        <p:spPr>
          <a:xfrm>
            <a:off x="5996762" y="1765004"/>
            <a:ext cx="1190847" cy="499731"/>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3" name="Rectangle 2">
            <a:extLst>
              <a:ext uri="{FF2B5EF4-FFF2-40B4-BE49-F238E27FC236}">
                <a16:creationId xmlns:a16="http://schemas.microsoft.com/office/drawing/2014/main" id="{19D5A949-B99D-4D03-A3F6-25710BC03745}"/>
              </a:ext>
            </a:extLst>
          </p:cNvPr>
          <p:cNvSpPr/>
          <p:nvPr/>
        </p:nvSpPr>
        <p:spPr>
          <a:xfrm>
            <a:off x="4572000" y="1765004"/>
            <a:ext cx="1190847" cy="499731"/>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5" name="Rectangle 4">
            <a:extLst>
              <a:ext uri="{FF2B5EF4-FFF2-40B4-BE49-F238E27FC236}">
                <a16:creationId xmlns:a16="http://schemas.microsoft.com/office/drawing/2014/main" id="{FF85511B-440E-7964-C43D-6E53537CCCA8}"/>
              </a:ext>
            </a:extLst>
          </p:cNvPr>
          <p:cNvSpPr/>
          <p:nvPr/>
        </p:nvSpPr>
        <p:spPr>
          <a:xfrm>
            <a:off x="3597683" y="2394541"/>
            <a:ext cx="4798158" cy="243441"/>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6" name="Rectangle 5">
            <a:extLst>
              <a:ext uri="{FF2B5EF4-FFF2-40B4-BE49-F238E27FC236}">
                <a16:creationId xmlns:a16="http://schemas.microsoft.com/office/drawing/2014/main" id="{F38EA524-28FC-DBCE-725F-FED1A06783C3}"/>
              </a:ext>
            </a:extLst>
          </p:cNvPr>
          <p:cNvSpPr/>
          <p:nvPr/>
        </p:nvSpPr>
        <p:spPr>
          <a:xfrm>
            <a:off x="2009553" y="4073378"/>
            <a:ext cx="6294139" cy="243441"/>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295708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5" grpId="0" animBg="1"/>
      <p:bldP spid="5" grpId="1" animBg="1"/>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E78FC1-FC42-3BE9-D682-DCE46F2FC2B3}"/>
              </a:ext>
            </a:extLst>
          </p:cNvPr>
          <p:cNvSpPr>
            <a:spLocks noGrp="1"/>
          </p:cNvSpPr>
          <p:nvPr>
            <p:ph type="title"/>
          </p:nvPr>
        </p:nvSpPr>
        <p:spPr>
          <a:xfrm>
            <a:off x="364273" y="189296"/>
            <a:ext cx="8653347" cy="682026"/>
          </a:xfrm>
        </p:spPr>
        <p:txBody>
          <a:bodyPr>
            <a:normAutofit/>
          </a:bodyPr>
          <a:lstStyle/>
          <a:p>
            <a:r>
              <a:rPr lang="en-AU" sz="1800" b="1" dirty="0">
                <a:effectLst/>
                <a:latin typeface="Arial" panose="020B0604020202020204" pitchFamily="34" charset="0"/>
                <a:ea typeface="Calibri" panose="020F0502020204030204" pitchFamily="34" charset="0"/>
                <a:cs typeface="Arial" panose="020B0604020202020204" pitchFamily="34" charset="0"/>
              </a:rPr>
              <a:t>Multinomial regression model examining the level of child protection involvement and police contact adjusted for covariates for the full sample (n=71,465)</a:t>
            </a:r>
            <a:endParaRPr lang="en-AU" b="1" dirty="0">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3E8B9889-E65B-53CF-B271-254B420537F8}"/>
              </a:ext>
            </a:extLst>
          </p:cNvPr>
          <p:cNvGraphicFramePr>
            <a:graphicFrameLocks noGrp="1"/>
          </p:cNvGraphicFramePr>
          <p:nvPr>
            <p:extLst>
              <p:ext uri="{D42A27DB-BD31-4B8C-83A1-F6EECF244321}">
                <p14:modId xmlns:p14="http://schemas.microsoft.com/office/powerpoint/2010/main" val="157971800"/>
              </p:ext>
            </p:extLst>
          </p:nvPr>
        </p:nvGraphicFramePr>
        <p:xfrm>
          <a:off x="457200" y="1002168"/>
          <a:ext cx="7970106" cy="3139164"/>
        </p:xfrm>
        <a:graphic>
          <a:graphicData uri="http://schemas.openxmlformats.org/drawingml/2006/table">
            <a:tbl>
              <a:tblPr firstRow="1" firstCol="1" bandRow="1"/>
              <a:tblGrid>
                <a:gridCol w="3076557">
                  <a:extLst>
                    <a:ext uri="{9D8B030D-6E8A-4147-A177-3AD203B41FA5}">
                      <a16:colId xmlns:a16="http://schemas.microsoft.com/office/drawing/2014/main" val="4229212590"/>
                    </a:ext>
                  </a:extLst>
                </a:gridCol>
                <a:gridCol w="1631183">
                  <a:extLst>
                    <a:ext uri="{9D8B030D-6E8A-4147-A177-3AD203B41FA5}">
                      <a16:colId xmlns:a16="http://schemas.microsoft.com/office/drawing/2014/main" val="2145173068"/>
                    </a:ext>
                  </a:extLst>
                </a:gridCol>
                <a:gridCol w="1631183">
                  <a:extLst>
                    <a:ext uri="{9D8B030D-6E8A-4147-A177-3AD203B41FA5}">
                      <a16:colId xmlns:a16="http://schemas.microsoft.com/office/drawing/2014/main" val="328160204"/>
                    </a:ext>
                  </a:extLst>
                </a:gridCol>
                <a:gridCol w="1631183">
                  <a:extLst>
                    <a:ext uri="{9D8B030D-6E8A-4147-A177-3AD203B41FA5}">
                      <a16:colId xmlns:a16="http://schemas.microsoft.com/office/drawing/2014/main" val="1461888065"/>
                    </a:ext>
                  </a:extLst>
                </a:gridCol>
              </a:tblGrid>
              <a:tr h="584644">
                <a:tc>
                  <a:txBody>
                    <a:bodyPr/>
                    <a:lstStyle/>
                    <a:p>
                      <a:pPr>
                        <a:lnSpc>
                          <a:spcPct val="107000"/>
                        </a:lnSpc>
                        <a:spcAft>
                          <a:spcPts val="800"/>
                        </a:spcAft>
                      </a:pPr>
                      <a:r>
                        <a:rPr lang="en-AU" sz="140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40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400">
                          <a:solidFill>
                            <a:srgbClr val="000000"/>
                          </a:solidFill>
                          <a:effectLst/>
                          <a:latin typeface="FoundrySterling-Book"/>
                          <a:ea typeface="Times New Roman" panose="02020603050405020304" pitchFamily="18" charset="0"/>
                          <a:cs typeface="Times New Roman" panose="02020603050405020304" pitchFamily="18" charset="0"/>
                        </a:rPr>
                        <a:t>Victim only</a:t>
                      </a:r>
                      <a:endParaRPr lang="en-AU" sz="1400">
                        <a:effectLst/>
                        <a:latin typeface="FoundrySterling-Book"/>
                        <a:ea typeface="Calibri" panose="020F0502020204030204" pitchFamily="34" charset="0"/>
                        <a:cs typeface="Times New Roman" panose="02020603050405020304" pitchFamily="18" charset="0"/>
                      </a:endParaRPr>
                    </a:p>
                    <a:p>
                      <a:pPr algn="ctr">
                        <a:lnSpc>
                          <a:spcPct val="107000"/>
                        </a:lnSpc>
                        <a:spcAft>
                          <a:spcPts val="800"/>
                        </a:spcAft>
                      </a:pPr>
                      <a:r>
                        <a:rPr lang="en-AU" sz="1400">
                          <a:solidFill>
                            <a:srgbClr val="000000"/>
                          </a:solidFill>
                          <a:effectLst/>
                          <a:latin typeface="FoundrySterling-Book"/>
                          <a:ea typeface="Times New Roman" panose="02020603050405020304" pitchFamily="18" charset="0"/>
                          <a:cs typeface="Times New Roman" panose="02020603050405020304" pitchFamily="18" charset="0"/>
                        </a:rPr>
                        <a:t>(n=2,730)</a:t>
                      </a:r>
                      <a:endParaRPr lang="en-AU" sz="1400">
                        <a:effectLst/>
                        <a:latin typeface="FoundrySterling-Book"/>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400">
                          <a:solidFill>
                            <a:srgbClr val="000000"/>
                          </a:solidFill>
                          <a:effectLst/>
                          <a:latin typeface="FoundrySterling-Book"/>
                          <a:ea typeface="Times New Roman" panose="02020603050405020304" pitchFamily="18" charset="0"/>
                          <a:cs typeface="Times New Roman" panose="02020603050405020304" pitchFamily="18" charset="0"/>
                        </a:rPr>
                        <a:t>Person of interest only (n=2,409)</a:t>
                      </a:r>
                      <a:endParaRPr lang="en-AU" sz="1400">
                        <a:effectLst/>
                        <a:latin typeface="FoundrySterling-Book"/>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400">
                          <a:solidFill>
                            <a:srgbClr val="000000"/>
                          </a:solidFill>
                          <a:effectLst/>
                          <a:latin typeface="FoundrySterling-Book"/>
                          <a:ea typeface="Times New Roman" panose="02020603050405020304" pitchFamily="18" charset="0"/>
                          <a:cs typeface="Times New Roman" panose="02020603050405020304" pitchFamily="18" charset="0"/>
                        </a:rPr>
                        <a:t>Victim and person of interest (n=988)</a:t>
                      </a:r>
                      <a:endParaRPr lang="en-AU" sz="1400">
                        <a:effectLst/>
                        <a:latin typeface="FoundrySterling-Book"/>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6906454"/>
                  </a:ext>
                </a:extLst>
              </a:tr>
              <a:tr h="255452">
                <a:tc>
                  <a:txBody>
                    <a:bodyPr/>
                    <a:lstStyle/>
                    <a:p>
                      <a:pP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Level of child protection involvement</a:t>
                      </a:r>
                      <a:r>
                        <a:rPr lang="en-AU" sz="1400" baseline="30000" dirty="0">
                          <a:solidFill>
                            <a:srgbClr val="000000"/>
                          </a:solidFill>
                          <a:effectLst/>
                          <a:latin typeface="FoundrySterling-Book"/>
                          <a:ea typeface="Times New Roman" panose="02020603050405020304" pitchFamily="18" charset="0"/>
                          <a:cs typeface="Times New Roman" panose="02020603050405020304" pitchFamily="18" charset="0"/>
                        </a:rPr>
                        <a:t> a</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AU" sz="1400">
                        <a:effectLst/>
                        <a:latin typeface="FoundrySterling-Book"/>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AU" sz="1400">
                        <a:effectLst/>
                        <a:latin typeface="FoundrySterling-Book"/>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AU" sz="1400">
                          <a:effectLst/>
                          <a:latin typeface="FoundrySterling-Book"/>
                          <a:ea typeface="Times New Roman" panose="02020603050405020304" pitchFamily="18" charset="0"/>
                          <a:cs typeface="Times New Roman" panose="02020603050405020304" pitchFamily="18" charset="0"/>
                        </a:rPr>
                        <a:t> </a:t>
                      </a:r>
                      <a:endParaRPr lang="en-AU" sz="1400">
                        <a:effectLst/>
                        <a:latin typeface="FoundrySterling-Book"/>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55386117"/>
                  </a:ext>
                </a:extLst>
              </a:tr>
              <a:tr h="255452">
                <a:tc>
                  <a:txBody>
                    <a:bodyPr/>
                    <a:lstStyle/>
                    <a:p>
                      <a:pPr>
                        <a:lnSpc>
                          <a:spcPct val="107000"/>
                        </a:lnSpc>
                        <a:spcAft>
                          <a:spcPts val="800"/>
                        </a:spcAft>
                      </a:pPr>
                      <a:r>
                        <a:rPr lang="en-AU" sz="1400">
                          <a:solidFill>
                            <a:srgbClr val="000000"/>
                          </a:solidFill>
                          <a:effectLst/>
                          <a:latin typeface="FoundrySterling-Book"/>
                          <a:ea typeface="Times New Roman" panose="02020603050405020304" pitchFamily="18" charset="0"/>
                          <a:cs typeface="Times New Roman" panose="02020603050405020304" pitchFamily="18" charset="0"/>
                        </a:rPr>
                        <a:t>	Non-ROSH report</a:t>
                      </a:r>
                      <a:endParaRPr lang="en-AU" sz="140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2.5 (2.1-2.9)</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2.2 (1.8-2.6)</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2.9 (2.1-4.1)</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765086399"/>
                  </a:ext>
                </a:extLst>
              </a:tr>
              <a:tr h="255452">
                <a:tc>
                  <a:txBody>
                    <a:bodyPr/>
                    <a:lstStyle/>
                    <a:p>
                      <a:pPr>
                        <a:lnSpc>
                          <a:spcPct val="107000"/>
                        </a:lnSpc>
                        <a:spcAft>
                          <a:spcPts val="800"/>
                        </a:spcAft>
                      </a:pPr>
                      <a:r>
                        <a:rPr lang="en-AU" sz="1400">
                          <a:solidFill>
                            <a:srgbClr val="000000"/>
                          </a:solidFill>
                          <a:effectLst/>
                          <a:latin typeface="FoundrySterling-Book"/>
                          <a:ea typeface="Times New Roman" panose="02020603050405020304" pitchFamily="18" charset="0"/>
                          <a:cs typeface="Times New Roman" panose="02020603050405020304" pitchFamily="18" charset="0"/>
                        </a:rPr>
                        <a:t>	Unsubstantiated ROSH report</a:t>
                      </a:r>
                      <a:endParaRPr lang="en-AU" sz="140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3.1 (2.8-3.4)</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2.8 (2.5-3.1)</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5.9 (4.9-7.1)</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628541091"/>
                  </a:ext>
                </a:extLst>
              </a:tr>
              <a:tr h="255452">
                <a:tc>
                  <a:txBody>
                    <a:bodyPr/>
                    <a:lstStyle/>
                    <a:p>
                      <a:pPr>
                        <a:lnSpc>
                          <a:spcPct val="107000"/>
                        </a:lnSpc>
                        <a:spcAft>
                          <a:spcPts val="800"/>
                        </a:spcAft>
                      </a:pPr>
                      <a:r>
                        <a:rPr lang="en-AU" sz="1400">
                          <a:solidFill>
                            <a:srgbClr val="000000"/>
                          </a:solidFill>
                          <a:effectLst/>
                          <a:latin typeface="FoundrySterling-Book"/>
                          <a:ea typeface="Times New Roman" panose="02020603050405020304" pitchFamily="18" charset="0"/>
                          <a:cs typeface="Times New Roman" panose="02020603050405020304" pitchFamily="18" charset="0"/>
                        </a:rPr>
                        <a:t>	Substantiated ROSH report</a:t>
                      </a:r>
                      <a:endParaRPr lang="en-AU" sz="140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7.0 (6.0-8.1)</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6.8 (5.8-7.9)</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18.1 (14.6-22.6)</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50379157"/>
                  </a:ext>
                </a:extLst>
              </a:tr>
              <a:tr h="255452">
                <a:tc>
                  <a:txBody>
                    <a:bodyPr/>
                    <a:lstStyle/>
                    <a:p>
                      <a:pPr>
                        <a:lnSpc>
                          <a:spcPct val="107000"/>
                        </a:lnSpc>
                        <a:spcAft>
                          <a:spcPts val="800"/>
                        </a:spcAft>
                      </a:pPr>
                      <a:r>
                        <a:rPr lang="en-AU" sz="1400">
                          <a:solidFill>
                            <a:srgbClr val="000000"/>
                          </a:solidFill>
                          <a:effectLst/>
                          <a:latin typeface="FoundrySterling-Book"/>
                          <a:ea typeface="Times New Roman" panose="02020603050405020304" pitchFamily="18" charset="0"/>
                          <a:cs typeface="Times New Roman" panose="02020603050405020304" pitchFamily="18" charset="0"/>
                        </a:rPr>
                        <a:t>	Out-of-home care</a:t>
                      </a:r>
                      <a:endParaRPr lang="en-AU" sz="140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6.1 (5.1-7.3)</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5.7 (4.7-6.8)</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21.3 (16.9-26.9)</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51041374"/>
                  </a:ext>
                </a:extLst>
              </a:tr>
              <a:tr h="255452">
                <a:tc>
                  <a:txBody>
                    <a:bodyPr/>
                    <a:lstStyle/>
                    <a:p>
                      <a:pP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Male child</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0.9 (0.8-0.9)</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effectLst/>
                          <a:latin typeface="FoundrySterling-Book"/>
                          <a:ea typeface="Times New Roman" panose="02020603050405020304" pitchFamily="18" charset="0"/>
                          <a:cs typeface="Times New Roman" panose="02020603050405020304" pitchFamily="18" charset="0"/>
                        </a:rPr>
                        <a:t>2.7 (2.5-3.0)</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effectLst/>
                          <a:latin typeface="FoundrySterling-Book"/>
                          <a:ea typeface="Times New Roman" panose="02020603050405020304" pitchFamily="18" charset="0"/>
                          <a:cs typeface="Times New Roman" panose="02020603050405020304" pitchFamily="18" charset="0"/>
                        </a:rPr>
                        <a:t>1.2 (1.1-1.4)</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4147159064"/>
                  </a:ext>
                </a:extLst>
              </a:tr>
              <a:tr h="255452">
                <a:tc>
                  <a:txBody>
                    <a:bodyPr/>
                    <a:lstStyle/>
                    <a:p>
                      <a:pPr>
                        <a:lnSpc>
                          <a:spcPct val="107000"/>
                        </a:lnSpc>
                        <a:spcAft>
                          <a:spcPts val="800"/>
                        </a:spcAft>
                      </a:pPr>
                      <a:r>
                        <a:rPr lang="en-AU" sz="1400">
                          <a:solidFill>
                            <a:srgbClr val="000000"/>
                          </a:solidFill>
                          <a:effectLst/>
                          <a:latin typeface="FoundrySterling-Book"/>
                          <a:ea typeface="Times New Roman" panose="02020603050405020304" pitchFamily="18" charset="0"/>
                          <a:cs typeface="Times New Roman" panose="02020603050405020304" pitchFamily="18" charset="0"/>
                        </a:rPr>
                        <a:t>Aboriginal and/or Torres Strait Islander</a:t>
                      </a:r>
                      <a:endParaRPr lang="en-AU" sz="140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1.5 (1.3-1.7)</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effectLst/>
                          <a:latin typeface="FoundrySterling-Book"/>
                          <a:ea typeface="Times New Roman" panose="02020603050405020304" pitchFamily="18" charset="0"/>
                          <a:cs typeface="Times New Roman" panose="02020603050405020304" pitchFamily="18" charset="0"/>
                        </a:rPr>
                        <a:t>2.5 (2.2-2.8)</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effectLst/>
                          <a:latin typeface="FoundrySterling-Book"/>
                          <a:ea typeface="Times New Roman" panose="02020603050405020304" pitchFamily="18" charset="0"/>
                          <a:cs typeface="Times New Roman" panose="02020603050405020304" pitchFamily="18" charset="0"/>
                        </a:rPr>
                        <a:t>2.5 (2.1-2.9)</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28382376"/>
                  </a:ext>
                </a:extLst>
              </a:tr>
              <a:tr h="255452">
                <a:tc>
                  <a:txBody>
                    <a:bodyPr/>
                    <a:lstStyle/>
                    <a:p>
                      <a:pPr>
                        <a:lnSpc>
                          <a:spcPct val="107000"/>
                        </a:lnSpc>
                        <a:spcAft>
                          <a:spcPts val="800"/>
                        </a:spcAft>
                      </a:pPr>
                      <a:r>
                        <a:rPr lang="en-AU" sz="1400">
                          <a:solidFill>
                            <a:srgbClr val="000000"/>
                          </a:solidFill>
                          <a:effectLst/>
                          <a:latin typeface="FoundrySterling-Book"/>
                          <a:ea typeface="Times New Roman" panose="02020603050405020304" pitchFamily="18" charset="0"/>
                          <a:cs typeface="Times New Roman" panose="02020603050405020304" pitchFamily="18" charset="0"/>
                        </a:rPr>
                        <a:t>Mother ≤25 years at child's birth</a:t>
                      </a:r>
                      <a:endParaRPr lang="en-AU" sz="140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1.3 (1.2-1.5)</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effectLst/>
                          <a:latin typeface="FoundrySterling-Book"/>
                          <a:ea typeface="Times New Roman" panose="02020603050405020304" pitchFamily="18" charset="0"/>
                          <a:cs typeface="Times New Roman" panose="02020603050405020304" pitchFamily="18" charset="0"/>
                        </a:rPr>
                        <a:t>1.3 (1.2-1.5)</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effectLst/>
                          <a:latin typeface="FoundrySterling-Book"/>
                          <a:ea typeface="Times New Roman" panose="02020603050405020304" pitchFamily="18" charset="0"/>
                          <a:cs typeface="Times New Roman" panose="02020603050405020304" pitchFamily="18" charset="0"/>
                        </a:rPr>
                        <a:t>1.3 (1.1-1.5)</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3818850940"/>
                  </a:ext>
                </a:extLst>
              </a:tr>
              <a:tr h="255452">
                <a:tc>
                  <a:txBody>
                    <a:bodyPr/>
                    <a:lstStyle/>
                    <a:p>
                      <a:pP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Socio-economic disadvantage</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chemeClr val="bg1">
                              <a:lumMod val="75000"/>
                            </a:schemeClr>
                          </a:solidFill>
                          <a:effectLst/>
                          <a:latin typeface="FoundrySterling-Book"/>
                          <a:ea typeface="Times New Roman" panose="02020603050405020304" pitchFamily="18" charset="0"/>
                          <a:cs typeface="Times New Roman" panose="02020603050405020304" pitchFamily="18" charset="0"/>
                        </a:rPr>
                        <a:t>1.04 (0.9-1.1)</a:t>
                      </a:r>
                      <a:endParaRPr lang="en-AU" sz="1400" dirty="0">
                        <a:solidFill>
                          <a:schemeClr val="bg1">
                            <a:lumMod val="75000"/>
                          </a:schemeClr>
                        </a:solidFill>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chemeClr val="bg1">
                              <a:lumMod val="75000"/>
                            </a:schemeClr>
                          </a:solidFill>
                          <a:effectLst/>
                          <a:latin typeface="FoundrySterling-Book"/>
                          <a:ea typeface="Times New Roman" panose="02020603050405020304" pitchFamily="18" charset="0"/>
                          <a:cs typeface="Times New Roman" panose="02020603050405020304" pitchFamily="18" charset="0"/>
                        </a:rPr>
                        <a:t>0.9 (0.9-1.0)</a:t>
                      </a:r>
                      <a:endParaRPr lang="en-AU" sz="1400" dirty="0">
                        <a:solidFill>
                          <a:schemeClr val="bg1">
                            <a:lumMod val="75000"/>
                          </a:schemeClr>
                        </a:solidFill>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ctr">
                        <a:lnSpc>
                          <a:spcPct val="107000"/>
                        </a:lnSpc>
                        <a:spcAft>
                          <a:spcPts val="800"/>
                        </a:spcAft>
                      </a:pPr>
                      <a:r>
                        <a:rPr lang="en-AU" sz="1400" dirty="0">
                          <a:solidFill>
                            <a:schemeClr val="bg1">
                              <a:lumMod val="75000"/>
                            </a:schemeClr>
                          </a:solidFill>
                          <a:effectLst/>
                          <a:latin typeface="FoundrySterling-Book"/>
                          <a:ea typeface="Times New Roman" panose="02020603050405020304" pitchFamily="18" charset="0"/>
                          <a:cs typeface="Times New Roman" panose="02020603050405020304" pitchFamily="18" charset="0"/>
                        </a:rPr>
                        <a:t>1.0 (0.9-1.2)</a:t>
                      </a:r>
                      <a:endParaRPr lang="en-AU" sz="1400" dirty="0">
                        <a:solidFill>
                          <a:schemeClr val="bg1">
                            <a:lumMod val="75000"/>
                          </a:schemeClr>
                        </a:solidFill>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48269033"/>
                  </a:ext>
                </a:extLst>
              </a:tr>
              <a:tr h="255452">
                <a:tc>
                  <a:txBody>
                    <a:bodyPr/>
                    <a:lstStyle/>
                    <a:p>
                      <a:pPr>
                        <a:lnSpc>
                          <a:spcPct val="107000"/>
                        </a:lnSpc>
                        <a:spcAft>
                          <a:spcPts val="800"/>
                        </a:spcAft>
                      </a:pPr>
                      <a:r>
                        <a:rPr lang="en-AU" sz="1400">
                          <a:solidFill>
                            <a:srgbClr val="000000"/>
                          </a:solidFill>
                          <a:effectLst/>
                          <a:latin typeface="FoundrySterling-Book"/>
                          <a:ea typeface="Times New Roman" panose="02020603050405020304" pitchFamily="18" charset="0"/>
                          <a:cs typeface="Times New Roman" panose="02020603050405020304" pitchFamily="18" charset="0"/>
                        </a:rPr>
                        <a:t>Parental offending</a:t>
                      </a:r>
                      <a:endParaRPr lang="en-AU" sz="140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400" dirty="0">
                          <a:solidFill>
                            <a:srgbClr val="000000"/>
                          </a:solidFill>
                          <a:effectLst/>
                          <a:latin typeface="FoundrySterling-Book"/>
                          <a:ea typeface="Times New Roman" panose="02020603050405020304" pitchFamily="18" charset="0"/>
                          <a:cs typeface="Times New Roman" panose="02020603050405020304" pitchFamily="18" charset="0"/>
                        </a:rPr>
                        <a:t>1.4 (1.3-1.6)</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400" dirty="0">
                          <a:effectLst/>
                          <a:latin typeface="FoundrySterling-Book"/>
                          <a:ea typeface="Times New Roman" panose="02020603050405020304" pitchFamily="18" charset="0"/>
                          <a:cs typeface="Times New Roman" panose="02020603050405020304" pitchFamily="18" charset="0"/>
                        </a:rPr>
                        <a:t>2.1 (1.9-2.4)</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400" dirty="0">
                          <a:effectLst/>
                          <a:latin typeface="FoundrySterling-Book"/>
                          <a:ea typeface="Times New Roman" panose="02020603050405020304" pitchFamily="18" charset="0"/>
                          <a:cs typeface="Times New Roman" panose="02020603050405020304" pitchFamily="18" charset="0"/>
                        </a:rPr>
                        <a:t>2.4 (2.0-2.8)</a:t>
                      </a:r>
                      <a:endParaRPr lang="en-AU" sz="1400" dirty="0">
                        <a:effectLst/>
                        <a:latin typeface="FoundrySterling-Book"/>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817349"/>
                  </a:ext>
                </a:extLst>
              </a:tr>
            </a:tbl>
          </a:graphicData>
        </a:graphic>
      </p:graphicFrame>
      <p:sp>
        <p:nvSpPr>
          <p:cNvPr id="10" name="TextBox 9">
            <a:extLst>
              <a:ext uri="{FF2B5EF4-FFF2-40B4-BE49-F238E27FC236}">
                <a16:creationId xmlns:a16="http://schemas.microsoft.com/office/drawing/2014/main" id="{4B34E243-5651-0780-04FA-E48BEB1AD89B}"/>
              </a:ext>
            </a:extLst>
          </p:cNvPr>
          <p:cNvSpPr txBox="1"/>
          <p:nvPr/>
        </p:nvSpPr>
        <p:spPr>
          <a:xfrm>
            <a:off x="457200" y="4349775"/>
            <a:ext cx="6874476" cy="769441"/>
          </a:xfrm>
          <a:prstGeom prst="rect">
            <a:avLst/>
          </a:prstGeom>
          <a:noFill/>
        </p:spPr>
        <p:txBody>
          <a:bodyPr wrap="square" rtlCol="0">
            <a:spAutoFit/>
          </a:bodyPr>
          <a:lstStyle/>
          <a:p>
            <a:r>
              <a:rPr lang="en-AU" sz="1100" dirty="0">
                <a:effectLst/>
                <a:latin typeface="FoundrySterling-Book"/>
                <a:ea typeface="Calibri" panose="020F0502020204030204" pitchFamily="34" charset="0"/>
                <a:cs typeface="Times New Roman" panose="02020603050405020304" pitchFamily="18" charset="0"/>
              </a:rPr>
              <a:t>Note: ROSH=Risk of Significant Harm; Odds ratios and 95% confidence intervals. Reference group for outcome variable is ‘no </a:t>
            </a:r>
            <a:r>
              <a:rPr lang="en-AU" sz="1100" dirty="0">
                <a:solidFill>
                  <a:srgbClr val="000000"/>
                </a:solidFill>
                <a:effectLst/>
                <a:latin typeface="FoundrySterling-Book"/>
                <a:ea typeface="Times New Roman" panose="02020603050405020304" pitchFamily="18" charset="0"/>
                <a:cs typeface="Times New Roman" panose="02020603050405020304" pitchFamily="18" charset="0"/>
              </a:rPr>
              <a:t>police contact as a victim or person of interest</a:t>
            </a:r>
            <a:r>
              <a:rPr lang="en-AU" sz="1100" dirty="0">
                <a:effectLst/>
                <a:latin typeface="FoundrySterling-Book"/>
                <a:ea typeface="Calibri" panose="020F0502020204030204" pitchFamily="34" charset="0"/>
                <a:cs typeface="Times New Roman" panose="02020603050405020304" pitchFamily="18" charset="0"/>
              </a:rPr>
              <a:t>’. </a:t>
            </a:r>
            <a:r>
              <a:rPr lang="en-AU" sz="1100" baseline="30000" dirty="0" err="1">
                <a:solidFill>
                  <a:srgbClr val="000000"/>
                </a:solidFill>
                <a:effectLst/>
                <a:latin typeface="FoundrySterling-Book"/>
                <a:ea typeface="Times New Roman" panose="02020603050405020304" pitchFamily="18" charset="0"/>
                <a:cs typeface="Times New Roman" panose="02020603050405020304" pitchFamily="18" charset="0"/>
              </a:rPr>
              <a:t>a</a:t>
            </a:r>
            <a:r>
              <a:rPr lang="en-AU" sz="1100" dirty="0" err="1">
                <a:solidFill>
                  <a:srgbClr val="000000"/>
                </a:solidFill>
                <a:effectLst/>
                <a:latin typeface="FoundrySterling-Book"/>
                <a:ea typeface="Times New Roman" panose="02020603050405020304" pitchFamily="18" charset="0"/>
                <a:cs typeface="Times New Roman" panose="02020603050405020304" pitchFamily="18" charset="0"/>
              </a:rPr>
              <a:t>Reference</a:t>
            </a:r>
            <a:r>
              <a:rPr lang="en-AU" sz="1100" dirty="0">
                <a:solidFill>
                  <a:srgbClr val="000000"/>
                </a:solidFill>
                <a:effectLst/>
                <a:latin typeface="FoundrySterling-Book"/>
                <a:ea typeface="Times New Roman" panose="02020603050405020304" pitchFamily="18" charset="0"/>
                <a:cs typeface="Times New Roman" panose="02020603050405020304" pitchFamily="18" charset="0"/>
              </a:rPr>
              <a:t> group is ‘no contact with child protection services’. Odds ratios were considered statistically significant if the 95% confidence intervals did not cross 1.</a:t>
            </a:r>
            <a:endParaRPr lang="en-AU" sz="1100" dirty="0">
              <a:effectLst/>
              <a:latin typeface="FoundrySterling-Book"/>
              <a:ea typeface="Calibri" panose="020F0502020204030204" pitchFamily="34" charset="0"/>
              <a:cs typeface="Times New Roman" panose="02020603050405020304" pitchFamily="18" charset="0"/>
            </a:endParaRPr>
          </a:p>
          <a:p>
            <a:endParaRPr lang="en-AU" sz="1100" dirty="0">
              <a:latin typeface="FoundrySterling-Book"/>
              <a:cs typeface="Arial"/>
            </a:endParaRPr>
          </a:p>
        </p:txBody>
      </p:sp>
      <p:sp>
        <p:nvSpPr>
          <p:cNvPr id="2" name="Rectangle 1">
            <a:extLst>
              <a:ext uri="{FF2B5EF4-FFF2-40B4-BE49-F238E27FC236}">
                <a16:creationId xmlns:a16="http://schemas.microsoft.com/office/drawing/2014/main" id="{921F9763-3A5F-B7D6-5180-A4182863F383}"/>
              </a:ext>
            </a:extLst>
          </p:cNvPr>
          <p:cNvSpPr/>
          <p:nvPr/>
        </p:nvSpPr>
        <p:spPr>
          <a:xfrm>
            <a:off x="3719239" y="1765004"/>
            <a:ext cx="4520994" cy="308345"/>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3" name="Rectangle 2">
            <a:extLst>
              <a:ext uri="{FF2B5EF4-FFF2-40B4-BE49-F238E27FC236}">
                <a16:creationId xmlns:a16="http://schemas.microsoft.com/office/drawing/2014/main" id="{C58C0EA4-A3AD-535C-FCFA-2F6E78ECCF4B}"/>
              </a:ext>
            </a:extLst>
          </p:cNvPr>
          <p:cNvSpPr/>
          <p:nvPr/>
        </p:nvSpPr>
        <p:spPr>
          <a:xfrm>
            <a:off x="3719239" y="2050022"/>
            <a:ext cx="4520994" cy="308345"/>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4" name="Rectangle 3">
            <a:extLst>
              <a:ext uri="{FF2B5EF4-FFF2-40B4-BE49-F238E27FC236}">
                <a16:creationId xmlns:a16="http://schemas.microsoft.com/office/drawing/2014/main" id="{4C60AFCF-DA03-65B2-D09C-96EB5B91858C}"/>
              </a:ext>
            </a:extLst>
          </p:cNvPr>
          <p:cNvSpPr/>
          <p:nvPr/>
        </p:nvSpPr>
        <p:spPr>
          <a:xfrm>
            <a:off x="3719238" y="2412637"/>
            <a:ext cx="4708067" cy="423548"/>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6" name="Rectangle 5">
            <a:extLst>
              <a:ext uri="{FF2B5EF4-FFF2-40B4-BE49-F238E27FC236}">
                <a16:creationId xmlns:a16="http://schemas.microsoft.com/office/drawing/2014/main" id="{686B0652-918C-74CB-1CC6-4C3FEE774ABF}"/>
              </a:ext>
            </a:extLst>
          </p:cNvPr>
          <p:cNvSpPr/>
          <p:nvPr/>
        </p:nvSpPr>
        <p:spPr>
          <a:xfrm>
            <a:off x="6910008" y="1765004"/>
            <a:ext cx="1517298" cy="1071181"/>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221899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B2E2-1ADA-7592-9544-31272DEE63E4}"/>
              </a:ext>
            </a:extLst>
          </p:cNvPr>
          <p:cNvSpPr>
            <a:spLocks noGrp="1"/>
          </p:cNvSpPr>
          <p:nvPr>
            <p:ph type="title"/>
          </p:nvPr>
        </p:nvSpPr>
        <p:spPr>
          <a:xfrm>
            <a:off x="189470" y="88289"/>
            <a:ext cx="8452022" cy="682026"/>
          </a:xfrm>
        </p:spPr>
        <p:txBody>
          <a:bodyPr/>
          <a:lstStyle/>
          <a:p>
            <a:r>
              <a:rPr lang="en-AU" sz="1800" b="1" dirty="0">
                <a:effectLst/>
                <a:latin typeface="Arial" panose="020B0604020202020204" pitchFamily="34" charset="0"/>
                <a:ea typeface="Calibri" panose="020F0502020204030204" pitchFamily="34" charset="0"/>
                <a:cs typeface="Arial" panose="020B0604020202020204" pitchFamily="34" charset="0"/>
              </a:rPr>
              <a:t>Multinomial regression models examining the level of child protection involvement and police contact adjusted for covariates for boys (n=36,922) and Girls (n=34,543)</a:t>
            </a:r>
            <a:endParaRPr lang="en-AU"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A48F1058-87E2-D883-64F5-6308C693D3FD}"/>
              </a:ext>
            </a:extLst>
          </p:cNvPr>
          <p:cNvGraphicFramePr>
            <a:graphicFrameLocks noGrp="1"/>
          </p:cNvGraphicFramePr>
          <p:nvPr>
            <p:extLst>
              <p:ext uri="{D42A27DB-BD31-4B8C-83A1-F6EECF244321}">
                <p14:modId xmlns:p14="http://schemas.microsoft.com/office/powerpoint/2010/main" val="3620701047"/>
              </p:ext>
            </p:extLst>
          </p:nvPr>
        </p:nvGraphicFramePr>
        <p:xfrm>
          <a:off x="189470" y="832022"/>
          <a:ext cx="8882400" cy="3126021"/>
        </p:xfrm>
        <a:graphic>
          <a:graphicData uri="http://schemas.openxmlformats.org/drawingml/2006/table">
            <a:tbl>
              <a:tblPr firstRow="1" firstCol="1" bandRow="1"/>
              <a:tblGrid>
                <a:gridCol w="2084173">
                  <a:extLst>
                    <a:ext uri="{9D8B030D-6E8A-4147-A177-3AD203B41FA5}">
                      <a16:colId xmlns:a16="http://schemas.microsoft.com/office/drawing/2014/main" val="1581439480"/>
                    </a:ext>
                  </a:extLst>
                </a:gridCol>
                <a:gridCol w="1235676">
                  <a:extLst>
                    <a:ext uri="{9D8B030D-6E8A-4147-A177-3AD203B41FA5}">
                      <a16:colId xmlns:a16="http://schemas.microsoft.com/office/drawing/2014/main" val="1931693543"/>
                    </a:ext>
                  </a:extLst>
                </a:gridCol>
                <a:gridCol w="1005016">
                  <a:extLst>
                    <a:ext uri="{9D8B030D-6E8A-4147-A177-3AD203B41FA5}">
                      <a16:colId xmlns:a16="http://schemas.microsoft.com/office/drawing/2014/main" val="3467979480"/>
                    </a:ext>
                  </a:extLst>
                </a:gridCol>
                <a:gridCol w="1243914">
                  <a:extLst>
                    <a:ext uri="{9D8B030D-6E8A-4147-A177-3AD203B41FA5}">
                      <a16:colId xmlns:a16="http://schemas.microsoft.com/office/drawing/2014/main" val="1411005062"/>
                    </a:ext>
                  </a:extLst>
                </a:gridCol>
                <a:gridCol w="1013254">
                  <a:extLst>
                    <a:ext uri="{9D8B030D-6E8A-4147-A177-3AD203B41FA5}">
                      <a16:colId xmlns:a16="http://schemas.microsoft.com/office/drawing/2014/main" val="690293747"/>
                    </a:ext>
                  </a:extLst>
                </a:gridCol>
                <a:gridCol w="1145059">
                  <a:extLst>
                    <a:ext uri="{9D8B030D-6E8A-4147-A177-3AD203B41FA5}">
                      <a16:colId xmlns:a16="http://schemas.microsoft.com/office/drawing/2014/main" val="1252864565"/>
                    </a:ext>
                  </a:extLst>
                </a:gridCol>
                <a:gridCol w="1155308">
                  <a:extLst>
                    <a:ext uri="{9D8B030D-6E8A-4147-A177-3AD203B41FA5}">
                      <a16:colId xmlns:a16="http://schemas.microsoft.com/office/drawing/2014/main" val="480945837"/>
                    </a:ext>
                  </a:extLst>
                </a:gridCol>
              </a:tblGrid>
              <a:tr h="233468">
                <a:tc rowSpan="2">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en-AU" sz="1200" b="1" dirty="0">
                          <a:solidFill>
                            <a:srgbClr val="000000"/>
                          </a:solidFill>
                          <a:effectLst/>
                          <a:latin typeface="FoundrySterling-Book"/>
                          <a:ea typeface="Times New Roman" panose="02020603050405020304" pitchFamily="18" charset="0"/>
                          <a:cs typeface="Times New Roman" panose="02020603050405020304" pitchFamily="18" charset="0"/>
                        </a:rPr>
                        <a:t>Boys (n=36,922)</a:t>
                      </a:r>
                      <a:endParaRPr lang="en-AU" b="1" dirty="0"/>
                    </a:p>
                  </a:txBody>
                  <a:tcPr marL="62258" marR="6225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gridSpan="3">
                  <a:txBody>
                    <a:bodyPr/>
                    <a:lstStyle/>
                    <a:p>
                      <a:pPr algn="ctr">
                        <a:lnSpc>
                          <a:spcPct val="107000"/>
                        </a:lnSpc>
                        <a:spcAft>
                          <a:spcPts val="800"/>
                        </a:spcAft>
                      </a:pPr>
                      <a:r>
                        <a:rPr lang="en-AU" sz="1200" b="1" dirty="0">
                          <a:solidFill>
                            <a:srgbClr val="000000"/>
                          </a:solidFill>
                          <a:effectLst/>
                          <a:latin typeface="FoundrySterling-Book"/>
                          <a:ea typeface="Times New Roman" panose="02020603050405020304" pitchFamily="18" charset="0"/>
                          <a:cs typeface="Times New Roman" panose="02020603050405020304" pitchFamily="18" charset="0"/>
                        </a:rPr>
                        <a:t>Girls (n=34,543)</a:t>
                      </a:r>
                      <a:endParaRPr lang="en-AU" sz="1200" b="1" dirty="0">
                        <a:effectLst/>
                        <a:latin typeface="FoundrySterling-Book"/>
                        <a:ea typeface="Calibri" panose="020F0502020204030204" pitchFamily="34" charset="0"/>
                        <a:cs typeface="Times New Roman" panose="02020603050405020304" pitchFamily="18" charset="0"/>
                      </a:endParaRPr>
                    </a:p>
                  </a:txBody>
                  <a:tcPr marL="62258" marR="6225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090869135"/>
                  </a:ext>
                </a:extLst>
              </a:tr>
              <a:tr h="591153">
                <a:tc vMerge="1">
                  <a:txBody>
                    <a:bodyPr/>
                    <a:lstStyle/>
                    <a:p>
                      <a:endParaRPr lang="en-AU"/>
                    </a:p>
                  </a:txBody>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Victim only (n=1,287)</a:t>
                      </a:r>
                      <a:endParaRPr lang="en-AU" sz="1100" dirty="0">
                        <a:effectLst/>
                        <a:latin typeface="FoundrySterling-Book"/>
                        <a:ea typeface="Calibri" panose="020F0502020204030204" pitchFamily="34" charset="0"/>
                        <a:cs typeface="Times New Roman" panose="02020603050405020304" pitchFamily="18" charset="0"/>
                      </a:endParaRPr>
                    </a:p>
                  </a:txBody>
                  <a:tcPr marL="62258" marR="6225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Person of interest only (n=1,758)</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Victim and person of interest (n=539)</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Victim only (n=1,443)</a:t>
                      </a:r>
                      <a:endParaRPr lang="en-AU" sz="1200">
                        <a:effectLst/>
                        <a:latin typeface="FoundrySterling-Book"/>
                        <a:ea typeface="Calibri" panose="020F0502020204030204" pitchFamily="34" charset="0"/>
                        <a:cs typeface="Times New Roman" panose="02020603050405020304" pitchFamily="18" charset="0"/>
                      </a:endParaRPr>
                    </a:p>
                  </a:txBody>
                  <a:tcPr marL="62258" marR="6225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Person of interest only (n=651)</a:t>
                      </a:r>
                      <a:endParaRPr lang="en-AU" sz="1200">
                        <a:effectLst/>
                        <a:latin typeface="FoundrySterling-Book"/>
                        <a:ea typeface="Calibri" panose="020F0502020204030204" pitchFamily="34" charset="0"/>
                        <a:cs typeface="Times New Roman" panose="02020603050405020304" pitchFamily="18" charset="0"/>
                      </a:endParaRPr>
                    </a:p>
                  </a:txBody>
                  <a:tcPr marL="62258" marR="6225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Victim and person of interest (n=449)</a:t>
                      </a:r>
                      <a:endParaRPr lang="en-AU" sz="1200">
                        <a:effectLst/>
                        <a:latin typeface="FoundrySterling-Book"/>
                        <a:ea typeface="Calibri" panose="020F0502020204030204" pitchFamily="34" charset="0"/>
                        <a:cs typeface="Times New Roman" panose="02020603050405020304" pitchFamily="18" charset="0"/>
                      </a:endParaRPr>
                    </a:p>
                  </a:txBody>
                  <a:tcPr marL="62258" marR="6225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4829101"/>
                  </a:ext>
                </a:extLst>
              </a:tr>
              <a:tr h="234000">
                <a:tc gridSpan="2">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Level of child protection involvement</a:t>
                      </a:r>
                      <a:r>
                        <a:rPr lang="en-AU" sz="1200" baseline="30000" dirty="0">
                          <a:solidFill>
                            <a:srgbClr val="000000"/>
                          </a:solidFill>
                          <a:effectLst/>
                          <a:latin typeface="FoundrySterling-Book"/>
                          <a:ea typeface="Times New Roman" panose="02020603050405020304" pitchFamily="18" charset="0"/>
                          <a:cs typeface="Times New Roman" panose="02020603050405020304" pitchFamily="18" charset="0"/>
                        </a:rPr>
                        <a:t> a</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pPr>
                        <a:lnSpc>
                          <a:spcPct val="107000"/>
                        </a:lnSpc>
                        <a:spcAft>
                          <a:spcPts val="800"/>
                        </a:spcAft>
                      </a:pPr>
                      <a:endParaRPr lang="en-AU" sz="11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AU" sz="1200" dirty="0">
                        <a:effectLst/>
                        <a:latin typeface="FoundrySterling-Book"/>
                        <a:cs typeface="Times New Roman" panose="02020603050405020304" pitchFamily="18" charset="0"/>
                      </a:endParaRPr>
                    </a:p>
                  </a:txBody>
                  <a:tcPr marL="62258" marR="6225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 </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68924500"/>
                  </a:ext>
                </a:extLst>
              </a:tr>
              <a:tr h="233468">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Non-ROSH</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2.7 (2.1-3.4)</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2.04 (1.6-2.6)</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2.5 (1.5-4.0)</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2.2 (1.7-2.9)</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2.6 (1.8-3.7)</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3.6 (2.2-5.9)</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extLst>
                  <a:ext uri="{0D108BD9-81ED-4DB2-BD59-A6C34878D82A}">
                    <a16:rowId xmlns:a16="http://schemas.microsoft.com/office/drawing/2014/main" val="1902861631"/>
                  </a:ext>
                </a:extLst>
              </a:tr>
              <a:tr h="234000">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Unsubstantiated ROSH</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2.9 (2.5-3.3)</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2.57 (2.3-2.9)</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5.3 (4.2-6.8)</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3.2 (2.8-3.7)</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3.6 (2.9-4.4)</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6.7 (5.0-8.9)</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extLst>
                  <a:ext uri="{0D108BD9-81ED-4DB2-BD59-A6C34878D82A}">
                    <a16:rowId xmlns:a16="http://schemas.microsoft.com/office/drawing/2014/main" val="3337803999"/>
                  </a:ext>
                </a:extLst>
              </a:tr>
              <a:tr h="234000">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Substantiated ROSH</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5.5 (4.3-6.9)</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5.81 (4.8-7.0)</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16.5 (12.3-22.2)</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8.4 (6.9-10.3)</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8.9 (6.8-11.6)</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20.4 (14.7-28.5)</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extLst>
                  <a:ext uri="{0D108BD9-81ED-4DB2-BD59-A6C34878D82A}">
                    <a16:rowId xmlns:a16="http://schemas.microsoft.com/office/drawing/2014/main" val="4253560633"/>
                  </a:ext>
                </a:extLst>
              </a:tr>
              <a:tr h="234000">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Out-of-home care</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4.7 (3.5-6.3)</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5.31 (4.3-6.6)</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18.4 (13.5-25.4)</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7.4 (5.8-9.4)</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6.4 (4.6-8.9)</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25.1 (17.7-35.6)</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extLst>
                  <a:ext uri="{0D108BD9-81ED-4DB2-BD59-A6C34878D82A}">
                    <a16:rowId xmlns:a16="http://schemas.microsoft.com/office/drawing/2014/main" val="3134898126"/>
                  </a:ext>
                </a:extLst>
              </a:tr>
              <a:tr h="431528">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Aboriginal and/or Torres Strait Islander</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1.5 (1.3-1.8)</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2.4 (2.1-2.7)</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2.6 (2.1-3.2)</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1.4 (1.2-1.7)</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2.8 (2.3-3.4)</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2.3 (1.8-2.9)</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extLst>
                  <a:ext uri="{0D108BD9-81ED-4DB2-BD59-A6C34878D82A}">
                    <a16:rowId xmlns:a16="http://schemas.microsoft.com/office/drawing/2014/main" val="1187684976"/>
                  </a:ext>
                </a:extLst>
              </a:tr>
              <a:tr h="233468">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Mother ≤25 </a:t>
                      </a:r>
                      <a:r>
                        <a:rPr lang="en-AU" sz="1200" dirty="0" err="1">
                          <a:solidFill>
                            <a:srgbClr val="000000"/>
                          </a:solidFill>
                          <a:effectLst/>
                          <a:latin typeface="FoundrySterling-Book"/>
                          <a:ea typeface="Times New Roman" panose="02020603050405020304" pitchFamily="18" charset="0"/>
                          <a:cs typeface="Times New Roman" panose="02020603050405020304" pitchFamily="18" charset="0"/>
                        </a:rPr>
                        <a:t>yrs</a:t>
                      </a: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 at child's birth</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a:solidFill>
                            <a:srgbClr val="000000"/>
                          </a:solidFill>
                          <a:effectLst/>
                          <a:latin typeface="FoundrySterling-Book"/>
                          <a:ea typeface="Times New Roman" panose="02020603050405020304" pitchFamily="18" charset="0"/>
                          <a:cs typeface="Times New Roman" panose="02020603050405020304" pitchFamily="18" charset="0"/>
                        </a:rPr>
                        <a:t>1.2 (1.0-1.3)</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1.3 (1.2-1.5)</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1.2 (1.0-1.4)</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1.5 (1.3-1.7)</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1.3 (1.1-1.6)</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1.5 (1.2-1.8)</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extLst>
                  <a:ext uri="{0D108BD9-81ED-4DB2-BD59-A6C34878D82A}">
                    <a16:rowId xmlns:a16="http://schemas.microsoft.com/office/drawing/2014/main" val="3763071461"/>
                  </a:ext>
                </a:extLst>
              </a:tr>
              <a:tr h="233468">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Socio-economic disadvantage</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chemeClr val="bg1">
                              <a:lumMod val="75000"/>
                            </a:schemeClr>
                          </a:solidFill>
                          <a:effectLst/>
                          <a:latin typeface="FoundrySterling-Book"/>
                          <a:ea typeface="Times New Roman" panose="02020603050405020304" pitchFamily="18" charset="0"/>
                          <a:cs typeface="Times New Roman" panose="02020603050405020304" pitchFamily="18" charset="0"/>
                        </a:rPr>
                        <a:t>1.1 (0.9-1.2)</a:t>
                      </a:r>
                      <a:endParaRPr lang="en-AU" sz="1200" dirty="0">
                        <a:solidFill>
                          <a:schemeClr val="bg1">
                            <a:lumMod val="75000"/>
                          </a:schemeClr>
                        </a:solidFill>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chemeClr val="bg1">
                              <a:lumMod val="75000"/>
                            </a:schemeClr>
                          </a:solidFill>
                          <a:effectLst/>
                          <a:latin typeface="FoundrySterling-Book"/>
                          <a:ea typeface="Times New Roman" panose="02020603050405020304" pitchFamily="18" charset="0"/>
                          <a:cs typeface="Times New Roman" panose="02020603050405020304" pitchFamily="18" charset="0"/>
                        </a:rPr>
                        <a:t>1.0 (0.9-1.1)</a:t>
                      </a:r>
                      <a:endParaRPr lang="en-AU" sz="1200" dirty="0">
                        <a:solidFill>
                          <a:schemeClr val="bg1">
                            <a:lumMod val="75000"/>
                          </a:schemeClr>
                        </a:solidFill>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chemeClr val="bg1">
                              <a:lumMod val="75000"/>
                            </a:schemeClr>
                          </a:solidFill>
                          <a:effectLst/>
                          <a:latin typeface="FoundrySterling-Book"/>
                          <a:ea typeface="Times New Roman" panose="02020603050405020304" pitchFamily="18" charset="0"/>
                          <a:cs typeface="Times New Roman" panose="02020603050405020304" pitchFamily="18" charset="0"/>
                        </a:rPr>
                        <a:t>1.0 (0.8-1.2)</a:t>
                      </a:r>
                      <a:endParaRPr lang="en-AU" sz="1200" dirty="0">
                        <a:solidFill>
                          <a:schemeClr val="bg1">
                            <a:lumMod val="75000"/>
                          </a:schemeClr>
                        </a:solidFill>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800"/>
                        </a:spcAft>
                      </a:pPr>
                      <a:r>
                        <a:rPr lang="en-AU" sz="1200" dirty="0">
                          <a:solidFill>
                            <a:schemeClr val="bg1">
                              <a:lumMod val="75000"/>
                            </a:schemeClr>
                          </a:solidFill>
                          <a:effectLst/>
                          <a:latin typeface="FoundrySterling-Book"/>
                          <a:ea typeface="Times New Roman" panose="02020603050405020304" pitchFamily="18" charset="0"/>
                          <a:cs typeface="Times New Roman" panose="02020603050405020304" pitchFamily="18" charset="0"/>
                        </a:rPr>
                        <a:t>1.0 (0.9-1.2)</a:t>
                      </a:r>
                      <a:endParaRPr lang="en-AU" sz="1200" dirty="0">
                        <a:solidFill>
                          <a:schemeClr val="bg1">
                            <a:lumMod val="75000"/>
                          </a:schemeClr>
                        </a:solidFill>
                        <a:effectLst/>
                        <a:latin typeface="FoundrySterling-Book"/>
                        <a:ea typeface="Calibri" panose="020F0502020204030204" pitchFamily="34" charset="0"/>
                        <a:cs typeface="Times New Roman" panose="02020603050405020304" pitchFamily="18" charset="0"/>
                      </a:endParaRPr>
                    </a:p>
                  </a:txBody>
                  <a:tcPr marL="62258" marR="62258"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07000"/>
                        </a:lnSpc>
                        <a:spcAft>
                          <a:spcPts val="800"/>
                        </a:spcAft>
                      </a:pPr>
                      <a:r>
                        <a:rPr lang="en-AU" sz="1200" dirty="0">
                          <a:solidFill>
                            <a:schemeClr val="bg1">
                              <a:lumMod val="75000"/>
                            </a:schemeClr>
                          </a:solidFill>
                          <a:effectLst/>
                          <a:latin typeface="FoundrySterling-Book"/>
                          <a:ea typeface="Times New Roman" panose="02020603050405020304" pitchFamily="18" charset="0"/>
                          <a:cs typeface="Times New Roman" panose="02020603050405020304" pitchFamily="18" charset="0"/>
                        </a:rPr>
                        <a:t>0.9 (0.8-1.1)</a:t>
                      </a:r>
                      <a:endParaRPr lang="en-AU" sz="1200" dirty="0">
                        <a:solidFill>
                          <a:schemeClr val="bg1">
                            <a:lumMod val="75000"/>
                          </a:schemeClr>
                        </a:solidFill>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tc>
                  <a:txBody>
                    <a:bodyPr/>
                    <a:lstStyle/>
                    <a:p>
                      <a:pPr algn="ctr">
                        <a:lnSpc>
                          <a:spcPct val="107000"/>
                        </a:lnSpc>
                        <a:spcAft>
                          <a:spcPts val="800"/>
                        </a:spcAft>
                      </a:pPr>
                      <a:r>
                        <a:rPr lang="en-AU" sz="1200" dirty="0">
                          <a:solidFill>
                            <a:schemeClr val="bg1">
                              <a:lumMod val="75000"/>
                            </a:schemeClr>
                          </a:solidFill>
                          <a:effectLst/>
                          <a:latin typeface="FoundrySterling-Book"/>
                          <a:ea typeface="Times New Roman" panose="02020603050405020304" pitchFamily="18" charset="0"/>
                          <a:cs typeface="Times New Roman" panose="02020603050405020304" pitchFamily="18" charset="0"/>
                        </a:rPr>
                        <a:t>1.0 (0.8-1.3)</a:t>
                      </a:r>
                      <a:endParaRPr lang="en-AU" sz="1200" dirty="0">
                        <a:solidFill>
                          <a:schemeClr val="bg1">
                            <a:lumMod val="75000"/>
                          </a:schemeClr>
                        </a:solidFill>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a:noFill/>
                    </a:lnB>
                  </a:tcPr>
                </a:tc>
                <a:extLst>
                  <a:ext uri="{0D108BD9-81ED-4DB2-BD59-A6C34878D82A}">
                    <a16:rowId xmlns:a16="http://schemas.microsoft.com/office/drawing/2014/main" val="4231743578"/>
                  </a:ext>
                </a:extLst>
              </a:tr>
              <a:tr h="233468">
                <a:tc>
                  <a:txBody>
                    <a:bodyPr/>
                    <a:lstStyle/>
                    <a:p>
                      <a:pP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Parental offending</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solidFill>
                            <a:srgbClr val="000000"/>
                          </a:solidFill>
                          <a:effectLst/>
                          <a:latin typeface="FoundrySterling-Book"/>
                          <a:ea typeface="Times New Roman" panose="02020603050405020304" pitchFamily="18" charset="0"/>
                          <a:cs typeface="Times New Roman" panose="02020603050405020304" pitchFamily="18" charset="0"/>
                        </a:rPr>
                        <a:t>1.4 (1.2-1.5)</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2.1 (1.9-2.4)</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2.2 (1.8-2.8)</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1.5 (1.3-1.7)</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2.3 (1.9-2.8)</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AU" sz="1200" dirty="0">
                          <a:effectLst/>
                          <a:latin typeface="FoundrySterling-Book"/>
                          <a:ea typeface="Times New Roman" panose="02020603050405020304" pitchFamily="18" charset="0"/>
                          <a:cs typeface="Times New Roman" panose="02020603050405020304" pitchFamily="18" charset="0"/>
                        </a:rPr>
                        <a:t>2.6 (2.0-3.4)</a:t>
                      </a:r>
                      <a:endParaRPr lang="en-AU" sz="1200" dirty="0">
                        <a:effectLst/>
                        <a:latin typeface="FoundrySterling-Book"/>
                        <a:ea typeface="Calibri" panose="020F0502020204030204" pitchFamily="34" charset="0"/>
                        <a:cs typeface="Times New Roman" panose="02020603050405020304" pitchFamily="18" charset="0"/>
                      </a:endParaRPr>
                    </a:p>
                  </a:txBody>
                  <a:tcPr marL="62258" marR="62258"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9843952"/>
                  </a:ext>
                </a:extLst>
              </a:tr>
            </a:tbl>
          </a:graphicData>
        </a:graphic>
      </p:graphicFrame>
      <p:sp>
        <p:nvSpPr>
          <p:cNvPr id="5" name="TextBox 4">
            <a:extLst>
              <a:ext uri="{FF2B5EF4-FFF2-40B4-BE49-F238E27FC236}">
                <a16:creationId xmlns:a16="http://schemas.microsoft.com/office/drawing/2014/main" id="{72F811C5-A3D0-C70C-B41E-118FA8AA876D}"/>
              </a:ext>
            </a:extLst>
          </p:cNvPr>
          <p:cNvSpPr txBox="1"/>
          <p:nvPr/>
        </p:nvSpPr>
        <p:spPr>
          <a:xfrm>
            <a:off x="189470" y="4034479"/>
            <a:ext cx="7022757" cy="553998"/>
          </a:xfrm>
          <a:prstGeom prst="rect">
            <a:avLst/>
          </a:prstGeom>
          <a:noFill/>
        </p:spPr>
        <p:txBody>
          <a:bodyPr wrap="square" rtlCol="0">
            <a:spAutoFit/>
          </a:bodyPr>
          <a:lstStyle/>
          <a:p>
            <a:r>
              <a:rPr lang="en-AU" sz="1000" dirty="0">
                <a:effectLst/>
                <a:latin typeface="FoundrySterling-Book"/>
                <a:ea typeface="Calibri" panose="020F0502020204030204" pitchFamily="34" charset="0"/>
                <a:cs typeface="Times New Roman" panose="02020603050405020304" pitchFamily="18" charset="0"/>
              </a:rPr>
              <a:t>Note: ROSH=Risk of Significant Harm; Odds ratios and 95% confidence intervals. Reference group for outcome variable is ‘no </a:t>
            </a:r>
            <a:r>
              <a:rPr lang="en-AU" sz="1000" dirty="0">
                <a:solidFill>
                  <a:srgbClr val="000000"/>
                </a:solidFill>
                <a:effectLst/>
                <a:latin typeface="FoundrySterling-Book"/>
                <a:ea typeface="Times New Roman" panose="02020603050405020304" pitchFamily="18" charset="0"/>
                <a:cs typeface="Times New Roman" panose="02020603050405020304" pitchFamily="18" charset="0"/>
              </a:rPr>
              <a:t>police contact as a victim or person of interest</a:t>
            </a:r>
            <a:r>
              <a:rPr lang="en-AU" sz="1000" dirty="0">
                <a:effectLst/>
                <a:latin typeface="FoundrySterling-Book"/>
                <a:ea typeface="Calibri" panose="020F0502020204030204" pitchFamily="34" charset="0"/>
                <a:cs typeface="Times New Roman" panose="02020603050405020304" pitchFamily="18" charset="0"/>
              </a:rPr>
              <a:t>’. </a:t>
            </a:r>
            <a:r>
              <a:rPr lang="en-AU" sz="1000" baseline="30000" dirty="0" err="1">
                <a:solidFill>
                  <a:srgbClr val="000000"/>
                </a:solidFill>
                <a:effectLst/>
                <a:latin typeface="FoundrySterling-Book"/>
                <a:ea typeface="Times New Roman" panose="02020603050405020304" pitchFamily="18" charset="0"/>
                <a:cs typeface="Times New Roman" panose="02020603050405020304" pitchFamily="18" charset="0"/>
              </a:rPr>
              <a:t>a</a:t>
            </a:r>
            <a:r>
              <a:rPr lang="en-AU" sz="1000" dirty="0" err="1">
                <a:solidFill>
                  <a:srgbClr val="000000"/>
                </a:solidFill>
                <a:effectLst/>
                <a:latin typeface="FoundrySterling-Book"/>
                <a:ea typeface="Times New Roman" panose="02020603050405020304" pitchFamily="18" charset="0"/>
                <a:cs typeface="Times New Roman" panose="02020603050405020304" pitchFamily="18" charset="0"/>
              </a:rPr>
              <a:t>Reference</a:t>
            </a:r>
            <a:r>
              <a:rPr lang="en-AU" sz="1000" dirty="0">
                <a:solidFill>
                  <a:srgbClr val="000000"/>
                </a:solidFill>
                <a:effectLst/>
                <a:latin typeface="FoundrySterling-Book"/>
                <a:ea typeface="Times New Roman" panose="02020603050405020304" pitchFamily="18" charset="0"/>
                <a:cs typeface="Times New Roman" panose="02020603050405020304" pitchFamily="18" charset="0"/>
              </a:rPr>
              <a:t> group is ‘no contact with child protection services’. Odds ratios were considered statistically significant if the 95% confidence intervals did not cross 1.</a:t>
            </a:r>
            <a:endParaRPr lang="en-AU" sz="1000" dirty="0">
              <a:effectLst/>
              <a:latin typeface="FoundrySterling-Book"/>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28B9CDE7-3925-5A55-F073-8A4124F881D8}"/>
              </a:ext>
            </a:extLst>
          </p:cNvPr>
          <p:cNvSpPr/>
          <p:nvPr/>
        </p:nvSpPr>
        <p:spPr>
          <a:xfrm>
            <a:off x="5794625" y="2335160"/>
            <a:ext cx="959348" cy="510782"/>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9" name="Rectangle 8">
            <a:extLst>
              <a:ext uri="{FF2B5EF4-FFF2-40B4-BE49-F238E27FC236}">
                <a16:creationId xmlns:a16="http://schemas.microsoft.com/office/drawing/2014/main" id="{19B31007-CF17-CCE2-5383-E48662C60CF9}"/>
              </a:ext>
            </a:extLst>
          </p:cNvPr>
          <p:cNvSpPr/>
          <p:nvPr/>
        </p:nvSpPr>
        <p:spPr>
          <a:xfrm>
            <a:off x="2395870" y="2348008"/>
            <a:ext cx="1049080" cy="497934"/>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407111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75D4-F898-48E0-09F6-AD8EFF81AA40}"/>
              </a:ext>
            </a:extLst>
          </p:cNvPr>
          <p:cNvSpPr>
            <a:spLocks noGrp="1"/>
          </p:cNvSpPr>
          <p:nvPr>
            <p:ph type="title"/>
          </p:nvPr>
        </p:nvSpPr>
        <p:spPr>
          <a:xfrm>
            <a:off x="457200" y="396481"/>
            <a:ext cx="8229600" cy="551631"/>
          </a:xfrm>
        </p:spPr>
        <p:txBody>
          <a:bodyPr>
            <a:noAutofit/>
          </a:bodyPr>
          <a:lstStyle/>
          <a:p>
            <a:r>
              <a:rPr lang="en-US" sz="2400" b="1" dirty="0">
                <a:latin typeface="Arial" panose="020B0604020202020204" pitchFamily="34" charset="0"/>
                <a:cs typeface="Arial" panose="020B0604020202020204" pitchFamily="34" charset="0"/>
              </a:rPr>
              <a:t>Sex comparisons for the levels of child protection involvement and the police contact categories </a:t>
            </a:r>
            <a:endParaRPr lang="en-AU" sz="24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5301CE9-CE6C-3E20-B9E9-14D83A7ACF53}"/>
              </a:ext>
            </a:extLst>
          </p:cNvPr>
          <p:cNvSpPr>
            <a:spLocks noGrp="1"/>
          </p:cNvSpPr>
          <p:nvPr>
            <p:ph idx="1"/>
          </p:nvPr>
        </p:nvSpPr>
        <p:spPr>
          <a:xfrm>
            <a:off x="457200" y="1323278"/>
            <a:ext cx="8229600" cy="3211551"/>
          </a:xfrm>
        </p:spPr>
        <p:txBody>
          <a:bodyPr>
            <a:normAutofit fontScale="92500" lnSpcReduction="20000"/>
          </a:bodyPr>
          <a:lstStyle/>
          <a:p>
            <a:pPr marL="0" indent="0">
              <a:buNone/>
            </a:pPr>
            <a:r>
              <a:rPr lang="en-US" u="sng" dirty="0"/>
              <a:t>Four of the 12 </a:t>
            </a:r>
            <a:r>
              <a:rPr lang="en-US" dirty="0"/>
              <a:t>comparisons were statistically significant and showed that </a:t>
            </a:r>
            <a:r>
              <a:rPr lang="en-US" b="1" dirty="0"/>
              <a:t>girls had higher ORs compared to boys as follows: </a:t>
            </a:r>
          </a:p>
          <a:p>
            <a:pPr marL="457200" indent="-457200">
              <a:buFont typeface="+mj-lt"/>
              <a:buAutoNum type="arabicPeriod"/>
            </a:pPr>
            <a:r>
              <a:rPr lang="en-US" sz="1900" dirty="0"/>
              <a:t>Substantiated ROSH report and police contact as a victim only </a:t>
            </a:r>
          </a:p>
          <a:p>
            <a:pPr marL="1257300" lvl="2" indent="-457200"/>
            <a:r>
              <a:rPr lang="en-US" sz="1500" dirty="0"/>
              <a:t>(d=-0.43; 95% CI=-0.74 to -0.13)</a:t>
            </a:r>
          </a:p>
          <a:p>
            <a:pPr marL="457200" indent="-457200">
              <a:buFont typeface="+mj-lt"/>
              <a:buAutoNum type="arabicPeriod"/>
            </a:pPr>
            <a:r>
              <a:rPr lang="en-US" sz="1900" dirty="0"/>
              <a:t>Out-of-home care and police contact as a victim only </a:t>
            </a:r>
          </a:p>
          <a:p>
            <a:pPr marL="1257300" lvl="2" indent="-457200"/>
            <a:r>
              <a:rPr lang="en-US" sz="1500" dirty="0"/>
              <a:t>(d=-0.45; 95% CI = -0.83 to -0.08) </a:t>
            </a:r>
          </a:p>
          <a:p>
            <a:pPr marL="457200" indent="-457200">
              <a:buFont typeface="+mj-lt"/>
              <a:buAutoNum type="arabicPeriod"/>
            </a:pPr>
            <a:r>
              <a:rPr lang="en-US" sz="1900" dirty="0"/>
              <a:t>Unsubstantiated ROSH and police contact as a person of interest only </a:t>
            </a:r>
          </a:p>
          <a:p>
            <a:pPr marL="1257300" lvl="2" indent="-457200"/>
            <a:r>
              <a:rPr lang="en-US" sz="1500" dirty="0"/>
              <a:t>(d=-0.33; 95% CI = -0.57 to -0.08)</a:t>
            </a:r>
          </a:p>
          <a:p>
            <a:pPr marL="457200" indent="-457200">
              <a:buFont typeface="+mj-lt"/>
              <a:buAutoNum type="arabicPeriod"/>
            </a:pPr>
            <a:r>
              <a:rPr lang="en-US" sz="1900" dirty="0"/>
              <a:t>Substantiated ROSH report and police contact as a person of interest only </a:t>
            </a:r>
          </a:p>
          <a:p>
            <a:pPr marL="1257300" lvl="2" indent="-457200"/>
            <a:r>
              <a:rPr lang="en-US" sz="1500" dirty="0"/>
              <a:t>(d=-0.43; 95% CI = -0.76 to -0.10) </a:t>
            </a:r>
            <a:endParaRPr lang="en-AU" sz="1500" dirty="0"/>
          </a:p>
        </p:txBody>
      </p:sp>
    </p:spTree>
    <p:extLst>
      <p:ext uri="{BB962C8B-B14F-4D97-AF65-F5344CB8AC3E}">
        <p14:creationId xmlns:p14="http://schemas.microsoft.com/office/powerpoint/2010/main" val="764524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A9DC9A-D077-26CE-3973-AD486EADFB12}"/>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Summary</a:t>
            </a:r>
            <a:endParaRPr lang="en-AU" b="1"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9C571F52-12C1-3FDC-D6B6-21C1D41B4BDA}"/>
              </a:ext>
            </a:extLst>
          </p:cNvPr>
          <p:cNvSpPr>
            <a:spLocks noGrp="1"/>
          </p:cNvSpPr>
          <p:nvPr>
            <p:ph idx="1"/>
          </p:nvPr>
        </p:nvSpPr>
        <p:spPr/>
        <p:txBody>
          <a:bodyPr>
            <a:normAutofit lnSpcReduction="10000"/>
          </a:bodyPr>
          <a:lstStyle/>
          <a:p>
            <a:r>
              <a:rPr lang="en-AU" sz="1800" dirty="0">
                <a:latin typeface="FoundrySterling-Book"/>
                <a:ea typeface="Calibri" panose="020F0502020204030204" pitchFamily="34" charset="0"/>
              </a:rPr>
              <a:t>H</a:t>
            </a:r>
            <a:r>
              <a:rPr lang="en-AU" sz="1800" dirty="0">
                <a:effectLst/>
                <a:latin typeface="FoundrySterling-Book"/>
                <a:ea typeface="Calibri" panose="020F0502020204030204" pitchFamily="34" charset="0"/>
              </a:rPr>
              <a:t>igher odds of police contact </a:t>
            </a:r>
            <a:r>
              <a:rPr lang="en-AU" sz="1800" dirty="0">
                <a:solidFill>
                  <a:srgbClr val="000000"/>
                </a:solidFill>
                <a:effectLst/>
                <a:latin typeface="FoundrySterling-Book"/>
                <a:ea typeface="Calibri" panose="020F0502020204030204" pitchFamily="34" charset="0"/>
              </a:rPr>
              <a:t>among children with any level of </a:t>
            </a:r>
            <a:r>
              <a:rPr lang="en-AU" sz="1800" dirty="0">
                <a:effectLst/>
                <a:latin typeface="FoundrySterling-Book"/>
                <a:ea typeface="Calibri" panose="020F0502020204030204" pitchFamily="34" charset="0"/>
              </a:rPr>
              <a:t>child protection involvement, compared to children </a:t>
            </a:r>
            <a:r>
              <a:rPr lang="en-AU" sz="1800" u="sng" dirty="0">
                <a:effectLst/>
                <a:latin typeface="FoundrySterling-Book"/>
                <a:ea typeface="Calibri" panose="020F0502020204030204" pitchFamily="34" charset="0"/>
              </a:rPr>
              <a:t>unknown</a:t>
            </a:r>
            <a:r>
              <a:rPr lang="en-AU" sz="1800" dirty="0">
                <a:effectLst/>
                <a:latin typeface="FoundrySterling-Book"/>
                <a:ea typeface="Calibri" panose="020F0502020204030204" pitchFamily="34" charset="0"/>
              </a:rPr>
              <a:t> to child protection services</a:t>
            </a:r>
          </a:p>
          <a:p>
            <a:r>
              <a:rPr lang="en-AU" sz="1800" dirty="0">
                <a:latin typeface="FoundrySterling-Book"/>
                <a:ea typeface="Calibri" panose="020F0502020204030204" pitchFamily="34" charset="0"/>
              </a:rPr>
              <a:t>A</a:t>
            </a:r>
            <a:r>
              <a:rPr lang="en-AU" sz="1800" dirty="0">
                <a:effectLst/>
                <a:latin typeface="FoundrySterling-Book"/>
                <a:ea typeface="Calibri" panose="020F0502020204030204" pitchFamily="34" charset="0"/>
              </a:rPr>
              <a:t>ssociation was not limited to substantiated reports</a:t>
            </a:r>
          </a:p>
          <a:p>
            <a:r>
              <a:rPr lang="en-AU" sz="1800" dirty="0">
                <a:effectLst/>
                <a:latin typeface="FoundrySterling-Book"/>
                <a:ea typeface="Calibri" panose="020F0502020204030204" pitchFamily="34" charset="0"/>
              </a:rPr>
              <a:t>Odds of police contact as both a victim and person of interest were higher than those for police contact as a victim or person of interest only </a:t>
            </a:r>
          </a:p>
          <a:p>
            <a:r>
              <a:rPr lang="en-AU" sz="1800" dirty="0">
                <a:latin typeface="FoundrySterling-Book"/>
                <a:ea typeface="Calibri" panose="020F0502020204030204" pitchFamily="34" charset="0"/>
              </a:rPr>
              <a:t>Similar p</a:t>
            </a:r>
            <a:r>
              <a:rPr lang="en-AU" sz="1800" dirty="0">
                <a:effectLst/>
                <a:latin typeface="FoundrySterling-Book"/>
                <a:ea typeface="Calibri" panose="020F0502020204030204" pitchFamily="34" charset="0"/>
              </a:rPr>
              <a:t>atterns of association for boys and girls, although females involved with child protection tended to be at somewhat greater risk of police contact compared to males</a:t>
            </a:r>
            <a:endParaRPr lang="en-AU" dirty="0">
              <a:latin typeface="FoundrySterling-Book"/>
            </a:endParaRPr>
          </a:p>
        </p:txBody>
      </p:sp>
    </p:spTree>
    <p:extLst>
      <p:ext uri="{BB962C8B-B14F-4D97-AF65-F5344CB8AC3E}">
        <p14:creationId xmlns:p14="http://schemas.microsoft.com/office/powerpoint/2010/main" val="2408580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29CC3C-6669-E187-CCBB-FCF5115B645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Discussion</a:t>
            </a:r>
            <a:endParaRPr lang="en-AU" b="1"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4A75FB68-CF49-ACDC-E6A0-1E86A3D1609F}"/>
              </a:ext>
            </a:extLst>
          </p:cNvPr>
          <p:cNvSpPr>
            <a:spLocks noGrp="1"/>
          </p:cNvSpPr>
          <p:nvPr>
            <p:ph idx="1"/>
          </p:nvPr>
        </p:nvSpPr>
        <p:spPr>
          <a:xfrm>
            <a:off x="457200" y="1343631"/>
            <a:ext cx="8229600" cy="3339881"/>
          </a:xfrm>
        </p:spPr>
        <p:txBody>
          <a:bodyPr>
            <a:normAutofit fontScale="92500" lnSpcReduction="20000"/>
          </a:bodyPr>
          <a:lstStyle/>
          <a:p>
            <a:r>
              <a:rPr lang="en-AU" sz="1800" dirty="0">
                <a:effectLst/>
                <a:latin typeface="FoundrySterling-Book"/>
                <a:ea typeface="Calibri" panose="020F0502020204030204" pitchFamily="34" charset="0"/>
              </a:rPr>
              <a:t>1/5 of this child population sample had been in contact with child protection services by age 11 years, and of these, </a:t>
            </a:r>
            <a:r>
              <a:rPr lang="en-AU" sz="1800" b="1" i="1" dirty="0">
                <a:effectLst/>
                <a:latin typeface="FoundrySterling-Book"/>
                <a:ea typeface="Calibri" panose="020F0502020204030204" pitchFamily="34" charset="0"/>
              </a:rPr>
              <a:t>only</a:t>
            </a:r>
            <a:r>
              <a:rPr lang="en-AU" sz="1800" dirty="0">
                <a:effectLst/>
                <a:latin typeface="FoundrySterling-Book"/>
                <a:ea typeface="Calibri" panose="020F0502020204030204" pitchFamily="34" charset="0"/>
              </a:rPr>
              <a:t> 23% had contact with police for a criminal incident as a victim or person of interest </a:t>
            </a:r>
          </a:p>
          <a:p>
            <a:r>
              <a:rPr lang="en-AU" sz="1800" dirty="0">
                <a:effectLst/>
                <a:latin typeface="FoundrySterling-Book"/>
                <a:ea typeface="Calibri" panose="020F0502020204030204" pitchFamily="34" charset="0"/>
              </a:rPr>
              <a:t>The majority of children (77%) in contact with child protection </a:t>
            </a:r>
            <a:r>
              <a:rPr lang="en-AU" sz="1800" b="1" i="1" dirty="0">
                <a:effectLst/>
                <a:latin typeface="FoundrySterling-Book"/>
                <a:ea typeface="Calibri" panose="020F0502020204030204" pitchFamily="34" charset="0"/>
              </a:rPr>
              <a:t>do not </a:t>
            </a:r>
            <a:r>
              <a:rPr lang="en-AU" sz="1800" dirty="0">
                <a:effectLst/>
                <a:latin typeface="FoundrySterling-Book"/>
                <a:ea typeface="Calibri" panose="020F0502020204030204" pitchFamily="34" charset="0"/>
              </a:rPr>
              <a:t>subsequently become involved with police as a victim or person of interest by early adolescence</a:t>
            </a:r>
          </a:p>
          <a:p>
            <a:r>
              <a:rPr lang="en-AU" sz="1800" dirty="0">
                <a:latin typeface="FoundrySterling-Book"/>
                <a:ea typeface="Calibri" panose="020F0502020204030204" pitchFamily="34" charset="0"/>
              </a:rPr>
              <a:t>T</a:t>
            </a:r>
            <a:r>
              <a:rPr lang="en-AU" sz="1800" dirty="0">
                <a:effectLst/>
                <a:latin typeface="FoundrySterling-Book"/>
                <a:ea typeface="Calibri" panose="020F0502020204030204" pitchFamily="34" charset="0"/>
              </a:rPr>
              <a:t>hese are official data that reflect service use and contact with the child protection system and police</a:t>
            </a:r>
          </a:p>
          <a:p>
            <a:pPr lvl="1"/>
            <a:r>
              <a:rPr lang="en-AU" sz="1600" dirty="0">
                <a:effectLst/>
                <a:latin typeface="FoundrySterling-Book"/>
                <a:ea typeface="Calibri" panose="020F0502020204030204" pitchFamily="34" charset="0"/>
              </a:rPr>
              <a:t>associational findings reported here </a:t>
            </a:r>
            <a:r>
              <a:rPr lang="en-AU" sz="1600" b="1" dirty="0">
                <a:effectLst/>
                <a:latin typeface="FoundrySterling-Book"/>
                <a:ea typeface="Calibri" panose="020F0502020204030204" pitchFamily="34" charset="0"/>
              </a:rPr>
              <a:t>do not imply a causal relationship </a:t>
            </a:r>
          </a:p>
          <a:p>
            <a:pPr lvl="1"/>
            <a:r>
              <a:rPr lang="en-AU" sz="1600" dirty="0">
                <a:effectLst/>
                <a:latin typeface="FoundrySterling-Book"/>
                <a:ea typeface="Calibri" panose="020F0502020204030204" pitchFamily="34" charset="0"/>
              </a:rPr>
              <a:t>findings are far more likely to reflect either shared risk factors for child protection and police involvement, or heightened visibility of families that come to the attention of formal systems like child protection services (</a:t>
            </a:r>
            <a:r>
              <a:rPr lang="en-AU" sz="1600" dirty="0" err="1">
                <a:effectLst/>
                <a:latin typeface="FoundrySterling-Book"/>
                <a:ea typeface="Calibri" panose="020F0502020204030204" pitchFamily="34" charset="0"/>
              </a:rPr>
              <a:t>McAra</a:t>
            </a:r>
            <a:r>
              <a:rPr lang="en-AU" sz="1600" dirty="0">
                <a:effectLst/>
                <a:latin typeface="FoundrySterling-Book"/>
                <a:ea typeface="Calibri" panose="020F0502020204030204" pitchFamily="34" charset="0"/>
              </a:rPr>
              <a:t> &amp; McVie, 2005; </a:t>
            </a:r>
            <a:r>
              <a:rPr lang="en-AU" sz="1600" dirty="0" err="1">
                <a:effectLst/>
                <a:latin typeface="FoundrySterling-Book"/>
                <a:ea typeface="Calibri" panose="020F0502020204030204" pitchFamily="34" charset="0"/>
              </a:rPr>
              <a:t>Saarikkomäki</a:t>
            </a:r>
            <a:r>
              <a:rPr lang="en-AU" sz="1600" dirty="0">
                <a:effectLst/>
                <a:latin typeface="FoundrySterling-Book"/>
                <a:ea typeface="Calibri" panose="020F0502020204030204" pitchFamily="34" charset="0"/>
              </a:rPr>
              <a:t> &amp; </a:t>
            </a:r>
            <a:r>
              <a:rPr lang="en-AU" sz="1600" dirty="0" err="1">
                <a:effectLst/>
                <a:latin typeface="FoundrySterling-Book"/>
                <a:ea typeface="Calibri" panose="020F0502020204030204" pitchFamily="34" charset="0"/>
              </a:rPr>
              <a:t>Kivivuori</a:t>
            </a:r>
            <a:r>
              <a:rPr lang="en-AU" sz="1600" dirty="0">
                <a:effectLst/>
                <a:latin typeface="FoundrySterling-Book"/>
                <a:ea typeface="Calibri" panose="020F0502020204030204" pitchFamily="34" charset="0"/>
              </a:rPr>
              <a:t>, 2013)</a:t>
            </a:r>
            <a:endParaRPr lang="en-AU" sz="1600" dirty="0">
              <a:latin typeface="FoundrySterling-Book"/>
            </a:endParaRPr>
          </a:p>
        </p:txBody>
      </p:sp>
    </p:spTree>
    <p:extLst>
      <p:ext uri="{BB962C8B-B14F-4D97-AF65-F5344CB8AC3E}">
        <p14:creationId xmlns:p14="http://schemas.microsoft.com/office/powerpoint/2010/main" val="2446427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6F28DE-4006-73CB-57BE-B0E934056C39}"/>
              </a:ext>
            </a:extLst>
          </p:cNvPr>
          <p:cNvSpPr>
            <a:spLocks noGrp="1"/>
          </p:cNvSpPr>
          <p:nvPr>
            <p:ph type="title"/>
          </p:nvPr>
        </p:nvSpPr>
        <p:spPr>
          <a:xfrm>
            <a:off x="457200" y="323649"/>
            <a:ext cx="8229600" cy="551631"/>
          </a:xfrm>
        </p:spPr>
        <p:txBody>
          <a:bodyPr/>
          <a:lstStyle/>
          <a:p>
            <a:r>
              <a:rPr lang="en-US" b="1" dirty="0">
                <a:latin typeface="Arial" panose="020B0604020202020204" pitchFamily="34" charset="0"/>
                <a:cs typeface="Arial" panose="020B0604020202020204" pitchFamily="34" charset="0"/>
              </a:rPr>
              <a:t>Strengths &amp; Limitations</a:t>
            </a:r>
            <a:endParaRPr lang="en-AU" b="1"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40E6126E-8FF1-FB71-01C7-7CB7D2EAFE7B}"/>
              </a:ext>
            </a:extLst>
          </p:cNvPr>
          <p:cNvSpPr>
            <a:spLocks noGrp="1"/>
          </p:cNvSpPr>
          <p:nvPr>
            <p:ph idx="1"/>
          </p:nvPr>
        </p:nvSpPr>
        <p:spPr>
          <a:xfrm>
            <a:off x="405161" y="1056148"/>
            <a:ext cx="8229600" cy="3464481"/>
          </a:xfrm>
        </p:spPr>
        <p:txBody>
          <a:bodyPr>
            <a:noAutofit/>
          </a:bodyPr>
          <a:lstStyle/>
          <a:p>
            <a:r>
              <a:rPr lang="en-US" sz="1600" dirty="0">
                <a:latin typeface="FoundrySterling-Book"/>
              </a:rPr>
              <a:t>Large longitudinal sample made it possible to examine several levels of child protection involvement and categories of police contacts over key developmental periods</a:t>
            </a:r>
          </a:p>
          <a:p>
            <a:r>
              <a:rPr lang="en-AU" sz="1600" dirty="0">
                <a:latin typeface="FoundrySterling-Book"/>
                <a:ea typeface="Calibri" panose="020F0502020204030204" pitchFamily="34" charset="0"/>
              </a:rPr>
              <a:t>M</a:t>
            </a:r>
            <a:r>
              <a:rPr lang="en-AU" sz="1600" dirty="0">
                <a:effectLst/>
                <a:latin typeface="FoundrySterling-Book"/>
                <a:ea typeface="Calibri" panose="020F0502020204030204" pitchFamily="34" charset="0"/>
              </a:rPr>
              <a:t>inimises loss to attrition and avoids recall error and self-report bias</a:t>
            </a:r>
            <a:endParaRPr lang="en-US" sz="1600" dirty="0">
              <a:latin typeface="FoundrySterling-Book"/>
            </a:endParaRPr>
          </a:p>
          <a:p>
            <a:r>
              <a:rPr lang="en-AU" sz="1600" dirty="0">
                <a:effectLst/>
                <a:latin typeface="FoundrySterling-Book"/>
                <a:ea typeface="Calibri" panose="020F0502020204030204" pitchFamily="34" charset="0"/>
              </a:rPr>
              <a:t>Administrative data not collected for research purposes and may include data entry or classification errors </a:t>
            </a:r>
          </a:p>
          <a:p>
            <a:r>
              <a:rPr lang="en-AU" sz="1600" dirty="0">
                <a:effectLst/>
                <a:latin typeface="FoundrySterling-Book"/>
                <a:ea typeface="Calibri" panose="020F0502020204030204" pitchFamily="34" charset="0"/>
              </a:rPr>
              <a:t>Limited to those with official contacts with child protection and justice systems</a:t>
            </a:r>
          </a:p>
          <a:p>
            <a:pPr lvl="1"/>
            <a:r>
              <a:rPr lang="en-AU" sz="1600" dirty="0">
                <a:effectLst/>
                <a:latin typeface="FoundrySterling-Book"/>
                <a:ea typeface="Calibri" panose="020F0502020204030204" pitchFamily="34" charset="0"/>
              </a:rPr>
              <a:t>actual experiences of maltreatment, victimisation, and offending are underestimated</a:t>
            </a:r>
          </a:p>
          <a:p>
            <a:r>
              <a:rPr lang="en-AU" sz="1600" dirty="0">
                <a:effectLst/>
                <a:latin typeface="FoundrySterling-Book"/>
                <a:ea typeface="Calibri" panose="020F0502020204030204" pitchFamily="34" charset="0"/>
              </a:rPr>
              <a:t>Did not include important contributing factors such as parental stress, family cohesion, social supports, and parenting practices (Stith et al., 2009)</a:t>
            </a:r>
            <a:endParaRPr lang="en-AU" sz="1600" dirty="0">
              <a:latin typeface="FoundrySterling-Book"/>
            </a:endParaRPr>
          </a:p>
        </p:txBody>
      </p:sp>
    </p:spTree>
    <p:extLst>
      <p:ext uri="{BB962C8B-B14F-4D97-AF65-F5344CB8AC3E}">
        <p14:creationId xmlns:p14="http://schemas.microsoft.com/office/powerpoint/2010/main" val="1980565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208E25-EC84-BEDD-6C0F-803B9CEEED97}"/>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Conclusion</a:t>
            </a:r>
            <a:endParaRPr lang="en-AU" b="1"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4D4653B8-BB30-A65C-AE42-09DF1FF78B6E}"/>
              </a:ext>
            </a:extLst>
          </p:cNvPr>
          <p:cNvSpPr>
            <a:spLocks noGrp="1"/>
          </p:cNvSpPr>
          <p:nvPr>
            <p:ph idx="1"/>
          </p:nvPr>
        </p:nvSpPr>
        <p:spPr>
          <a:xfrm>
            <a:off x="457200" y="1343632"/>
            <a:ext cx="8327204" cy="3269466"/>
          </a:xfrm>
        </p:spPr>
        <p:txBody>
          <a:bodyPr>
            <a:normAutofit fontScale="85000" lnSpcReduction="10000"/>
          </a:bodyPr>
          <a:lstStyle/>
          <a:p>
            <a:r>
              <a:rPr lang="en-AU" sz="1800" dirty="0">
                <a:solidFill>
                  <a:srgbClr val="000000"/>
                </a:solidFill>
                <a:effectLst/>
                <a:latin typeface="FoundrySterling-Book"/>
                <a:ea typeface="Calibri" panose="020F0502020204030204" pitchFamily="34" charset="0"/>
              </a:rPr>
              <a:t>Service provision and funding allocation often focused on substantiated cases of maltreatment and out-of-home care</a:t>
            </a:r>
          </a:p>
          <a:p>
            <a:r>
              <a:rPr lang="en-AU" sz="1800" dirty="0">
                <a:solidFill>
                  <a:srgbClr val="000000"/>
                </a:solidFill>
                <a:effectLst/>
                <a:latin typeface="FoundrySterling-Book"/>
                <a:ea typeface="Calibri" panose="020F0502020204030204" pitchFamily="34" charset="0"/>
              </a:rPr>
              <a:t>Families “screened out” by child protection services (i.e., those whose reports do not meet thresholds for risk of significant harm) are increasingly being seen as an underserved population where there is a missed opportunity for preventative intervention (Simon et al., 2021)</a:t>
            </a:r>
          </a:p>
          <a:p>
            <a:r>
              <a:rPr lang="en-AU" sz="1800" dirty="0">
                <a:effectLst/>
                <a:latin typeface="FoundrySterling-Book"/>
                <a:ea typeface="Calibri" panose="020F0502020204030204" pitchFamily="34" charset="0"/>
              </a:rPr>
              <a:t>Families at the “front end” of the child protection system would benefit from preventative interventions (Slack &amp; Berger, 2020) </a:t>
            </a:r>
          </a:p>
          <a:p>
            <a:r>
              <a:rPr lang="en-AU" sz="1800" dirty="0">
                <a:latin typeface="FoundrySterling-Book"/>
                <a:ea typeface="Calibri" panose="020F0502020204030204" pitchFamily="34" charset="0"/>
              </a:rPr>
              <a:t>T</a:t>
            </a:r>
            <a:r>
              <a:rPr lang="en-AU" sz="1800" dirty="0">
                <a:effectLst/>
                <a:latin typeface="FoundrySterling-Book"/>
                <a:ea typeface="Calibri" panose="020F0502020204030204" pitchFamily="34" charset="0"/>
              </a:rPr>
              <a:t>here should be systematic and coordinated infrastructure in place </a:t>
            </a:r>
          </a:p>
          <a:p>
            <a:pPr lvl="1"/>
            <a:r>
              <a:rPr lang="en-AU" sz="1800" dirty="0">
                <a:solidFill>
                  <a:srgbClr val="000000"/>
                </a:solidFill>
                <a:effectLst/>
                <a:latin typeface="FoundrySterling-Book"/>
                <a:ea typeface="Calibri" panose="020F0502020204030204" pitchFamily="34" charset="0"/>
              </a:rPr>
              <a:t>would require systematic changes to services, programming, and infrastructure that pose implementation and economic challenges </a:t>
            </a:r>
          </a:p>
        </p:txBody>
      </p:sp>
    </p:spTree>
    <p:extLst>
      <p:ext uri="{BB962C8B-B14F-4D97-AF65-F5344CB8AC3E}">
        <p14:creationId xmlns:p14="http://schemas.microsoft.com/office/powerpoint/2010/main" val="2309689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962ED54-C0EC-4B36-A04D-8A0B6A9F11CF}"/>
              </a:ext>
            </a:extLst>
          </p:cNvPr>
          <p:cNvSpPr>
            <a:spLocks noGrp="1"/>
          </p:cNvSpPr>
          <p:nvPr>
            <p:ph type="body" sz="quarter" idx="11"/>
          </p:nvPr>
        </p:nvSpPr>
        <p:spPr>
          <a:xfrm>
            <a:off x="2136999" y="1000800"/>
            <a:ext cx="4733999" cy="2987675"/>
          </a:xfrm>
        </p:spPr>
        <p:txBody>
          <a:bodyPr/>
          <a:lstStyle/>
          <a:p>
            <a:pPr marL="0" indent="0">
              <a:buNone/>
            </a:pPr>
            <a:r>
              <a:rPr lang="en-AU" altLang="en-US" sz="2000" i="1" dirty="0">
                <a:ea typeface="ＭＳ Ｐゴシック" panose="020B0600070205080204" pitchFamily="34" charset="-128"/>
              </a:rPr>
              <a:t>I acknowledge </a:t>
            </a:r>
            <a:r>
              <a:rPr lang="en-US" altLang="en-US" sz="2000" i="1" dirty="0">
                <a:ea typeface="ＭＳ Ｐゴシック" panose="020B0600070205080204" pitchFamily="34" charset="-128"/>
              </a:rPr>
              <a:t>the Traditional Custodians of the land on which we meet, and pay my respect to the Elders, past and present, and extends that respect to all Aboriginal and Torres Strait Islander peoples here today. </a:t>
            </a:r>
            <a:endParaRPr lang="en-AU" altLang="en-US" sz="2000" dirty="0">
              <a:ea typeface="ＭＳ Ｐゴシック" panose="020B0600070205080204" pitchFamily="34" charset="-128"/>
            </a:endParaRPr>
          </a:p>
        </p:txBody>
      </p:sp>
    </p:spTree>
    <p:extLst>
      <p:ext uri="{BB962C8B-B14F-4D97-AF65-F5344CB8AC3E}">
        <p14:creationId xmlns:p14="http://schemas.microsoft.com/office/powerpoint/2010/main" val="2356143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CAE132-E732-00C1-2C75-168E827E42D5}"/>
              </a:ext>
            </a:extLst>
          </p:cNvPr>
          <p:cNvSpPr>
            <a:spLocks noGrp="1"/>
          </p:cNvSpPr>
          <p:nvPr>
            <p:ph type="title"/>
          </p:nvPr>
        </p:nvSpPr>
        <p:spPr>
          <a:xfrm>
            <a:off x="457200" y="244349"/>
            <a:ext cx="8229600" cy="551631"/>
          </a:xfrm>
        </p:spPr>
        <p:txBody>
          <a:bodyPr/>
          <a:lstStyle/>
          <a:p>
            <a:r>
              <a:rPr lang="en-US" b="1" dirty="0">
                <a:latin typeface="Arial" panose="020B0604020202020204" pitchFamily="34" charset="0"/>
                <a:cs typeface="Arial" panose="020B0604020202020204" pitchFamily="34" charset="0"/>
              </a:rPr>
              <a:t>References</a:t>
            </a:r>
            <a:endParaRPr lang="en-AU" b="1"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778E1ADE-9517-4A63-0172-2DAA1182C332}"/>
              </a:ext>
            </a:extLst>
          </p:cNvPr>
          <p:cNvSpPr>
            <a:spLocks noGrp="1"/>
          </p:cNvSpPr>
          <p:nvPr>
            <p:ph idx="1"/>
          </p:nvPr>
        </p:nvSpPr>
        <p:spPr>
          <a:xfrm>
            <a:off x="457200" y="897307"/>
            <a:ext cx="8229600" cy="3031203"/>
          </a:xfrm>
        </p:spPr>
        <p:txBody>
          <a:bodyPr>
            <a:noAutofit/>
          </a:bodyPr>
          <a:lstStyle/>
          <a:p>
            <a:pPr marL="0" indent="0">
              <a:lnSpc>
                <a:spcPct val="100000"/>
              </a:lnSpc>
              <a:spcAft>
                <a:spcPts val="600"/>
              </a:spcAft>
              <a:buNone/>
            </a:pPr>
            <a:r>
              <a:rPr lang="en-US" sz="1000" dirty="0">
                <a:effectLst/>
                <a:latin typeface="FoundrySterling-Book"/>
                <a:ea typeface="Calibri" panose="020F0502020204030204" pitchFamily="34" charset="0"/>
                <a:cs typeface="Arial" panose="020B0604020202020204" pitchFamily="34" charset="0"/>
              </a:rPr>
              <a:t>Altman, D. G., &amp; Bland, J. M. (2003). Interaction revisited: the difference between two estimates. </a:t>
            </a:r>
            <a:r>
              <a:rPr lang="en-US" sz="1000" i="1" dirty="0">
                <a:effectLst/>
                <a:latin typeface="FoundrySterling-Book"/>
                <a:ea typeface="Calibri" panose="020F0502020204030204" pitchFamily="34" charset="0"/>
                <a:cs typeface="Arial" panose="020B0604020202020204" pitchFamily="34" charset="0"/>
              </a:rPr>
              <a:t>MBJ</a:t>
            </a:r>
            <a:r>
              <a:rPr lang="en-US" sz="1000" dirty="0">
                <a:effectLst/>
                <a:latin typeface="FoundrySterling-Book"/>
                <a:ea typeface="Calibri" panose="020F0502020204030204" pitchFamily="34" charset="0"/>
                <a:cs typeface="Arial" panose="020B0604020202020204" pitchFamily="34" charset="0"/>
              </a:rPr>
              <a:t>,</a:t>
            </a:r>
            <a:r>
              <a:rPr lang="en-US" sz="1000" i="1" dirty="0">
                <a:effectLst/>
                <a:latin typeface="FoundrySterling-Book"/>
                <a:ea typeface="Calibri" panose="020F0502020204030204" pitchFamily="34" charset="0"/>
                <a:cs typeface="Arial" panose="020B0604020202020204" pitchFamily="34" charset="0"/>
              </a:rPr>
              <a:t> 326</a:t>
            </a:r>
            <a:r>
              <a:rPr lang="en-US" sz="1000" dirty="0">
                <a:effectLst/>
                <a:latin typeface="FoundrySterling-Book"/>
                <a:ea typeface="Calibri" panose="020F0502020204030204" pitchFamily="34" charset="0"/>
                <a:cs typeface="Arial" panose="020B0604020202020204" pitchFamily="34" charset="0"/>
              </a:rPr>
              <a:t>(7382), 219. </a:t>
            </a:r>
            <a:endParaRPr lang="en-AU" sz="1000" dirty="0">
              <a:effectLst/>
              <a:latin typeface="FoundrySterling-Book"/>
              <a:ea typeface="Calibri" panose="020F0502020204030204" pitchFamily="34" charset="0"/>
              <a:cs typeface="Arial" panose="020B0604020202020204" pitchFamily="34" charset="0"/>
            </a:endParaRPr>
          </a:p>
          <a:p>
            <a:pPr marL="0" indent="0">
              <a:lnSpc>
                <a:spcPct val="100000"/>
              </a:lnSpc>
              <a:spcAft>
                <a:spcPts val="600"/>
              </a:spcAft>
              <a:buNone/>
            </a:pPr>
            <a:r>
              <a:rPr lang="en-AU" sz="1000" dirty="0" err="1">
                <a:effectLst/>
                <a:latin typeface="FoundrySterling-Book"/>
                <a:ea typeface="Calibri" panose="020F0502020204030204" pitchFamily="34" charset="0"/>
                <a:cs typeface="Arial" panose="020B0604020202020204" pitchFamily="34" charset="0"/>
              </a:rPr>
              <a:t>Baidawi</a:t>
            </a:r>
            <a:r>
              <a:rPr lang="en-AU" sz="1000" dirty="0">
                <a:effectLst/>
                <a:latin typeface="FoundrySterling-Book"/>
                <a:ea typeface="Calibri" panose="020F0502020204030204" pitchFamily="34" charset="0"/>
                <a:cs typeface="Arial" panose="020B0604020202020204" pitchFamily="34" charset="0"/>
              </a:rPr>
              <a:t>, S., Papalia, N., &amp; Featherston, R. (2021). Gender differences in the maltreatment-youth offending relationship: a scoping review. Trauma, Violence, &amp; Abuse. </a:t>
            </a:r>
            <a:r>
              <a:rPr lang="en-AU" sz="1000" u="sng" dirty="0">
                <a:effectLst/>
                <a:latin typeface="FoundrySterling-Book"/>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https://doi.org/10.1177/15248380211052106</a:t>
            </a:r>
            <a:endParaRPr lang="en-AU" sz="1000" dirty="0">
              <a:effectLst/>
              <a:latin typeface="FoundrySterling-Book"/>
              <a:ea typeface="Calibri" panose="020F0502020204030204" pitchFamily="34" charset="0"/>
              <a:cs typeface="Arial" panose="020B0604020202020204" pitchFamily="34" charset="0"/>
            </a:endParaRPr>
          </a:p>
          <a:p>
            <a:pPr marL="0" indent="0">
              <a:lnSpc>
                <a:spcPct val="100000"/>
              </a:lnSpc>
              <a:spcAft>
                <a:spcPts val="600"/>
              </a:spcAft>
              <a:buNone/>
            </a:pPr>
            <a:r>
              <a:rPr lang="fr-CA" sz="1000" dirty="0">
                <a:effectLst/>
                <a:latin typeface="FoundrySterling-Book"/>
                <a:ea typeface="Calibri" panose="020F0502020204030204" pitchFamily="34" charset="0"/>
                <a:cs typeface="Arial" panose="020B0604020202020204" pitchFamily="34" charset="0"/>
              </a:rPr>
              <a:t>Carr, V. J., et al. </a:t>
            </a:r>
            <a:r>
              <a:rPr lang="en-US" sz="1000" dirty="0">
                <a:effectLst/>
                <a:latin typeface="FoundrySterling-Book"/>
                <a:ea typeface="Calibri" panose="020F0502020204030204" pitchFamily="34" charset="0"/>
                <a:cs typeface="Arial" panose="020B0604020202020204" pitchFamily="34" charset="0"/>
              </a:rPr>
              <a:t>(2016). New South Wales Child Development Study (NSW-CDS): an Australian multiagency, multigenerational, longitudinal record linkage study. </a:t>
            </a:r>
            <a:r>
              <a:rPr lang="en-US" sz="1000" i="1" dirty="0">
                <a:effectLst/>
                <a:latin typeface="FoundrySterling-Book"/>
                <a:ea typeface="Calibri" panose="020F0502020204030204" pitchFamily="34" charset="0"/>
                <a:cs typeface="Arial" panose="020B0604020202020204" pitchFamily="34" charset="0"/>
              </a:rPr>
              <a:t>BMJ Open</a:t>
            </a:r>
            <a:r>
              <a:rPr lang="en-US" sz="1000" dirty="0">
                <a:effectLst/>
                <a:latin typeface="FoundrySterling-Book"/>
                <a:ea typeface="Calibri" panose="020F0502020204030204" pitchFamily="34" charset="0"/>
                <a:cs typeface="Arial" panose="020B0604020202020204" pitchFamily="34" charset="0"/>
              </a:rPr>
              <a:t>,</a:t>
            </a:r>
            <a:r>
              <a:rPr lang="en-US" sz="1000" i="1" dirty="0">
                <a:effectLst/>
                <a:latin typeface="FoundrySterling-Book"/>
                <a:ea typeface="Calibri" panose="020F0502020204030204" pitchFamily="34" charset="0"/>
                <a:cs typeface="Arial" panose="020B0604020202020204" pitchFamily="34" charset="0"/>
              </a:rPr>
              <a:t> 6</a:t>
            </a:r>
            <a:r>
              <a:rPr lang="en-US" sz="1000" dirty="0">
                <a:effectLst/>
                <a:latin typeface="FoundrySterling-Book"/>
                <a:ea typeface="Calibri" panose="020F0502020204030204" pitchFamily="34" charset="0"/>
                <a:cs typeface="Arial" panose="020B0604020202020204" pitchFamily="34" charset="0"/>
              </a:rPr>
              <a:t>(2), e009023. </a:t>
            </a:r>
            <a:r>
              <a:rPr lang="en-US" sz="1000" u="sng" dirty="0">
                <a:effectLst/>
                <a:latin typeface="FoundrySterling-Book"/>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https://doi.org/10.1136/bmjopen-2015-009023</a:t>
            </a:r>
            <a:r>
              <a:rPr lang="en-US" sz="1000" dirty="0">
                <a:effectLst/>
                <a:latin typeface="FoundrySterling-Book"/>
                <a:ea typeface="Calibri" panose="020F0502020204030204" pitchFamily="34" charset="0"/>
                <a:cs typeface="Arial" panose="020B0604020202020204" pitchFamily="34" charset="0"/>
              </a:rPr>
              <a:t> </a:t>
            </a:r>
            <a:endParaRPr lang="en-AU" sz="1000" dirty="0">
              <a:effectLst/>
              <a:latin typeface="FoundrySterling-Book"/>
              <a:ea typeface="Calibri" panose="020F0502020204030204" pitchFamily="34" charset="0"/>
              <a:cs typeface="Arial" panose="020B0604020202020204" pitchFamily="34" charset="0"/>
            </a:endParaRPr>
          </a:p>
          <a:p>
            <a:pPr marL="0" indent="0">
              <a:lnSpc>
                <a:spcPct val="100000"/>
              </a:lnSpc>
              <a:spcAft>
                <a:spcPts val="600"/>
              </a:spcAft>
              <a:buNone/>
            </a:pPr>
            <a:r>
              <a:rPr lang="en-US" sz="1000" dirty="0">
                <a:effectLst/>
                <a:latin typeface="FoundrySterling-Book"/>
                <a:ea typeface="Calibri" panose="020F0502020204030204" pitchFamily="34" charset="0"/>
                <a:cs typeface="Arial" panose="020B0604020202020204" pitchFamily="34" charset="0"/>
              </a:rPr>
              <a:t>Font, S. A., &amp; Kennedy, R. (2022). The centrality of child maltreatment to criminology. </a:t>
            </a:r>
            <a:r>
              <a:rPr lang="en-US" sz="1000" i="1" dirty="0">
                <a:effectLst/>
                <a:latin typeface="FoundrySterling-Book"/>
                <a:ea typeface="Calibri" panose="020F0502020204030204" pitchFamily="34" charset="0"/>
                <a:cs typeface="Arial" panose="020B0604020202020204" pitchFamily="34" charset="0"/>
              </a:rPr>
              <a:t>Annual Review of Criminology</a:t>
            </a:r>
            <a:r>
              <a:rPr lang="en-US" sz="1000" dirty="0">
                <a:effectLst/>
                <a:latin typeface="FoundrySterling-Book"/>
                <a:ea typeface="Calibri" panose="020F0502020204030204" pitchFamily="34" charset="0"/>
                <a:cs typeface="Arial" panose="020B0604020202020204" pitchFamily="34" charset="0"/>
              </a:rPr>
              <a:t>,</a:t>
            </a:r>
            <a:r>
              <a:rPr lang="en-US" sz="1000" i="1" dirty="0">
                <a:effectLst/>
                <a:latin typeface="FoundrySterling-Book"/>
                <a:ea typeface="Calibri" panose="020F0502020204030204" pitchFamily="34" charset="0"/>
                <a:cs typeface="Arial" panose="020B0604020202020204" pitchFamily="34" charset="0"/>
              </a:rPr>
              <a:t> 5</a:t>
            </a:r>
            <a:r>
              <a:rPr lang="en-US" sz="1000" dirty="0">
                <a:effectLst/>
                <a:latin typeface="FoundrySterling-Book"/>
                <a:ea typeface="Calibri" panose="020F0502020204030204" pitchFamily="34" charset="0"/>
                <a:cs typeface="Arial" panose="020B0604020202020204" pitchFamily="34" charset="0"/>
              </a:rPr>
              <a:t>, 371-396. </a:t>
            </a:r>
            <a:r>
              <a:rPr lang="en-US" sz="1000" u="sng" dirty="0">
                <a:effectLst/>
                <a:latin typeface="FoundrySterling-Book"/>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https://doi.org/</a:t>
            </a:r>
            <a:r>
              <a:rPr lang="en-AU" sz="1000" dirty="0">
                <a:latin typeface="FoundrySterling-Book"/>
                <a:cs typeface="Arial" panose="020B0604020202020204" pitchFamily="34" charset="0"/>
                <a:hlinkClick r:id="rId5">
                  <a:extLst>
                    <a:ext uri="{A12FA001-AC4F-418D-AE19-62706E023703}">
                      <ahyp:hlinkClr xmlns:ahyp="http://schemas.microsoft.com/office/drawing/2018/hyperlinkcolor" val="tx"/>
                    </a:ext>
                  </a:extLst>
                </a:hlinkClick>
              </a:rPr>
              <a:t>10.1146/annurev-criminol-030920-120220</a:t>
            </a:r>
            <a:endParaRPr lang="en-AU" sz="1000" dirty="0">
              <a:latin typeface="FoundrySterling-Book"/>
              <a:cs typeface="Arial" panose="020B0604020202020204" pitchFamily="34" charset="0"/>
            </a:endParaRPr>
          </a:p>
          <a:p>
            <a:pPr marL="0" indent="0">
              <a:lnSpc>
                <a:spcPct val="100000"/>
              </a:lnSpc>
              <a:spcAft>
                <a:spcPts val="600"/>
              </a:spcAft>
              <a:buNone/>
            </a:pPr>
            <a:r>
              <a:rPr lang="en-US" sz="1000" dirty="0">
                <a:effectLst/>
                <a:latin typeface="FoundrySterling-Book"/>
                <a:ea typeface="Calibri" panose="020F0502020204030204" pitchFamily="34" charset="0"/>
                <a:cs typeface="Arial" panose="020B0604020202020204" pitchFamily="34" charset="0"/>
              </a:rPr>
              <a:t> </a:t>
            </a:r>
            <a:r>
              <a:rPr lang="fr-CA" sz="1000" dirty="0">
                <a:effectLst/>
                <a:latin typeface="FoundrySterling-Book"/>
                <a:ea typeface="Calibri" panose="020F0502020204030204" pitchFamily="34" charset="0"/>
                <a:cs typeface="Arial" panose="020B0604020202020204" pitchFamily="34" charset="0"/>
              </a:rPr>
              <a:t>Green, M. J. et al. </a:t>
            </a:r>
            <a:r>
              <a:rPr lang="en-US" sz="1000" dirty="0">
                <a:effectLst/>
                <a:latin typeface="FoundrySterling-Book"/>
                <a:ea typeface="Calibri" panose="020F0502020204030204" pitchFamily="34" charset="0"/>
                <a:cs typeface="Arial" panose="020B0604020202020204" pitchFamily="34" charset="0"/>
              </a:rPr>
              <a:t>(2018). Cohort Profile: The New South Wales Child Development Study (NSW-CDS)—Wave 2 (child age 13 years). </a:t>
            </a:r>
            <a:r>
              <a:rPr lang="en-US" sz="1000" i="1" dirty="0">
                <a:effectLst/>
                <a:latin typeface="FoundrySterling-Book"/>
                <a:ea typeface="Calibri" panose="020F0502020204030204" pitchFamily="34" charset="0"/>
                <a:cs typeface="Arial" panose="020B0604020202020204" pitchFamily="34" charset="0"/>
              </a:rPr>
              <a:t>International Journal of Epidemiology</a:t>
            </a:r>
            <a:r>
              <a:rPr lang="en-US" sz="1000" dirty="0">
                <a:effectLst/>
                <a:latin typeface="FoundrySterling-Book"/>
                <a:ea typeface="Calibri" panose="020F0502020204030204" pitchFamily="34" charset="0"/>
                <a:cs typeface="Arial" panose="020B0604020202020204" pitchFamily="34" charset="0"/>
              </a:rPr>
              <a:t>,</a:t>
            </a:r>
            <a:r>
              <a:rPr lang="en-US" sz="1000" i="1" dirty="0">
                <a:effectLst/>
                <a:latin typeface="FoundrySterling-Book"/>
                <a:ea typeface="Calibri" panose="020F0502020204030204" pitchFamily="34" charset="0"/>
                <a:cs typeface="Arial" panose="020B0604020202020204" pitchFamily="34" charset="0"/>
              </a:rPr>
              <a:t> 47</a:t>
            </a:r>
            <a:r>
              <a:rPr lang="en-US" sz="1000" dirty="0">
                <a:effectLst/>
                <a:latin typeface="FoundrySterling-Book"/>
                <a:ea typeface="Calibri" panose="020F0502020204030204" pitchFamily="34" charset="0"/>
                <a:cs typeface="Arial" panose="020B0604020202020204" pitchFamily="34" charset="0"/>
              </a:rPr>
              <a:t>(5), 1396-1397k. </a:t>
            </a:r>
            <a:r>
              <a:rPr lang="en-US" sz="1000" u="sng" dirty="0">
                <a:effectLst/>
                <a:latin typeface="FoundrySterling-Book"/>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https://doi.org/10.1093/ije/dyy115</a:t>
            </a:r>
            <a:r>
              <a:rPr lang="en-US" sz="1000" dirty="0">
                <a:effectLst/>
                <a:latin typeface="FoundrySterling-Book"/>
                <a:ea typeface="Calibri" panose="020F0502020204030204" pitchFamily="34" charset="0"/>
                <a:cs typeface="Arial" panose="020B0604020202020204" pitchFamily="34" charset="0"/>
              </a:rPr>
              <a:t> </a:t>
            </a:r>
          </a:p>
          <a:p>
            <a:pPr marL="0" indent="0">
              <a:lnSpc>
                <a:spcPct val="100000"/>
              </a:lnSpc>
              <a:spcAft>
                <a:spcPts val="600"/>
              </a:spcAft>
              <a:buNone/>
            </a:pPr>
            <a:r>
              <a:rPr lang="en-AU" sz="1000" dirty="0" err="1">
                <a:effectLst/>
                <a:latin typeface="FoundrySterling-Book"/>
                <a:ea typeface="Calibri" panose="020F0502020204030204" pitchFamily="34" charset="0"/>
                <a:cs typeface="Arial" panose="020B0604020202020204" pitchFamily="34" charset="0"/>
              </a:rPr>
              <a:t>McAra</a:t>
            </a:r>
            <a:r>
              <a:rPr lang="en-AU" sz="1000" dirty="0">
                <a:effectLst/>
                <a:latin typeface="FoundrySterling-Book"/>
                <a:ea typeface="Calibri" panose="020F0502020204030204" pitchFamily="34" charset="0"/>
                <a:cs typeface="Arial" panose="020B0604020202020204" pitchFamily="34" charset="0"/>
              </a:rPr>
              <a:t>, L., &amp; McVie, S. (2005). The usual suspects? Street-life, young people and the police. </a:t>
            </a:r>
            <a:r>
              <a:rPr lang="en-AU" sz="1000" i="1" dirty="0">
                <a:effectLst/>
                <a:latin typeface="FoundrySterling-Book"/>
                <a:ea typeface="Calibri" panose="020F0502020204030204" pitchFamily="34" charset="0"/>
                <a:cs typeface="Arial" panose="020B0604020202020204" pitchFamily="34" charset="0"/>
              </a:rPr>
              <a:t>Criminal justice</a:t>
            </a:r>
            <a:r>
              <a:rPr lang="en-AU" sz="1000" dirty="0">
                <a:effectLst/>
                <a:latin typeface="FoundrySterling-Book"/>
                <a:ea typeface="Calibri" panose="020F0502020204030204" pitchFamily="34" charset="0"/>
                <a:cs typeface="Arial" panose="020B0604020202020204" pitchFamily="34" charset="0"/>
              </a:rPr>
              <a:t>,</a:t>
            </a:r>
            <a:r>
              <a:rPr lang="en-AU" sz="1000" i="1" dirty="0">
                <a:effectLst/>
                <a:latin typeface="FoundrySterling-Book"/>
                <a:ea typeface="Calibri" panose="020F0502020204030204" pitchFamily="34" charset="0"/>
                <a:cs typeface="Arial" panose="020B0604020202020204" pitchFamily="34" charset="0"/>
              </a:rPr>
              <a:t> 5</a:t>
            </a:r>
            <a:r>
              <a:rPr lang="en-AU" sz="1000" dirty="0">
                <a:effectLst/>
                <a:latin typeface="FoundrySterling-Book"/>
                <a:ea typeface="Calibri" panose="020F0502020204030204" pitchFamily="34" charset="0"/>
                <a:cs typeface="Arial" panose="020B0604020202020204" pitchFamily="34" charset="0"/>
              </a:rPr>
              <a:t>(1), 5-36.</a:t>
            </a:r>
          </a:p>
          <a:p>
            <a:pPr marL="0" indent="0">
              <a:lnSpc>
                <a:spcPct val="100000"/>
              </a:lnSpc>
              <a:spcAft>
                <a:spcPts val="600"/>
              </a:spcAft>
              <a:buNone/>
            </a:pPr>
            <a:r>
              <a:rPr lang="en-US" sz="1000" dirty="0" err="1">
                <a:effectLst/>
                <a:latin typeface="FoundrySterling-Book"/>
                <a:ea typeface="Calibri" panose="020F0502020204030204" pitchFamily="34" charset="0"/>
                <a:cs typeface="Arial" panose="020B0604020202020204" pitchFamily="34" charset="0"/>
              </a:rPr>
              <a:t>Saarikkomäki</a:t>
            </a:r>
            <a:r>
              <a:rPr lang="en-US" sz="1000" dirty="0">
                <a:effectLst/>
                <a:latin typeface="FoundrySterling-Book"/>
                <a:ea typeface="Calibri" panose="020F0502020204030204" pitchFamily="34" charset="0"/>
                <a:cs typeface="Arial" panose="020B0604020202020204" pitchFamily="34" charset="0"/>
              </a:rPr>
              <a:t>, E., &amp; </a:t>
            </a:r>
            <a:r>
              <a:rPr lang="en-US" sz="1000" dirty="0" err="1">
                <a:effectLst/>
                <a:latin typeface="FoundrySterling-Book"/>
                <a:ea typeface="Calibri" panose="020F0502020204030204" pitchFamily="34" charset="0"/>
                <a:cs typeface="Arial" panose="020B0604020202020204" pitchFamily="34" charset="0"/>
              </a:rPr>
              <a:t>Kivivuori</a:t>
            </a:r>
            <a:r>
              <a:rPr lang="en-US" sz="1000" dirty="0">
                <a:effectLst/>
                <a:latin typeface="FoundrySterling-Book"/>
                <a:ea typeface="Calibri" panose="020F0502020204030204" pitchFamily="34" charset="0"/>
                <a:cs typeface="Arial" panose="020B0604020202020204" pitchFamily="34" charset="0"/>
              </a:rPr>
              <a:t>, J. (2013). Young people as objects of police control in a Nordic context: Who are the socially visible targets? </a:t>
            </a:r>
            <a:r>
              <a:rPr lang="en-US" sz="1000" i="1" dirty="0">
                <a:effectLst/>
                <a:latin typeface="FoundrySterling-Book"/>
                <a:ea typeface="Calibri" panose="020F0502020204030204" pitchFamily="34" charset="0"/>
                <a:cs typeface="Arial" panose="020B0604020202020204" pitchFamily="34" charset="0"/>
              </a:rPr>
              <a:t>European journal on criminal policy and research</a:t>
            </a:r>
            <a:r>
              <a:rPr lang="en-US" sz="1000" dirty="0">
                <a:effectLst/>
                <a:latin typeface="FoundrySterling-Book"/>
                <a:ea typeface="Calibri" panose="020F0502020204030204" pitchFamily="34" charset="0"/>
                <a:cs typeface="Arial" panose="020B0604020202020204" pitchFamily="34" charset="0"/>
              </a:rPr>
              <a:t>,</a:t>
            </a:r>
            <a:r>
              <a:rPr lang="en-US" sz="1000" i="1" dirty="0">
                <a:effectLst/>
                <a:latin typeface="FoundrySterling-Book"/>
                <a:ea typeface="Calibri" panose="020F0502020204030204" pitchFamily="34" charset="0"/>
                <a:cs typeface="Arial" panose="020B0604020202020204" pitchFamily="34" charset="0"/>
              </a:rPr>
              <a:t> 19</a:t>
            </a:r>
            <a:r>
              <a:rPr lang="en-US" sz="1000" dirty="0">
                <a:effectLst/>
                <a:latin typeface="FoundrySterling-Book"/>
                <a:ea typeface="Calibri" panose="020F0502020204030204" pitchFamily="34" charset="0"/>
                <a:cs typeface="Arial" panose="020B0604020202020204" pitchFamily="34" charset="0"/>
              </a:rPr>
              <a:t>(4), 351-368. </a:t>
            </a:r>
          </a:p>
          <a:p>
            <a:pPr marL="0" indent="0">
              <a:lnSpc>
                <a:spcPct val="100000"/>
              </a:lnSpc>
              <a:spcAft>
                <a:spcPts val="800"/>
              </a:spcAft>
              <a:buNone/>
            </a:pPr>
            <a:r>
              <a:rPr lang="en-US" sz="1000" dirty="0">
                <a:effectLst/>
                <a:latin typeface="FoundrySterling-Book"/>
                <a:ea typeface="Calibri" panose="020F0502020204030204" pitchFamily="34" charset="0"/>
              </a:rPr>
              <a:t>Simon, J. D., </a:t>
            </a:r>
            <a:r>
              <a:rPr lang="en-US" sz="1000" dirty="0" err="1">
                <a:effectLst/>
                <a:latin typeface="FoundrySterling-Book"/>
                <a:ea typeface="Calibri" panose="020F0502020204030204" pitchFamily="34" charset="0"/>
              </a:rPr>
              <a:t>Gandarilla</a:t>
            </a:r>
            <a:r>
              <a:rPr lang="en-US" sz="1000" dirty="0">
                <a:effectLst/>
                <a:latin typeface="FoundrySterling-Book"/>
                <a:ea typeface="Calibri" panose="020F0502020204030204" pitchFamily="34" charset="0"/>
              </a:rPr>
              <a:t> Ocampo, M., Drake, B., &amp; Jonson-Reid, M. (2021). A review of screened-out families and child protective services involvement: a missed opportunity to prevent future maltreatment with community-based services. </a:t>
            </a:r>
            <a:r>
              <a:rPr lang="en-US" sz="1000" i="1" dirty="0">
                <a:effectLst/>
                <a:latin typeface="FoundrySterling-Book"/>
                <a:ea typeface="Calibri" panose="020F0502020204030204" pitchFamily="34" charset="0"/>
              </a:rPr>
              <a:t>Child Maltreatment</a:t>
            </a:r>
            <a:r>
              <a:rPr lang="en-US" sz="1000" dirty="0">
                <a:effectLst/>
                <a:latin typeface="FoundrySterling-Book"/>
                <a:ea typeface="Calibri" panose="020F0502020204030204" pitchFamily="34" charset="0"/>
              </a:rPr>
              <a:t>, 10775595211033597. </a:t>
            </a:r>
          </a:p>
          <a:p>
            <a:pPr marL="0" indent="0">
              <a:lnSpc>
                <a:spcPct val="100000"/>
              </a:lnSpc>
              <a:spcAft>
                <a:spcPts val="800"/>
              </a:spcAft>
              <a:buNone/>
            </a:pPr>
            <a:r>
              <a:rPr lang="en-US" sz="1000" dirty="0">
                <a:effectLst/>
                <a:latin typeface="FoundrySterling-Book"/>
                <a:ea typeface="Calibri" panose="020F0502020204030204" pitchFamily="34" charset="0"/>
              </a:rPr>
              <a:t>Slack, K. S., &amp; Berger, L. M. (2020). Who is and is not served by child protective services systems? Implications for a prevention infrastructure to reduce child maltreatment. </a:t>
            </a:r>
            <a:r>
              <a:rPr lang="en-US" sz="1000" i="1" dirty="0">
                <a:effectLst/>
                <a:latin typeface="FoundrySterling-Book"/>
                <a:ea typeface="Calibri" panose="020F0502020204030204" pitchFamily="34" charset="0"/>
              </a:rPr>
              <a:t>The Annals of the American Academy of Political and Social Science</a:t>
            </a:r>
            <a:r>
              <a:rPr lang="en-US" sz="1000" dirty="0">
                <a:effectLst/>
                <a:latin typeface="FoundrySterling-Book"/>
                <a:ea typeface="Calibri" panose="020F0502020204030204" pitchFamily="34" charset="0"/>
              </a:rPr>
              <a:t>,</a:t>
            </a:r>
            <a:r>
              <a:rPr lang="en-US" sz="1000" i="1" dirty="0">
                <a:effectLst/>
                <a:latin typeface="FoundrySterling-Book"/>
                <a:ea typeface="Calibri" panose="020F0502020204030204" pitchFamily="34" charset="0"/>
              </a:rPr>
              <a:t> 692</a:t>
            </a:r>
            <a:r>
              <a:rPr lang="en-US" sz="1000" dirty="0">
                <a:effectLst/>
                <a:latin typeface="FoundrySterling-Book"/>
                <a:ea typeface="Calibri" panose="020F0502020204030204" pitchFamily="34" charset="0"/>
              </a:rPr>
              <a:t>(1), 182-202. </a:t>
            </a:r>
            <a:endParaRPr lang="en-AU" sz="1000" dirty="0">
              <a:effectLst/>
              <a:latin typeface="FoundrySterling-Book"/>
              <a:ea typeface="Calibri" panose="020F0502020204030204" pitchFamily="34" charset="0"/>
            </a:endParaRPr>
          </a:p>
          <a:p>
            <a:pPr marL="0" indent="0">
              <a:lnSpc>
                <a:spcPct val="100000"/>
              </a:lnSpc>
              <a:spcAft>
                <a:spcPts val="600"/>
              </a:spcAft>
              <a:buNone/>
            </a:pPr>
            <a:r>
              <a:rPr lang="en-AU" sz="1000" dirty="0">
                <a:effectLst/>
                <a:latin typeface="FoundrySterling-Book"/>
                <a:ea typeface="Calibri" panose="020F0502020204030204" pitchFamily="34" charset="0"/>
                <a:cs typeface="Arial" panose="020B0604020202020204" pitchFamily="34" charset="0"/>
              </a:rPr>
              <a:t>Stith, S. M., Liu, T., Davies, L. C., Boykin, E. L., Alder, M. C., Harris, J. M., </a:t>
            </a:r>
            <a:r>
              <a:rPr lang="en-AU" sz="1000" dirty="0" err="1">
                <a:effectLst/>
                <a:latin typeface="FoundrySterling-Book"/>
                <a:ea typeface="Calibri" panose="020F0502020204030204" pitchFamily="34" charset="0"/>
                <a:cs typeface="Arial" panose="020B0604020202020204" pitchFamily="34" charset="0"/>
              </a:rPr>
              <a:t>Som</a:t>
            </a:r>
            <a:r>
              <a:rPr lang="en-AU" sz="1000" dirty="0">
                <a:effectLst/>
                <a:latin typeface="FoundrySterling-Book"/>
                <a:ea typeface="Calibri" panose="020F0502020204030204" pitchFamily="34" charset="0"/>
                <a:cs typeface="Arial" panose="020B0604020202020204" pitchFamily="34" charset="0"/>
              </a:rPr>
              <a:t>, A., McPherson, M., &amp; Dees, J. (2009). Risk factors in child maltreatment: A meta-analytic review of the literature. </a:t>
            </a:r>
            <a:r>
              <a:rPr lang="en-AU" sz="1000" i="1" dirty="0">
                <a:effectLst/>
                <a:latin typeface="FoundrySterling-Book"/>
                <a:ea typeface="Calibri" panose="020F0502020204030204" pitchFamily="34" charset="0"/>
                <a:cs typeface="Arial" panose="020B0604020202020204" pitchFamily="34" charset="0"/>
              </a:rPr>
              <a:t>Aggression and violent </a:t>
            </a:r>
            <a:r>
              <a:rPr lang="en-AU" sz="1000" i="1" dirty="0" err="1">
                <a:effectLst/>
                <a:latin typeface="FoundrySterling-Book"/>
                <a:ea typeface="Calibri" panose="020F0502020204030204" pitchFamily="34" charset="0"/>
                <a:cs typeface="Arial" panose="020B0604020202020204" pitchFamily="34" charset="0"/>
              </a:rPr>
              <a:t>behavior</a:t>
            </a:r>
            <a:r>
              <a:rPr lang="en-AU" sz="1000" dirty="0">
                <a:effectLst/>
                <a:latin typeface="FoundrySterling-Book"/>
                <a:ea typeface="Calibri" panose="020F0502020204030204" pitchFamily="34" charset="0"/>
                <a:cs typeface="Arial" panose="020B0604020202020204" pitchFamily="34" charset="0"/>
              </a:rPr>
              <a:t>,</a:t>
            </a:r>
            <a:r>
              <a:rPr lang="en-AU" sz="1000" i="1" dirty="0">
                <a:effectLst/>
                <a:latin typeface="FoundrySterling-Book"/>
                <a:ea typeface="Calibri" panose="020F0502020204030204" pitchFamily="34" charset="0"/>
                <a:cs typeface="Arial" panose="020B0604020202020204" pitchFamily="34" charset="0"/>
              </a:rPr>
              <a:t> 14</a:t>
            </a:r>
            <a:r>
              <a:rPr lang="en-AU" sz="1000" dirty="0">
                <a:effectLst/>
                <a:latin typeface="FoundrySterling-Book"/>
                <a:ea typeface="Calibri" panose="020F0502020204030204" pitchFamily="34" charset="0"/>
                <a:cs typeface="Arial" panose="020B0604020202020204" pitchFamily="34" charset="0"/>
              </a:rPr>
              <a:t>(1), 13-29.</a:t>
            </a:r>
          </a:p>
          <a:p>
            <a:pPr marL="0" indent="0">
              <a:lnSpc>
                <a:spcPct val="100000"/>
              </a:lnSpc>
              <a:spcAft>
                <a:spcPts val="600"/>
              </a:spcAft>
              <a:buNone/>
            </a:pPr>
            <a:r>
              <a:rPr lang="en-US" sz="1000" dirty="0">
                <a:effectLst/>
                <a:latin typeface="FoundrySterling-Book"/>
                <a:ea typeface="Calibri" panose="020F0502020204030204" pitchFamily="34" charset="0"/>
                <a:cs typeface="Arial" panose="020B0604020202020204" pitchFamily="34" charset="0"/>
              </a:rPr>
              <a:t>Vidal, S., Connell, C. M., Prince, D. M., &amp; </a:t>
            </a:r>
            <a:r>
              <a:rPr lang="en-US" sz="1000" dirty="0" err="1">
                <a:effectLst/>
                <a:latin typeface="FoundrySterling-Book"/>
                <a:ea typeface="Calibri" panose="020F0502020204030204" pitchFamily="34" charset="0"/>
                <a:cs typeface="Arial" panose="020B0604020202020204" pitchFamily="34" charset="0"/>
              </a:rPr>
              <a:t>Tebes</a:t>
            </a:r>
            <a:r>
              <a:rPr lang="en-US" sz="1000" dirty="0">
                <a:effectLst/>
                <a:latin typeface="FoundrySterling-Book"/>
                <a:ea typeface="Calibri" panose="020F0502020204030204" pitchFamily="34" charset="0"/>
                <a:cs typeface="Arial" panose="020B0604020202020204" pitchFamily="34" charset="0"/>
              </a:rPr>
              <a:t>, J. K. (2019). Multisystem-involved youth: A developmental framework and implications for research, policy, and practice. </a:t>
            </a:r>
            <a:r>
              <a:rPr lang="en-US" sz="1000" i="1" dirty="0">
                <a:effectLst/>
                <a:latin typeface="FoundrySterling-Book"/>
                <a:ea typeface="Calibri" panose="020F0502020204030204" pitchFamily="34" charset="0"/>
                <a:cs typeface="Arial" panose="020B0604020202020204" pitchFamily="34" charset="0"/>
              </a:rPr>
              <a:t>Adolescent research review</a:t>
            </a:r>
            <a:r>
              <a:rPr lang="en-US" sz="1000" dirty="0">
                <a:effectLst/>
                <a:latin typeface="FoundrySterling-Book"/>
                <a:ea typeface="Calibri" panose="020F0502020204030204" pitchFamily="34" charset="0"/>
                <a:cs typeface="Arial" panose="020B0604020202020204" pitchFamily="34" charset="0"/>
              </a:rPr>
              <a:t>,</a:t>
            </a:r>
            <a:r>
              <a:rPr lang="en-US" sz="1000" i="1" dirty="0">
                <a:effectLst/>
                <a:latin typeface="FoundrySterling-Book"/>
                <a:ea typeface="Calibri" panose="020F0502020204030204" pitchFamily="34" charset="0"/>
                <a:cs typeface="Arial" panose="020B0604020202020204" pitchFamily="34" charset="0"/>
              </a:rPr>
              <a:t> 4</a:t>
            </a:r>
            <a:r>
              <a:rPr lang="en-US" sz="1000" dirty="0">
                <a:effectLst/>
                <a:latin typeface="FoundrySterling-Book"/>
                <a:ea typeface="Calibri" panose="020F0502020204030204" pitchFamily="34" charset="0"/>
                <a:cs typeface="Arial" panose="020B0604020202020204" pitchFamily="34" charset="0"/>
              </a:rPr>
              <a:t>(1), 15-29. </a:t>
            </a:r>
            <a:endParaRPr lang="en-AU" sz="1000" dirty="0">
              <a:latin typeface="FoundrySterling-Book"/>
              <a:cs typeface="Arial" panose="020B0604020202020204" pitchFamily="34" charset="0"/>
            </a:endParaRPr>
          </a:p>
        </p:txBody>
      </p:sp>
    </p:spTree>
    <p:extLst>
      <p:ext uri="{BB962C8B-B14F-4D97-AF65-F5344CB8AC3E}">
        <p14:creationId xmlns:p14="http://schemas.microsoft.com/office/powerpoint/2010/main" val="3157143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32984" cy="5122844"/>
          </a:xfrm>
          <a:prstGeom prst="rect">
            <a:avLst/>
          </a:prstGeom>
        </p:spPr>
      </p:pic>
      <p:sp>
        <p:nvSpPr>
          <p:cNvPr id="2" name="Rectangle 1">
            <a:extLst>
              <a:ext uri="{FF2B5EF4-FFF2-40B4-BE49-F238E27FC236}">
                <a16:creationId xmlns:a16="http://schemas.microsoft.com/office/drawing/2014/main" id="{F75E3F9A-E2E0-4D59-AB95-1AE256AE9179}"/>
              </a:ext>
            </a:extLst>
          </p:cNvPr>
          <p:cNvSpPr/>
          <p:nvPr/>
        </p:nvSpPr>
        <p:spPr>
          <a:xfrm>
            <a:off x="-1" y="0"/>
            <a:ext cx="8363157" cy="5143500"/>
          </a:xfrm>
          <a:prstGeom prst="rect">
            <a:avLst/>
          </a:prstGeom>
          <a:solidFill>
            <a:srgbClr val="DA1E1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A35925B-02D9-469F-900C-F81E13C46E64}"/>
              </a:ext>
            </a:extLst>
          </p:cNvPr>
          <p:cNvPicPr>
            <a:picLocks noChangeAspect="1"/>
          </p:cNvPicPr>
          <p:nvPr/>
        </p:nvPicPr>
        <p:blipFill>
          <a:blip r:embed="rId4"/>
          <a:stretch>
            <a:fillRect/>
          </a:stretch>
        </p:blipFill>
        <p:spPr>
          <a:xfrm>
            <a:off x="341521" y="4101579"/>
            <a:ext cx="3004901" cy="775677"/>
          </a:xfrm>
          <a:prstGeom prst="rect">
            <a:avLst/>
          </a:prstGeom>
        </p:spPr>
      </p:pic>
      <p:sp>
        <p:nvSpPr>
          <p:cNvPr id="5" name="TextBox 4"/>
          <p:cNvSpPr txBox="1"/>
          <p:nvPr/>
        </p:nvSpPr>
        <p:spPr>
          <a:xfrm>
            <a:off x="170760" y="165365"/>
            <a:ext cx="8192396" cy="3939540"/>
          </a:xfrm>
          <a:prstGeom prst="rect">
            <a:avLst/>
          </a:prstGeom>
          <a:noFill/>
        </p:spPr>
        <p:txBody>
          <a:bodyPr wrap="square" rtlCol="0">
            <a:spAutoFit/>
          </a:bodyPr>
          <a:lstStyle/>
          <a:p>
            <a:pPr lvl="0">
              <a:defRPr/>
            </a:pPr>
            <a:r>
              <a:rPr lang="en-US" sz="1500" b="1" dirty="0">
                <a:solidFill>
                  <a:srgbClr val="FFFFFF"/>
                </a:solidFill>
                <a:latin typeface="Arial" panose="020B0604020202020204" pitchFamily="34" charset="0"/>
                <a:cs typeface="Arial" panose="020B0604020202020204" pitchFamily="34" charset="0"/>
              </a:rPr>
              <a:t>Acknowledgements: </a:t>
            </a:r>
            <a:r>
              <a:rPr lang="en-US" sz="1500" dirty="0">
                <a:solidFill>
                  <a:srgbClr val="FFFFFF"/>
                </a:solidFill>
                <a:latin typeface="Arial" panose="020B0604020202020204" pitchFamily="34" charset="0"/>
                <a:cs typeface="Arial" panose="020B0604020202020204" pitchFamily="34" charset="0"/>
              </a:rPr>
              <a:t>This research used population data owned by the NSW Department of Communities and Justice; NSW Ministry of Health; NSW Registry of Births, Deaths and Marriages; the Australian Coordinating Registry (on behalf of Australian Registries of Births, Deaths and Marriages, Australian Coroners and the National Coronial Information System); NSW Bureau of Crime Statistics and Research; and NSW Police Force. </a:t>
            </a:r>
            <a:r>
              <a:rPr lang="en-US" sz="1500" b="1" dirty="0">
                <a:solidFill>
                  <a:srgbClr val="FFFFFF"/>
                </a:solidFill>
                <a:latin typeface="Arial" panose="020B0604020202020204" pitchFamily="34" charset="0"/>
                <a:cs typeface="Arial" panose="020B0604020202020204" pitchFamily="34" charset="0"/>
              </a:rPr>
              <a:t>The findings and views reported are those of the author and should not be attributed to these Departments or the NSW Government.</a:t>
            </a:r>
          </a:p>
          <a:p>
            <a:pPr lvl="0">
              <a:defRPr/>
            </a:pPr>
            <a:endParaRPr lang="en-US" sz="2000" b="1" dirty="0">
              <a:solidFill>
                <a:srgbClr val="FFFFFF"/>
              </a:solidFill>
              <a:latin typeface="Arial" panose="020B0604020202020204" pitchFamily="34" charset="0"/>
              <a:cs typeface="Arial" panose="020B0604020202020204" pitchFamily="34" charset="0"/>
            </a:endParaRPr>
          </a:p>
          <a:p>
            <a:pPr lvl="0">
              <a:defRPr/>
            </a:pPr>
            <a:r>
              <a:rPr lang="en-US" sz="1500" b="1" dirty="0">
                <a:solidFill>
                  <a:srgbClr val="FFFFFF"/>
                </a:solidFill>
                <a:latin typeface="Arial" panose="020B0604020202020204" pitchFamily="34" charset="0"/>
                <a:cs typeface="Arial" panose="020B0604020202020204" pitchFamily="34" charset="0"/>
              </a:rPr>
              <a:t>Funding: </a:t>
            </a:r>
            <a:r>
              <a:rPr lang="en-US" sz="1500" dirty="0">
                <a:solidFill>
                  <a:srgbClr val="FFFFFF"/>
                </a:solidFill>
                <a:latin typeface="Arial" panose="020B0604020202020204" pitchFamily="34" charset="0"/>
                <a:cs typeface="Arial" panose="020B0604020202020204" pitchFamily="34" charset="0"/>
              </a:rPr>
              <a:t>This research was conducted by the University of New South Wales with financial support from the Australian Research Council (ARC) Linkage Project (LP110100150, with the NSW Ministry of Health, NSW Department of Education, and the NSW Department of Communities and Justice representing the Linkage Project Partners), Discovery Project (DP170101403), Future Fellowship (FT170100294 awarded to KRL), and Discovery Early Career Researcher Award (DE210100113 awarded to ST) as well as the National Health and Medical Research Council (NHMRC) Project Grants (APP1058652 and APP1148055), Partnership Project (APP1133833) and Investigator Grant (APP1175408 awarded to KD).</a:t>
            </a:r>
          </a:p>
        </p:txBody>
      </p:sp>
    </p:spTree>
    <p:extLst>
      <p:ext uri="{BB962C8B-B14F-4D97-AF65-F5344CB8AC3E}">
        <p14:creationId xmlns:p14="http://schemas.microsoft.com/office/powerpoint/2010/main" val="2043154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2E2B55D-FC1F-498E-9410-09298CF98FA4}"/>
              </a:ext>
            </a:extLst>
          </p:cNvPr>
          <p:cNvSpPr>
            <a:spLocks noGrp="1"/>
          </p:cNvSpPr>
          <p:nvPr>
            <p:ph idx="1"/>
          </p:nvPr>
        </p:nvSpPr>
        <p:spPr/>
        <p:txBody>
          <a:bodyPr/>
          <a:lstStyle/>
          <a:p>
            <a:pPr marL="0" marR="0" lvl="0" indent="0" algn="ctr" defTabSz="457200" rtl="0" eaLnBrk="1" fontAlgn="auto" latinLnBrk="0" hangingPunct="1">
              <a:lnSpc>
                <a:spcPct val="80000"/>
              </a:lnSpc>
              <a:spcBef>
                <a:spcPts val="0"/>
              </a:spcBef>
              <a:spcAft>
                <a:spcPts val="800"/>
              </a:spcAft>
              <a:buClrTx/>
              <a:buSzTx/>
              <a:buFont typeface="Arial" charset="0"/>
              <a:buNone/>
              <a:tabLst/>
              <a:defRPr/>
            </a:pPr>
            <a:r>
              <a:rPr kumimoji="0" lang="en-US" sz="4000" b="1" i="0" u="none" strike="noStrike" kern="1200" cap="none" spc="0" normalizeH="0" baseline="0" noProof="0" dirty="0">
                <a:ln>
                  <a:noFill/>
                </a:ln>
                <a:solidFill>
                  <a:srgbClr val="FFFFFF"/>
                </a:solidFill>
                <a:effectLst/>
                <a:uLnTx/>
                <a:uFillTx/>
                <a:latin typeface="Arial" charset="0"/>
                <a:cs typeface="Arial" charset="0"/>
              </a:rPr>
              <a:t>Questions?</a:t>
            </a:r>
          </a:p>
          <a:p>
            <a:pPr marL="0" marR="0" lvl="0" indent="0" algn="ctr" defTabSz="457200" rtl="0" eaLnBrk="1" fontAlgn="auto" latinLnBrk="0" hangingPunct="1">
              <a:lnSpc>
                <a:spcPct val="80000"/>
              </a:lnSpc>
              <a:spcBef>
                <a:spcPts val="0"/>
              </a:spcBef>
              <a:spcAft>
                <a:spcPts val="800"/>
              </a:spcAft>
              <a:buClrTx/>
              <a:buSzTx/>
              <a:buFont typeface="Arial" charset="0"/>
              <a:buNone/>
              <a:tabLst/>
              <a:defRPr/>
            </a:pPr>
            <a:endParaRPr lang="en-US" sz="2000" dirty="0">
              <a:solidFill>
                <a:srgbClr val="FFFFFF"/>
              </a:solidFill>
            </a:endParaRPr>
          </a:p>
          <a:p>
            <a:pPr marL="0" marR="0" lvl="0" indent="0" algn="ctr" defTabSz="457200" rtl="0" eaLnBrk="1" fontAlgn="auto" latinLnBrk="0" hangingPunct="1">
              <a:lnSpc>
                <a:spcPct val="80000"/>
              </a:lnSpc>
              <a:spcBef>
                <a:spcPts val="0"/>
              </a:spcBef>
              <a:spcAft>
                <a:spcPts val="800"/>
              </a:spcAft>
              <a:buClrTx/>
              <a:buSzTx/>
              <a:buFont typeface="Arial" charset="0"/>
              <a:buNone/>
              <a:tabLst/>
              <a:defRPr/>
            </a:pPr>
            <a:r>
              <a:rPr lang="en-US" sz="2000" dirty="0">
                <a:solidFill>
                  <a:srgbClr val="FFFFFF"/>
                </a:solidFill>
              </a:rPr>
              <a:t>Stacy Tzoumakis, PhD</a:t>
            </a:r>
          </a:p>
          <a:p>
            <a:pPr marL="0" marR="0" lvl="0" indent="0" algn="ctr" defTabSz="457200" rtl="0" eaLnBrk="1" fontAlgn="auto" latinLnBrk="0" hangingPunct="1">
              <a:lnSpc>
                <a:spcPct val="80000"/>
              </a:lnSpc>
              <a:spcBef>
                <a:spcPts val="0"/>
              </a:spcBef>
              <a:spcAft>
                <a:spcPts val="800"/>
              </a:spcAft>
              <a:buClrTx/>
              <a:buSzTx/>
              <a:buFont typeface="Arial" charset="0"/>
              <a:buNone/>
              <a:tabLst/>
              <a:defRPr/>
            </a:pPr>
            <a:r>
              <a:rPr lang="en-US" sz="2000" dirty="0">
                <a:solidFill>
                  <a:srgbClr val="FFFFFF"/>
                </a:solidFill>
              </a:rPr>
              <a:t>ARC DECRA Senior Research Fellow</a:t>
            </a:r>
          </a:p>
          <a:p>
            <a:pPr marL="0" marR="0" lvl="0" indent="0" algn="ctr" defTabSz="457200" rtl="0" eaLnBrk="1" fontAlgn="auto" latinLnBrk="0" hangingPunct="1">
              <a:lnSpc>
                <a:spcPct val="80000"/>
              </a:lnSpc>
              <a:spcBef>
                <a:spcPts val="0"/>
              </a:spcBef>
              <a:spcAft>
                <a:spcPts val="800"/>
              </a:spcAft>
              <a:buClrTx/>
              <a:buSzTx/>
              <a:buFont typeface="Arial" charset="0"/>
              <a:buNone/>
              <a:tabLst/>
              <a:defRPr/>
            </a:pPr>
            <a:r>
              <a:rPr kumimoji="0" lang="en-US" sz="2000" b="1" i="0" u="none" strike="noStrike" kern="1200" cap="none" spc="0" normalizeH="0" baseline="0" noProof="0" dirty="0">
                <a:ln>
                  <a:noFill/>
                </a:ln>
                <a:solidFill>
                  <a:srgbClr val="FFFFFF"/>
                </a:solidFill>
                <a:effectLst/>
                <a:uLnTx/>
                <a:uFillTx/>
              </a:rPr>
              <a:t> s.tzoumakis@griffith.edu.au</a:t>
            </a:r>
          </a:p>
          <a:p>
            <a:endParaRPr lang="en-AU" dirty="0"/>
          </a:p>
        </p:txBody>
      </p:sp>
    </p:spTree>
    <p:extLst>
      <p:ext uri="{BB962C8B-B14F-4D97-AF65-F5344CB8AC3E}">
        <p14:creationId xmlns:p14="http://schemas.microsoft.com/office/powerpoint/2010/main" val="4219610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3AC6D8E-9ED8-4390-B4FB-F57145A466FB}"/>
              </a:ext>
            </a:extLst>
          </p:cNvPr>
          <p:cNvSpPr txBox="1">
            <a:spLocks/>
          </p:cNvSpPr>
          <p:nvPr/>
        </p:nvSpPr>
        <p:spPr>
          <a:xfrm>
            <a:off x="457199" y="1226640"/>
            <a:ext cx="5201279" cy="2952750"/>
          </a:xfrm>
          <a:prstGeom prst="rect">
            <a:avLst/>
          </a:prstGeom>
        </p:spPr>
        <p:txBody>
          <a:bodyPr/>
          <a:lstStyle>
            <a:lvl1pPr marL="342900" indent="-34290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1pPr>
            <a:lvl2pPr marL="742950" indent="-28575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2pPr>
            <a:lvl3pPr marL="1143000" indent="-22860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3pPr>
            <a:lvl4pPr marL="1600200" indent="-22860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4pPr>
            <a:lvl5pPr marL="2057400" indent="-228600" algn="l" defTabSz="457200" rtl="0" eaLnBrk="1" latinLnBrk="0" hangingPunct="1">
              <a:lnSpc>
                <a:spcPct val="140000"/>
              </a:lnSpc>
              <a:spcBef>
                <a:spcPts val="0"/>
              </a:spcBef>
              <a:buFont typeface="Wingdings" charset="2"/>
              <a:buChar char="§"/>
              <a:defRPr sz="2000" b="0" i="0" kern="1200" baseline="0">
                <a:solidFill>
                  <a:schemeClr val="tx1"/>
                </a:solidFill>
                <a:latin typeface="FoundrySterling-Book" charset="0"/>
                <a:ea typeface="FoundrySterling-Book" charset="0"/>
                <a:cs typeface="FoundrySterling-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latin typeface="Arial" charset="0"/>
              <a:ea typeface="Arial" charset="0"/>
              <a:cs typeface="Arial" charset="0"/>
            </a:endParaRPr>
          </a:p>
          <a:p>
            <a:endParaRPr lang="en-US" dirty="0"/>
          </a:p>
          <a:p>
            <a:endParaRPr lang="en-US" dirty="0">
              <a:latin typeface="Arial" charset="0"/>
              <a:ea typeface="Arial" charset="0"/>
              <a:cs typeface="Arial" charset="0"/>
            </a:endParaRPr>
          </a:p>
        </p:txBody>
      </p:sp>
      <p:sp>
        <p:nvSpPr>
          <p:cNvPr id="3" name="Title 2">
            <a:extLst>
              <a:ext uri="{FF2B5EF4-FFF2-40B4-BE49-F238E27FC236}">
                <a16:creationId xmlns:a16="http://schemas.microsoft.com/office/drawing/2014/main" id="{0B02CAD6-B263-2D5A-CB04-C340D125CF46}"/>
              </a:ext>
            </a:extLst>
          </p:cNvPr>
          <p:cNvSpPr>
            <a:spLocks noGrp="1"/>
          </p:cNvSpPr>
          <p:nvPr>
            <p:ph type="title"/>
          </p:nvPr>
        </p:nvSpPr>
        <p:spPr/>
        <p:txBody>
          <a:bodyPr>
            <a:normAutofit/>
          </a:bodyPr>
          <a:lstStyle/>
          <a:p>
            <a:r>
              <a:rPr lang="en-US" b="1" dirty="0">
                <a:latin typeface="Arial" charset="0"/>
                <a:ea typeface="Arial" charset="0"/>
                <a:cs typeface="Arial" charset="0"/>
              </a:rPr>
              <a:t>Background</a:t>
            </a:r>
            <a:endParaRPr lang="en-AU" dirty="0"/>
          </a:p>
        </p:txBody>
      </p:sp>
      <p:sp>
        <p:nvSpPr>
          <p:cNvPr id="5" name="Content Placeholder 4">
            <a:extLst>
              <a:ext uri="{FF2B5EF4-FFF2-40B4-BE49-F238E27FC236}">
                <a16:creationId xmlns:a16="http://schemas.microsoft.com/office/drawing/2014/main" id="{784A6CAC-A6CD-6B16-D246-D1050C5793C5}"/>
              </a:ext>
            </a:extLst>
          </p:cNvPr>
          <p:cNvSpPr>
            <a:spLocks noGrp="1"/>
          </p:cNvSpPr>
          <p:nvPr>
            <p:ph idx="1"/>
          </p:nvPr>
        </p:nvSpPr>
        <p:spPr/>
        <p:txBody>
          <a:bodyPr>
            <a:normAutofit fontScale="77500" lnSpcReduction="20000"/>
          </a:bodyPr>
          <a:lstStyle/>
          <a:p>
            <a:r>
              <a:rPr lang="en-US" dirty="0"/>
              <a:t>Well-established relationship between child maltreatment and offending/</a:t>
            </a:r>
            <a:r>
              <a:rPr lang="en-US" dirty="0" err="1"/>
              <a:t>victimisation</a:t>
            </a:r>
            <a:r>
              <a:rPr lang="en-US" dirty="0"/>
              <a:t> </a:t>
            </a:r>
          </a:p>
          <a:p>
            <a:pPr lvl="1"/>
            <a:r>
              <a:rPr lang="en-US" dirty="0"/>
              <a:t>growing body of work on “crossover youth” or “dual system” youth – those involved with both the criminal justice and child protection systems (Vidal et al., 2019)</a:t>
            </a:r>
          </a:p>
          <a:p>
            <a:r>
              <a:rPr lang="en-US" dirty="0"/>
              <a:t>Nature and specificity of these relationships are poorly understood</a:t>
            </a:r>
          </a:p>
          <a:p>
            <a:pPr lvl="1"/>
            <a:r>
              <a:rPr lang="en-US" dirty="0"/>
              <a:t>measurement issues, lack of longitudinal data, and reliance substantiated maltreatment, which can underestimate the impact of maltreatment (Font &amp; Kennedy, 2022)</a:t>
            </a:r>
          </a:p>
          <a:p>
            <a:r>
              <a:rPr lang="en-US" dirty="0"/>
              <a:t>Much of the research relies on </a:t>
            </a:r>
            <a:r>
              <a:rPr lang="en-US" dirty="0" err="1"/>
              <a:t>specialised</a:t>
            </a:r>
            <a:r>
              <a:rPr lang="en-US" dirty="0"/>
              <a:t> samples of incarcerated or at-risk youth and does not include population-based samples</a:t>
            </a:r>
          </a:p>
          <a:p>
            <a:r>
              <a:rPr lang="en-US" dirty="0"/>
              <a:t>Recent review highlighted the need to examine how gender moderates the maltreatment-offending relationship (</a:t>
            </a:r>
            <a:r>
              <a:rPr lang="en-US" dirty="0" err="1"/>
              <a:t>Baidawi</a:t>
            </a:r>
            <a:r>
              <a:rPr lang="en-US" dirty="0"/>
              <a:t> et al., 2021)</a:t>
            </a:r>
            <a:endParaRPr lang="en-AU" dirty="0"/>
          </a:p>
        </p:txBody>
      </p:sp>
    </p:spTree>
    <p:extLst>
      <p:ext uri="{BB962C8B-B14F-4D97-AF65-F5344CB8AC3E}">
        <p14:creationId xmlns:p14="http://schemas.microsoft.com/office/powerpoint/2010/main" val="3839135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A70B17-43BD-C030-1D4D-06005CC5CDA6}"/>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Aim</a:t>
            </a:r>
            <a:endParaRPr lang="en-AU"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80E76D9B-C3A3-BC1A-7879-57016EBBD77B}"/>
              </a:ext>
            </a:extLst>
          </p:cNvPr>
          <p:cNvSpPr>
            <a:spLocks noGrp="1"/>
          </p:cNvSpPr>
          <p:nvPr>
            <p:ph idx="1"/>
          </p:nvPr>
        </p:nvSpPr>
        <p:spPr/>
        <p:txBody>
          <a:bodyPr>
            <a:normAutofit fontScale="92500" lnSpcReduction="10000"/>
          </a:bodyPr>
          <a:lstStyle/>
          <a:p>
            <a:pPr marL="0" indent="0">
              <a:buNone/>
            </a:pPr>
            <a:r>
              <a:rPr lang="en-US" dirty="0"/>
              <a:t>Using data drawn from a longitudinal intergenerational population-based sample of 71,465 children, this study set out to examine: </a:t>
            </a:r>
          </a:p>
          <a:p>
            <a:pPr marL="457200" indent="-457200">
              <a:buFont typeface="+mj-lt"/>
              <a:buAutoNum type="arabicPeriod"/>
            </a:pPr>
            <a:r>
              <a:rPr lang="en-US" dirty="0"/>
              <a:t>the extent and magnitude of the associations between discrete levels of child protection involvement in early and middle childhood (&lt;11 years old) and police contact as a victim and/or person of interest in later childhood and early adolescence (11 to ~14 years old) after accounting for other known covariates</a:t>
            </a:r>
          </a:p>
          <a:p>
            <a:pPr marL="457200" indent="-457200">
              <a:buFont typeface="+mj-lt"/>
              <a:buAutoNum type="arabicPeriod"/>
            </a:pPr>
            <a:r>
              <a:rPr lang="en-US" dirty="0"/>
              <a:t>whether the patterns of association between child protection involvement and police contact differed for boys and girls</a:t>
            </a:r>
            <a:endParaRPr lang="en-AU" dirty="0"/>
          </a:p>
        </p:txBody>
      </p:sp>
    </p:spTree>
    <p:extLst>
      <p:ext uri="{BB962C8B-B14F-4D97-AF65-F5344CB8AC3E}">
        <p14:creationId xmlns:p14="http://schemas.microsoft.com/office/powerpoint/2010/main" val="760561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D1CEFA-251C-49ED-98DC-B1D6577DF6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8148" y="2843086"/>
            <a:ext cx="3496484" cy="2300414"/>
          </a:xfrm>
          <a:prstGeom prst="rect">
            <a:avLst/>
          </a:prstGeom>
        </p:spPr>
      </p:pic>
      <p:sp>
        <p:nvSpPr>
          <p:cNvPr id="2" name="Title 1"/>
          <p:cNvSpPr>
            <a:spLocks noGrp="1"/>
          </p:cNvSpPr>
          <p:nvPr>
            <p:ph type="title"/>
          </p:nvPr>
        </p:nvSpPr>
        <p:spPr>
          <a:xfrm>
            <a:off x="427839" y="195486"/>
            <a:ext cx="7222541" cy="692498"/>
          </a:xfrm>
        </p:spPr>
        <p:txBody>
          <a:bodyPr>
            <a:noAutofit/>
          </a:bodyPr>
          <a:lstStyle/>
          <a:p>
            <a:r>
              <a:rPr lang="en-AU" sz="2400" b="1" dirty="0">
                <a:latin typeface="Arial" panose="020B0604020202020204" pitchFamily="34" charset="0"/>
                <a:cs typeface="Arial" panose="020B0604020202020204" pitchFamily="34" charset="0"/>
              </a:rPr>
              <a:t>The New South Wales Child </a:t>
            </a:r>
            <a:br>
              <a:rPr lang="en-AU" sz="2400" b="1" dirty="0">
                <a:latin typeface="Arial" panose="020B0604020202020204" pitchFamily="34" charset="0"/>
                <a:cs typeface="Arial" panose="020B0604020202020204" pitchFamily="34" charset="0"/>
              </a:rPr>
            </a:br>
            <a:r>
              <a:rPr lang="en-AU" sz="2400" b="1" dirty="0">
                <a:latin typeface="Arial" panose="020B0604020202020204" pitchFamily="34" charset="0"/>
                <a:cs typeface="Arial" panose="020B0604020202020204" pitchFamily="34" charset="0"/>
              </a:rPr>
              <a:t>Development Study </a:t>
            </a:r>
            <a:r>
              <a:rPr lang="en-AU" sz="2000" b="1" dirty="0">
                <a:latin typeface="Arial" panose="020B0604020202020204" pitchFamily="34" charset="0"/>
                <a:cs typeface="Arial" panose="020B0604020202020204" pitchFamily="34" charset="0"/>
              </a:rPr>
              <a:t>(NSW-CDS; http://nsw-cds.com.au/)</a:t>
            </a:r>
          </a:p>
        </p:txBody>
      </p:sp>
      <p:sp>
        <p:nvSpPr>
          <p:cNvPr id="3" name="Text Placeholder 2"/>
          <p:cNvSpPr>
            <a:spLocks noGrp="1"/>
          </p:cNvSpPr>
          <p:nvPr>
            <p:ph type="body" idx="10"/>
          </p:nvPr>
        </p:nvSpPr>
        <p:spPr>
          <a:xfrm>
            <a:off x="427839" y="824323"/>
            <a:ext cx="8288323" cy="2970000"/>
          </a:xfrm>
        </p:spPr>
        <p:txBody>
          <a:bodyPr>
            <a:normAutofit/>
          </a:bodyPr>
          <a:lstStyle/>
          <a:p>
            <a:pPr>
              <a:lnSpc>
                <a:spcPct val="150000"/>
              </a:lnSpc>
            </a:pPr>
            <a:r>
              <a:rPr lang="en-GB" sz="1800" dirty="0"/>
              <a:t>State-wide prospective, longitudinal, population-based study</a:t>
            </a:r>
          </a:p>
          <a:p>
            <a:pPr>
              <a:lnSpc>
                <a:spcPct val="150000"/>
              </a:lnSpc>
            </a:pPr>
            <a:r>
              <a:rPr lang="en-GB" sz="1800" dirty="0"/>
              <a:t>Uses successive waves of record linkage of </a:t>
            </a:r>
            <a:r>
              <a:rPr lang="en-AU" sz="1800" dirty="0"/>
              <a:t>administrative </a:t>
            </a:r>
            <a:r>
              <a:rPr lang="en-GB" sz="1800" dirty="0"/>
              <a:t>data </a:t>
            </a:r>
            <a:r>
              <a:rPr lang="en-AU" sz="1800" dirty="0"/>
              <a:t>from multiple sources since birth (health, crime, education, welfare) </a:t>
            </a:r>
            <a:endParaRPr lang="en-GB" sz="1800" dirty="0"/>
          </a:p>
          <a:p>
            <a:pPr>
              <a:lnSpc>
                <a:spcPct val="150000"/>
              </a:lnSpc>
            </a:pPr>
            <a:r>
              <a:rPr lang="en-GB" sz="1800" dirty="0"/>
              <a:t>Linkage conducted by the </a:t>
            </a:r>
            <a:r>
              <a:rPr lang="en-GB" sz="1800" i="1" dirty="0"/>
              <a:t>Centre for Health Record Linkage </a:t>
            </a:r>
          </a:p>
          <a:p>
            <a:pPr>
              <a:lnSpc>
                <a:spcPct val="150000"/>
              </a:lnSpc>
            </a:pPr>
            <a:r>
              <a:rPr lang="en-GB" sz="1800" dirty="0"/>
              <a:t>Led by Prof Melissa Green at</a:t>
            </a:r>
            <a:r>
              <a:rPr lang="en-US" sz="1800" dirty="0"/>
              <a:t> UNSW Sydney, Discipline of Psychiatry &amp; Mental Health</a:t>
            </a:r>
          </a:p>
          <a:p>
            <a:pPr lvl="1">
              <a:lnSpc>
                <a:spcPct val="150000"/>
              </a:lnSpc>
            </a:pPr>
            <a:r>
              <a:rPr lang="en-GB" sz="1800" b="1" dirty="0">
                <a:solidFill>
                  <a:schemeClr val="accent1"/>
                </a:solidFill>
              </a:rPr>
              <a:t>https://nsw-cds.com.au/publications-0</a:t>
            </a:r>
            <a:endParaRPr lang="en-US" sz="1800" b="1" dirty="0">
              <a:solidFill>
                <a:schemeClr val="accent1"/>
              </a:solidFill>
            </a:endParaRPr>
          </a:p>
          <a:p>
            <a:pPr lvl="1">
              <a:lnSpc>
                <a:spcPct val="150000"/>
              </a:lnSpc>
            </a:pPr>
            <a:endParaRPr lang="en-GB" sz="1800" dirty="0"/>
          </a:p>
          <a:p>
            <a:pPr marL="0" indent="0">
              <a:lnSpc>
                <a:spcPct val="150000"/>
              </a:lnSpc>
              <a:buNone/>
            </a:pPr>
            <a:endParaRPr lang="en-AU" sz="1800" dirty="0"/>
          </a:p>
        </p:txBody>
      </p:sp>
      <p:pic>
        <p:nvPicPr>
          <p:cNvPr id="4" name="Picture 3" descr="NSW NEW CHLD DEV MAST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1015" y="55681"/>
            <a:ext cx="1485000" cy="972108"/>
          </a:xfrm>
          <a:prstGeom prst="rect">
            <a:avLst/>
          </a:prstGeom>
        </p:spPr>
      </p:pic>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7839" y="3451051"/>
            <a:ext cx="4229186" cy="1608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7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9C4E-9C87-55DC-1C89-230357062641}"/>
              </a:ext>
            </a:extLst>
          </p:cNvPr>
          <p:cNvSpPr>
            <a:spLocks noGrp="1"/>
          </p:cNvSpPr>
          <p:nvPr>
            <p:ph type="title"/>
          </p:nvPr>
        </p:nvSpPr>
        <p:spPr>
          <a:xfrm>
            <a:off x="457200" y="469874"/>
            <a:ext cx="8229600" cy="682026"/>
          </a:xfrm>
        </p:spPr>
        <p:txBody>
          <a:bodyPr>
            <a:normAutofit/>
          </a:bodyPr>
          <a:lstStyle/>
          <a:p>
            <a:r>
              <a:rPr lang="en-US" sz="3200" b="1" dirty="0">
                <a:effectLst/>
                <a:latin typeface="Arial" panose="020B0604020202020204" pitchFamily="34" charset="0"/>
                <a:ea typeface="Calibri" panose="020F0502020204030204" pitchFamily="34" charset="0"/>
                <a:cs typeface="Times New Roman" panose="02020603050405020304" pitchFamily="18" charset="0"/>
              </a:rPr>
              <a:t>Figure 1. Sample selection process</a:t>
            </a:r>
            <a:endParaRPr lang="en-AU" sz="3200" dirty="0"/>
          </a:p>
        </p:txBody>
      </p:sp>
      <p:graphicFrame>
        <p:nvGraphicFramePr>
          <p:cNvPr id="8" name="Object 7">
            <a:extLst>
              <a:ext uri="{FF2B5EF4-FFF2-40B4-BE49-F238E27FC236}">
                <a16:creationId xmlns:a16="http://schemas.microsoft.com/office/drawing/2014/main" id="{B9D6147A-C7E7-E35F-99DB-D2335E9C49F1}"/>
              </a:ext>
            </a:extLst>
          </p:cNvPr>
          <p:cNvGraphicFramePr>
            <a:graphicFrameLocks noChangeAspect="1"/>
          </p:cNvGraphicFramePr>
          <p:nvPr>
            <p:extLst>
              <p:ext uri="{D42A27DB-BD31-4B8C-83A1-F6EECF244321}">
                <p14:modId xmlns:p14="http://schemas.microsoft.com/office/powerpoint/2010/main" val="3299155615"/>
              </p:ext>
            </p:extLst>
          </p:nvPr>
        </p:nvGraphicFramePr>
        <p:xfrm>
          <a:off x="581165" y="1133013"/>
          <a:ext cx="9985444" cy="3789861"/>
        </p:xfrm>
        <a:graphic>
          <a:graphicData uri="http://schemas.openxmlformats.org/presentationml/2006/ole">
            <mc:AlternateContent xmlns:mc="http://schemas.openxmlformats.org/markup-compatibility/2006">
              <mc:Choice xmlns:v="urn:schemas-microsoft-com:vml" Requires="v">
                <p:oleObj name="Document" r:id="rId3" imgW="8875907" imgH="3368400" progId="Word.Document.12">
                  <p:embed/>
                </p:oleObj>
              </mc:Choice>
              <mc:Fallback>
                <p:oleObj name="Document" r:id="rId3" imgW="8875907" imgH="3368400" progId="Word.Document.12">
                  <p:embed/>
                  <p:pic>
                    <p:nvPicPr>
                      <p:cNvPr id="0" name=""/>
                      <p:cNvPicPr/>
                      <p:nvPr/>
                    </p:nvPicPr>
                    <p:blipFill>
                      <a:blip r:embed="rId4"/>
                      <a:stretch>
                        <a:fillRect/>
                      </a:stretch>
                    </p:blipFill>
                    <p:spPr>
                      <a:xfrm>
                        <a:off x="581165" y="1133013"/>
                        <a:ext cx="9985444" cy="3789861"/>
                      </a:xfrm>
                      <a:prstGeom prst="rect">
                        <a:avLst/>
                      </a:prstGeom>
                    </p:spPr>
                  </p:pic>
                </p:oleObj>
              </mc:Fallback>
            </mc:AlternateContent>
          </a:graphicData>
        </a:graphic>
      </p:graphicFrame>
    </p:spTree>
    <p:extLst>
      <p:ext uri="{BB962C8B-B14F-4D97-AF65-F5344CB8AC3E}">
        <p14:creationId xmlns:p14="http://schemas.microsoft.com/office/powerpoint/2010/main" val="166568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92CD-5392-3405-978B-B3F07D6F9110}"/>
              </a:ext>
            </a:extLst>
          </p:cNvPr>
          <p:cNvSpPr>
            <a:spLocks noGrp="1"/>
          </p:cNvSpPr>
          <p:nvPr>
            <p:ph type="title"/>
          </p:nvPr>
        </p:nvSpPr>
        <p:spPr>
          <a:xfrm>
            <a:off x="457200" y="241537"/>
            <a:ext cx="8229600" cy="551631"/>
          </a:xfrm>
        </p:spPr>
        <p:txBody>
          <a:bodyPr>
            <a:normAutofit fontScale="90000"/>
          </a:bodyPr>
          <a:lstStyle/>
          <a:p>
            <a:r>
              <a:rPr lang="en-US" b="1" dirty="0">
                <a:latin typeface="Arial" charset="0"/>
                <a:ea typeface="Arial" charset="0"/>
                <a:cs typeface="Arial" charset="0"/>
              </a:rPr>
              <a:t>Outcome Variable: Police Contact</a:t>
            </a:r>
            <a:br>
              <a:rPr lang="en-US" b="1" dirty="0">
                <a:latin typeface="Arial" charset="0"/>
                <a:ea typeface="Arial" charset="0"/>
                <a:cs typeface="Arial" charset="0"/>
              </a:rPr>
            </a:br>
            <a:endParaRPr lang="en-AU" dirty="0"/>
          </a:p>
        </p:txBody>
      </p:sp>
      <p:sp>
        <p:nvSpPr>
          <p:cNvPr id="3" name="Content Placeholder 2">
            <a:extLst>
              <a:ext uri="{FF2B5EF4-FFF2-40B4-BE49-F238E27FC236}">
                <a16:creationId xmlns:a16="http://schemas.microsoft.com/office/drawing/2014/main" id="{A349DE88-7CC1-12CA-0E8C-F74AE13714E9}"/>
              </a:ext>
            </a:extLst>
          </p:cNvPr>
          <p:cNvSpPr>
            <a:spLocks noGrp="1"/>
          </p:cNvSpPr>
          <p:nvPr>
            <p:ph idx="1"/>
          </p:nvPr>
        </p:nvSpPr>
        <p:spPr>
          <a:xfrm>
            <a:off x="457200" y="733167"/>
            <a:ext cx="8229600" cy="4168795"/>
          </a:xfrm>
        </p:spPr>
        <p:txBody>
          <a:bodyPr>
            <a:normAutofit fontScale="92500" lnSpcReduction="20000"/>
          </a:bodyPr>
          <a:lstStyle/>
          <a:p>
            <a:r>
              <a:rPr lang="en-US" sz="1900" dirty="0">
                <a:latin typeface="FoundrySterling-Book"/>
              </a:rPr>
              <a:t>NSW Police Force Computerized Operational Policing System (COPS; 2002-2018) </a:t>
            </a:r>
          </a:p>
          <a:p>
            <a:r>
              <a:rPr lang="en-US" sz="1900" dirty="0">
                <a:latin typeface="FoundrySterling-Book"/>
              </a:rPr>
              <a:t>All criminal incidents (e.g., assault, theft, drug offences) reported to or detected by the NSW Police Force as a:</a:t>
            </a:r>
          </a:p>
          <a:p>
            <a:pPr lvl="1"/>
            <a:r>
              <a:rPr lang="en-US" sz="1700" u="sng" dirty="0">
                <a:latin typeface="FoundrySterling-Book"/>
              </a:rPr>
              <a:t>victim</a:t>
            </a:r>
            <a:r>
              <a:rPr lang="en-US" sz="1700" dirty="0">
                <a:latin typeface="FoundrySterling-Book"/>
              </a:rPr>
              <a:t>: a person who suffers harm as a direct result of an act committed, or apparently committed, by another person during a criminal offence</a:t>
            </a:r>
          </a:p>
          <a:p>
            <a:pPr lvl="1"/>
            <a:r>
              <a:rPr lang="en-US" sz="1700" u="sng" dirty="0">
                <a:latin typeface="FoundrySterling-Book"/>
              </a:rPr>
              <a:t>person of interest</a:t>
            </a:r>
            <a:r>
              <a:rPr lang="en-US" sz="1700" dirty="0">
                <a:latin typeface="FoundrySterling-Book"/>
              </a:rPr>
              <a:t>: a person who has not necessarily been arrested or formally accused of a crime but is of interest to the police during their investigation</a:t>
            </a:r>
          </a:p>
          <a:p>
            <a:r>
              <a:rPr lang="en-AU" sz="1900" dirty="0">
                <a:solidFill>
                  <a:srgbClr val="000000"/>
                </a:solidFill>
                <a:effectLst/>
                <a:latin typeface="FoundrySterling-Book"/>
                <a:ea typeface="Calibri" panose="020F0502020204030204" pitchFamily="34" charset="0"/>
              </a:rPr>
              <a:t>Categorical outcome variable for criminal incidents from age 11 years </a:t>
            </a:r>
            <a:r>
              <a:rPr lang="en-AU" sz="1900" dirty="0">
                <a:effectLst/>
                <a:latin typeface="FoundrySterling-Book"/>
                <a:ea typeface="Calibri" panose="020F0502020204030204" pitchFamily="34" charset="0"/>
              </a:rPr>
              <a:t>until ~14 years </a:t>
            </a:r>
            <a:r>
              <a:rPr lang="en-AU" sz="1900" dirty="0">
                <a:solidFill>
                  <a:srgbClr val="000000"/>
                </a:solidFill>
                <a:effectLst/>
                <a:latin typeface="FoundrySterling-Book"/>
                <a:ea typeface="Calibri" panose="020F0502020204030204" pitchFamily="34" charset="0"/>
              </a:rPr>
              <a:t>(Mean age=14.6; SD=0.4) </a:t>
            </a:r>
          </a:p>
          <a:p>
            <a:pPr lvl="1"/>
            <a:r>
              <a:rPr lang="en-AU" sz="1700" dirty="0">
                <a:solidFill>
                  <a:srgbClr val="000000"/>
                </a:solidFill>
                <a:effectLst/>
                <a:latin typeface="FoundrySterling-Book"/>
                <a:ea typeface="Calibri" panose="020F0502020204030204" pitchFamily="34" charset="0"/>
              </a:rPr>
              <a:t>no police contact </a:t>
            </a:r>
          </a:p>
          <a:p>
            <a:pPr lvl="1"/>
            <a:r>
              <a:rPr lang="en-AU" sz="1700" dirty="0">
                <a:solidFill>
                  <a:srgbClr val="000000"/>
                </a:solidFill>
                <a:effectLst/>
                <a:latin typeface="FoundrySterling-Book"/>
                <a:ea typeface="Calibri" panose="020F0502020204030204" pitchFamily="34" charset="0"/>
              </a:rPr>
              <a:t>police contact as a </a:t>
            </a:r>
            <a:r>
              <a:rPr lang="en-AU" sz="1700" u="sng" dirty="0">
                <a:solidFill>
                  <a:srgbClr val="000000"/>
                </a:solidFill>
                <a:effectLst/>
                <a:latin typeface="FoundrySterling-Book"/>
                <a:ea typeface="Calibri" panose="020F0502020204030204" pitchFamily="34" charset="0"/>
              </a:rPr>
              <a:t>victim only</a:t>
            </a:r>
          </a:p>
          <a:p>
            <a:pPr lvl="1"/>
            <a:r>
              <a:rPr lang="en-AU" sz="1700" dirty="0">
                <a:solidFill>
                  <a:srgbClr val="000000"/>
                </a:solidFill>
                <a:effectLst/>
                <a:latin typeface="FoundrySterling-Book"/>
                <a:ea typeface="Calibri" panose="020F0502020204030204" pitchFamily="34" charset="0"/>
              </a:rPr>
              <a:t>police contact as a </a:t>
            </a:r>
            <a:r>
              <a:rPr lang="en-AU" sz="1700" u="sng" dirty="0">
                <a:solidFill>
                  <a:srgbClr val="000000"/>
                </a:solidFill>
                <a:effectLst/>
                <a:latin typeface="FoundrySterling-Book"/>
                <a:ea typeface="Calibri" panose="020F0502020204030204" pitchFamily="34" charset="0"/>
              </a:rPr>
              <a:t>person of interest only </a:t>
            </a:r>
          </a:p>
          <a:p>
            <a:pPr lvl="1"/>
            <a:r>
              <a:rPr lang="en-AU" sz="1700" dirty="0">
                <a:solidFill>
                  <a:srgbClr val="000000"/>
                </a:solidFill>
                <a:effectLst/>
                <a:latin typeface="FoundrySterling-Book"/>
                <a:ea typeface="Calibri" panose="020F0502020204030204" pitchFamily="34" charset="0"/>
              </a:rPr>
              <a:t>police contact as a </a:t>
            </a:r>
            <a:r>
              <a:rPr lang="en-AU" sz="1700" u="sng" dirty="0">
                <a:solidFill>
                  <a:srgbClr val="000000"/>
                </a:solidFill>
                <a:effectLst/>
                <a:latin typeface="FoundrySterling-Book"/>
                <a:ea typeface="Calibri" panose="020F0502020204030204" pitchFamily="34" charset="0"/>
              </a:rPr>
              <a:t>victim and person of interest</a:t>
            </a:r>
            <a:endParaRPr lang="en-AU" sz="1700" u="sng" dirty="0">
              <a:latin typeface="FoundrySterling-Book"/>
            </a:endParaRPr>
          </a:p>
        </p:txBody>
      </p:sp>
    </p:spTree>
    <p:extLst>
      <p:ext uri="{BB962C8B-B14F-4D97-AF65-F5344CB8AC3E}">
        <p14:creationId xmlns:p14="http://schemas.microsoft.com/office/powerpoint/2010/main" val="2654943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92CD-5392-3405-978B-B3F07D6F9110}"/>
              </a:ext>
            </a:extLst>
          </p:cNvPr>
          <p:cNvSpPr>
            <a:spLocks noGrp="1"/>
          </p:cNvSpPr>
          <p:nvPr>
            <p:ph type="title"/>
          </p:nvPr>
        </p:nvSpPr>
        <p:spPr>
          <a:xfrm>
            <a:off x="457200" y="241537"/>
            <a:ext cx="8229600" cy="551631"/>
          </a:xfrm>
        </p:spPr>
        <p:txBody>
          <a:bodyPr>
            <a:normAutofit fontScale="90000"/>
          </a:bodyPr>
          <a:lstStyle/>
          <a:p>
            <a:r>
              <a:rPr lang="en-US" b="1" dirty="0">
                <a:latin typeface="Arial" charset="0"/>
                <a:ea typeface="Arial" charset="0"/>
                <a:cs typeface="Arial" charset="0"/>
              </a:rPr>
              <a:t>Exposure Variable: Child Protection Involvement</a:t>
            </a:r>
            <a:br>
              <a:rPr lang="en-US" b="1" dirty="0">
                <a:latin typeface="Arial" charset="0"/>
                <a:ea typeface="Arial" charset="0"/>
                <a:cs typeface="Arial" charset="0"/>
              </a:rPr>
            </a:br>
            <a:endParaRPr lang="en-AU" dirty="0"/>
          </a:p>
        </p:txBody>
      </p:sp>
      <p:sp>
        <p:nvSpPr>
          <p:cNvPr id="3" name="Content Placeholder 2">
            <a:extLst>
              <a:ext uri="{FF2B5EF4-FFF2-40B4-BE49-F238E27FC236}">
                <a16:creationId xmlns:a16="http://schemas.microsoft.com/office/drawing/2014/main" id="{A349DE88-7CC1-12CA-0E8C-F74AE13714E9}"/>
              </a:ext>
            </a:extLst>
          </p:cNvPr>
          <p:cNvSpPr>
            <a:spLocks noGrp="1"/>
          </p:cNvSpPr>
          <p:nvPr>
            <p:ph idx="1"/>
          </p:nvPr>
        </p:nvSpPr>
        <p:spPr>
          <a:xfrm>
            <a:off x="457200" y="1037968"/>
            <a:ext cx="8229600" cy="3863994"/>
          </a:xfrm>
        </p:spPr>
        <p:txBody>
          <a:bodyPr>
            <a:normAutofit fontScale="85000" lnSpcReduction="10000"/>
          </a:bodyPr>
          <a:lstStyle/>
          <a:p>
            <a:r>
              <a:rPr lang="en-US" sz="2100" dirty="0">
                <a:latin typeface="FoundrySterling-Book"/>
              </a:rPr>
              <a:t>NSW Department of Communities and Justice (DCJ) Case Management System (2001-2016) – Key Information Directory System (CMS-KIDS) </a:t>
            </a:r>
          </a:p>
          <a:p>
            <a:r>
              <a:rPr lang="en-US" sz="2100" dirty="0">
                <a:latin typeface="FoundrySterling-Book"/>
              </a:rPr>
              <a:t>Variable reflecting highest level of child protection response prior to age 11 years: </a:t>
            </a:r>
          </a:p>
          <a:p>
            <a:pPr marL="914400" lvl="1" indent="-457200">
              <a:buFont typeface="+mj-lt"/>
              <a:buAutoNum type="arabicPeriod"/>
            </a:pPr>
            <a:r>
              <a:rPr lang="en-US" sz="1900" dirty="0">
                <a:latin typeface="FoundrySterling-Book"/>
              </a:rPr>
              <a:t>no contact with child protection </a:t>
            </a:r>
          </a:p>
          <a:p>
            <a:pPr marL="914400" lvl="1" indent="-457200">
              <a:buFont typeface="+mj-lt"/>
              <a:buAutoNum type="arabicPeriod"/>
            </a:pPr>
            <a:r>
              <a:rPr lang="en-US" sz="1900" dirty="0">
                <a:latin typeface="FoundrySterling-Book"/>
              </a:rPr>
              <a:t>non-‘risk of significant harm’ report (i.e., below the ROSH threshold) </a:t>
            </a:r>
          </a:p>
          <a:p>
            <a:pPr marL="914400" lvl="1" indent="-457200">
              <a:buFont typeface="+mj-lt"/>
              <a:buAutoNum type="arabicPeriod"/>
            </a:pPr>
            <a:r>
              <a:rPr lang="en-US" sz="1900" dirty="0">
                <a:latin typeface="FoundrySterling-Book"/>
              </a:rPr>
              <a:t>unsubstantiated ROSH report (i.e., met the threshold for further investigation, but actual or risk of harm could not be sufficiently determined, or was not prioritized for investigation due to resource constraints) </a:t>
            </a:r>
          </a:p>
          <a:p>
            <a:pPr marL="914400" lvl="1" indent="-457200">
              <a:buFont typeface="+mj-lt"/>
              <a:buAutoNum type="arabicPeriod"/>
            </a:pPr>
            <a:r>
              <a:rPr lang="en-US" sz="1900" dirty="0">
                <a:latin typeface="FoundrySterling-Book"/>
              </a:rPr>
              <a:t>substantiated ROSH report (i.e., actual or risk of harm verified by child protection case-workers) </a:t>
            </a:r>
          </a:p>
          <a:p>
            <a:pPr marL="914400" lvl="1" indent="-457200">
              <a:buFont typeface="+mj-lt"/>
              <a:buAutoNum type="arabicPeriod"/>
            </a:pPr>
            <a:r>
              <a:rPr lang="en-US" sz="1900" dirty="0">
                <a:latin typeface="FoundrySterling-Book"/>
              </a:rPr>
              <a:t>out-of-home care (i.e., removal of child from family)</a:t>
            </a:r>
            <a:endParaRPr lang="en-AU" sz="1900" dirty="0">
              <a:latin typeface="FoundrySterling-Book"/>
            </a:endParaRPr>
          </a:p>
        </p:txBody>
      </p:sp>
    </p:spTree>
    <p:extLst>
      <p:ext uri="{BB962C8B-B14F-4D97-AF65-F5344CB8AC3E}">
        <p14:creationId xmlns:p14="http://schemas.microsoft.com/office/powerpoint/2010/main" val="717067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92CD-5392-3405-978B-B3F07D6F9110}"/>
              </a:ext>
            </a:extLst>
          </p:cNvPr>
          <p:cNvSpPr>
            <a:spLocks noGrp="1"/>
          </p:cNvSpPr>
          <p:nvPr>
            <p:ph type="title"/>
          </p:nvPr>
        </p:nvSpPr>
        <p:spPr/>
        <p:txBody>
          <a:bodyPr>
            <a:normAutofit/>
          </a:bodyPr>
          <a:lstStyle/>
          <a:p>
            <a:r>
              <a:rPr lang="en-US" b="1" dirty="0">
                <a:latin typeface="Arial" charset="0"/>
                <a:ea typeface="Arial" charset="0"/>
                <a:cs typeface="Arial" charset="0"/>
              </a:rPr>
              <a:t>Covariates</a:t>
            </a:r>
            <a:endParaRPr lang="en-AU" dirty="0"/>
          </a:p>
        </p:txBody>
      </p:sp>
      <p:sp>
        <p:nvSpPr>
          <p:cNvPr id="3" name="Content Placeholder 2">
            <a:extLst>
              <a:ext uri="{FF2B5EF4-FFF2-40B4-BE49-F238E27FC236}">
                <a16:creationId xmlns:a16="http://schemas.microsoft.com/office/drawing/2014/main" id="{A349DE88-7CC1-12CA-0E8C-F74AE13714E9}"/>
              </a:ext>
            </a:extLst>
          </p:cNvPr>
          <p:cNvSpPr>
            <a:spLocks noGrp="1"/>
          </p:cNvSpPr>
          <p:nvPr>
            <p:ph idx="1"/>
          </p:nvPr>
        </p:nvSpPr>
        <p:spPr/>
        <p:txBody>
          <a:bodyPr>
            <a:normAutofit fontScale="92500" lnSpcReduction="10000"/>
          </a:bodyPr>
          <a:lstStyle/>
          <a:p>
            <a:r>
              <a:rPr lang="en-US" sz="1800" dirty="0">
                <a:latin typeface="FoundrySterling-Book"/>
              </a:rPr>
              <a:t>Child’s sex (male, female)</a:t>
            </a:r>
          </a:p>
          <a:p>
            <a:r>
              <a:rPr lang="en-US" sz="1800" dirty="0">
                <a:latin typeface="FoundrySterling-Book"/>
              </a:rPr>
              <a:t>Maternal age at child’s birth (≤25 years, &gt;25 years) </a:t>
            </a:r>
          </a:p>
          <a:p>
            <a:r>
              <a:rPr lang="en-US" sz="1800" dirty="0">
                <a:latin typeface="FoundrySterling-Book"/>
              </a:rPr>
              <a:t>Socio-Economic Index for Area’s (SEIFA) Index for Relative Socio-economic Disadvantage national quintiles based on the child's residential postcode at birth (most disadvantaged - quintile 1, less disadvantaged - quintile 2 to 5) </a:t>
            </a:r>
          </a:p>
          <a:p>
            <a:r>
              <a:rPr lang="en-AU" sz="1800" dirty="0">
                <a:solidFill>
                  <a:srgbClr val="000000"/>
                </a:solidFill>
                <a:effectLst/>
                <a:latin typeface="FoundrySterling-Book"/>
                <a:ea typeface="Calibri" panose="020F0502020204030204" pitchFamily="34" charset="0"/>
              </a:rPr>
              <a:t>Parental history of offending (yes, no) from the </a:t>
            </a:r>
            <a:r>
              <a:rPr lang="en-AU" sz="1800" dirty="0">
                <a:effectLst/>
                <a:latin typeface="FoundrySterling-Book"/>
                <a:ea typeface="CharisSIL"/>
              </a:rPr>
              <a:t>NSW Bureau of Crime Statistics and Research Reoffending Database</a:t>
            </a:r>
          </a:p>
          <a:p>
            <a:r>
              <a:rPr lang="en-AU" sz="1800" dirty="0">
                <a:solidFill>
                  <a:srgbClr val="000000"/>
                </a:solidFill>
                <a:effectLst/>
                <a:latin typeface="FoundrySterling-Book"/>
                <a:ea typeface="Calibri" panose="020F0502020204030204" pitchFamily="34" charset="0"/>
              </a:rPr>
              <a:t>Aboriginal and/or Torres Strait Islander background (yes, no) from consensus data across all available linkage datasets for the child, mother, or father in the NSW-CDS</a:t>
            </a:r>
            <a:endParaRPr lang="en-US" sz="1800" dirty="0">
              <a:latin typeface="FoundrySterling-Book"/>
            </a:endParaRPr>
          </a:p>
        </p:txBody>
      </p:sp>
    </p:spTree>
    <p:extLst>
      <p:ext uri="{BB962C8B-B14F-4D97-AF65-F5344CB8AC3E}">
        <p14:creationId xmlns:p14="http://schemas.microsoft.com/office/powerpoint/2010/main" val="3247217690"/>
      </p:ext>
    </p:extLst>
  </p:cSld>
  <p:clrMapOvr>
    <a:masterClrMapping/>
  </p:clrMapOvr>
</p:sld>
</file>

<file path=ppt/theme/theme1.xml><?xml version="1.0" encoding="utf-8"?>
<a:theme xmlns:a="http://schemas.openxmlformats.org/drawingml/2006/main" name="Covers">
  <a:themeElements>
    <a:clrScheme name="Custom 6">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0C0C0"/>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eature tex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emarkable layouts">
  <a:themeElements>
    <a:clrScheme name="Custom 5">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000" dirty="0" smtClean="0">
            <a:latin typeface="Arial"/>
            <a:cs typeface="Arial"/>
          </a:defRPr>
        </a:defPPr>
      </a:lstStyle>
    </a:txDef>
  </a:objectDefaults>
  <a:extraClrSchemeLst/>
</a:theme>
</file>

<file path=ppt/theme/theme4.xml><?xml version="1.0" encoding="utf-8"?>
<a:theme xmlns:a="http://schemas.openxmlformats.org/drawingml/2006/main" name="2_Remarkable layouts">
  <a:themeElements>
    <a:clrScheme name="Custom 5">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000" dirty="0" smtClean="0">
            <a:latin typeface="Arial"/>
            <a:cs typeface="Aria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J Document" ma:contentTypeID="0x01010077DC2A28846341C9915EFC7988C44A4F00AC683DE72F6D54408E582A29A0E01260" ma:contentTypeVersion="4" ma:contentTypeDescription="" ma:contentTypeScope="" ma:versionID="6d8699e19d18e85c01352be16c7ff8ee">
  <xsd:schema xmlns:xsd="http://www.w3.org/2001/XMLSchema" xmlns:xs="http://www.w3.org/2001/XMLSchema" xmlns:p="http://schemas.microsoft.com/office/2006/metadata/properties" xmlns:ns1="http://schemas.microsoft.com/sharepoint/v3" xmlns:ns3="7682a661-0ade-4637-84c8-77ce31dee783" xmlns:ns4="e4ff26e6-61c9-4223-823f-818594960367" targetNamespace="http://schemas.microsoft.com/office/2006/metadata/properties" ma:root="true" ma:fieldsID="7b26b1d083b43316654d29245d50e201" ns1:_="" ns3:_="" ns4:_="">
    <xsd:import namespace="http://schemas.microsoft.com/sharepoint/v3"/>
    <xsd:import namespace="7682a661-0ade-4637-84c8-77ce31dee783"/>
    <xsd:import namespace="e4ff26e6-61c9-4223-823f-818594960367"/>
    <xsd:element name="properties">
      <xsd:complexType>
        <xsd:sequence>
          <xsd:element name="documentManagement">
            <xsd:complexType>
              <xsd:all>
                <xsd:element ref="ns3:TaxCatchAll" minOccurs="0"/>
                <xsd:element ref="ns4:ne8158a489a9473f9c54eecb4c21131b" minOccurs="0"/>
                <xsd:element ref="ns4:bc56bdda6a6a44c48d8cfdd96ad4c147"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 ma:internalName="PublishingStartDate">
      <xsd:simpleType>
        <xsd:restriction base="dms:Unknown"/>
      </xsd:simpleType>
    </xsd:element>
    <xsd:element name="PublishingExpirationDate" ma:index="14"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82a661-0ade-4637-84c8-77ce31dee78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1544a81-4f2a-458e-ab5b-bbbaec5e6e73}" ma:internalName="TaxCatchAll" ma:readOnly="false" ma:showField="CatchAllData" ma:web="7682a661-0ade-4637-84c8-77ce31dee7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ff26e6-61c9-4223-823f-818594960367" elementFormDefault="qualified">
    <xsd:import namespace="http://schemas.microsoft.com/office/2006/documentManagement/types"/>
    <xsd:import namespace="http://schemas.microsoft.com/office/infopath/2007/PartnerControls"/>
    <xsd:element name="ne8158a489a9473f9c54eecb4c21131b" ma:index="11" ma:taxonomy="true" ma:internalName="ne8158a489a9473f9c54eecb4c21131b" ma:taxonomyFieldName="Content_x0020_tags" ma:displayName="Content tags" ma:fieldId="{7e8158a4-89a9-473f-9c54-eecb4c21131b}" ma:taxonomyMulti="true" ma:sspId="f6e08d11-6f9a-422e-94df-5713af838a64" ma:termSetId="a069c314-3269-420f-97d4-651b5f06edc3" ma:anchorId="00000000-0000-0000-0000-000000000000" ma:open="false" ma:isKeyword="false">
      <xsd:complexType>
        <xsd:sequence>
          <xsd:element ref="pc:Terms" minOccurs="0" maxOccurs="1"/>
        </xsd:sequence>
      </xsd:complexType>
    </xsd:element>
    <xsd:element name="bc56bdda6a6a44c48d8cfdd96ad4c147" ma:index="12" nillable="true" ma:displayName="DC.Type.DocType (JSMS)_0" ma:hidden="true" ma:internalName="bc56bdda6a6a44c48d8cfdd96ad4c147">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682a661-0ade-4637-84c8-77ce31dee783">
      <Value>28</Value>
      <Value>105</Value>
    </TaxCatchAll>
    <bc56bdda6a6a44c48d8cfdd96ad4c147 xmlns="e4ff26e6-61c9-4223-823f-818594960367" xsi:nil="true"/>
    <PublishingExpirationDate xmlns="http://schemas.microsoft.com/sharepoint/v3" xsi:nil="true"/>
    <PublishingStartDate xmlns="http://schemas.microsoft.com/sharepoint/v3" xsi:nil="true"/>
    <ne8158a489a9473f9c54eecb4c21131b xmlns="e4ff26e6-61c9-4223-823f-818594960367">
      <Terms xmlns="http://schemas.microsoft.com/office/infopath/2007/PartnerControls">
        <TermInfo xmlns="http://schemas.microsoft.com/office/infopath/2007/PartnerControls">
          <TermName xmlns="http://schemas.microsoft.com/office/infopath/2007/PartnerControls">Conference proceedings / Presentations</TermName>
          <TermId xmlns="http://schemas.microsoft.com/office/infopath/2007/PartnerControls">c21264d4-9564-4e41-9805-0fcb8759ef5a</TermId>
        </TermInfo>
      </Terms>
    </ne8158a489a9473f9c54eecb4c21131b>
  </documentManagement>
</p:properties>
</file>

<file path=customXml/itemProps1.xml><?xml version="1.0" encoding="utf-8"?>
<ds:datastoreItem xmlns:ds="http://schemas.openxmlformats.org/officeDocument/2006/customXml" ds:itemID="{74DB5198-D52F-4BF7-A3E8-13D8C959FC34}">
  <ds:schemaRefs>
    <ds:schemaRef ds:uri="http://schemas.microsoft.com/sharepoint/v3/contenttype/forms"/>
  </ds:schemaRefs>
</ds:datastoreItem>
</file>

<file path=customXml/itemProps2.xml><?xml version="1.0" encoding="utf-8"?>
<ds:datastoreItem xmlns:ds="http://schemas.openxmlformats.org/officeDocument/2006/customXml" ds:itemID="{76BA8A98-137C-4FDF-BE35-C48E5D238304}"/>
</file>

<file path=customXml/itemProps3.xml><?xml version="1.0" encoding="utf-8"?>
<ds:datastoreItem xmlns:ds="http://schemas.openxmlformats.org/officeDocument/2006/customXml" ds:itemID="{9B338A4C-CA23-4C00-8F49-0263BE6AED4D}">
  <ds:schemaRefs>
    <ds:schemaRef ds:uri="1a9613f2-e6ee-4dcc-8dde-cd8dd753b825"/>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c881f7f8-7f3e-48e6-97ca-38c04b291ae7"/>
    <ds:schemaRef ds:uri="http://schemas.microsoft.com/office/2006/documentManagement/types"/>
    <ds:schemaRef ds:uri="http://www.w3.org/XML/1998/namespace"/>
  </ds:schemaRefs>
</ds:datastoreItem>
</file>

<file path=docMetadata/LabelInfo.xml><?xml version="1.0" encoding="utf-8"?>
<clbl:labelList xmlns:clbl="http://schemas.microsoft.com/office/2020/mipLabelMetadata">
  <clbl:label id="{adaa4be3-f650-4692-881a-64ae220cbceb}" enabled="1" method="Standard" siteId="{5a7cc8ab-a4dc-4f9b-bf60-66714049ad62}" contentBits="0" removed="0"/>
</clbl:labelList>
</file>

<file path=docProps/app.xml><?xml version="1.0" encoding="utf-8"?>
<Properties xmlns="http://schemas.openxmlformats.org/officeDocument/2006/extended-properties" xmlns:vt="http://schemas.openxmlformats.org/officeDocument/2006/docPropsVTypes">
  <TotalTime>8097</TotalTime>
  <Words>6819</Words>
  <Application>Microsoft Office PowerPoint</Application>
  <PresentationFormat>On-screen Show (16:9)</PresentationFormat>
  <Paragraphs>467</Paragraphs>
  <Slides>22</Slides>
  <Notes>22</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22</vt:i4>
      </vt:variant>
    </vt:vector>
  </HeadingPairs>
  <TitlesOfParts>
    <vt:vector size="33" baseType="lpstr">
      <vt:lpstr>Arial</vt:lpstr>
      <vt:lpstr>Calibri</vt:lpstr>
      <vt:lpstr>Copernicus Medium</vt:lpstr>
      <vt:lpstr>FoundrySterling-Book</vt:lpstr>
      <vt:lpstr>Jotia Medium</vt:lpstr>
      <vt:lpstr>Wingdings</vt:lpstr>
      <vt:lpstr>Covers</vt:lpstr>
      <vt:lpstr>Feature text</vt:lpstr>
      <vt:lpstr>1_Remarkable layouts</vt:lpstr>
      <vt:lpstr>2_Remarkable layouts</vt:lpstr>
      <vt:lpstr>Document</vt:lpstr>
      <vt:lpstr>Levels of involvement with child protection services associated with early adolescent police contact as a victim and person of interest: A population-based record linkage study of 71,465 young people </vt:lpstr>
      <vt:lpstr>PowerPoint Presentation</vt:lpstr>
      <vt:lpstr>Background</vt:lpstr>
      <vt:lpstr>Aim</vt:lpstr>
      <vt:lpstr>The New South Wales Child  Development Study (NSW-CDS; http://nsw-cds.com.au/)</vt:lpstr>
      <vt:lpstr>Figure 1. Sample selection process</vt:lpstr>
      <vt:lpstr>Outcome Variable: Police Contact </vt:lpstr>
      <vt:lpstr>Exposure Variable: Child Protection Involvement </vt:lpstr>
      <vt:lpstr>Covariates</vt:lpstr>
      <vt:lpstr>Analytical Strategy</vt:lpstr>
      <vt:lpstr>Descriptive statistics for the sample stratified by police contact category - 1</vt:lpstr>
      <vt:lpstr>Descriptive statistics for the sample stratified by police contact category - 2</vt:lpstr>
      <vt:lpstr>Multinomial regression model examining the level of child protection involvement and police contact adjusted for covariates for the full sample (n=71,465)</vt:lpstr>
      <vt:lpstr>Multinomial regression models examining the level of child protection involvement and police contact adjusted for covariates for boys (n=36,922) and Girls (n=34,543)</vt:lpstr>
      <vt:lpstr>Sex comparisons for the levels of child protection involvement and the police contact categories </vt:lpstr>
      <vt:lpstr>Summary</vt:lpstr>
      <vt:lpstr>Discussion</vt:lpstr>
      <vt:lpstr>Strengths &amp; Limitations</vt:lpstr>
      <vt:lpstr>Conclusion</vt:lpstr>
      <vt:lpstr>References</vt:lpstr>
      <vt:lpstr>PowerPoint Presentation</vt:lpstr>
      <vt:lpstr>PowerPoint Presentation</vt:lpstr>
    </vt:vector>
  </TitlesOfParts>
  <Company>Griffith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involvement with child protective services associated with early adolescent police contact as a victim and person of interest: A population-based record linkage study of 71,465 young people</dc:title>
  <dc:creator>Elise Appleton</dc:creator>
  <cp:lastModifiedBy>Stacy Tzoumakis</cp:lastModifiedBy>
  <cp:revision>524</cp:revision>
  <cp:lastPrinted>2023-08-07T01:30:02Z</cp:lastPrinted>
  <dcterms:created xsi:type="dcterms:W3CDTF">2015-06-09T05:37:39Z</dcterms:created>
  <dcterms:modified xsi:type="dcterms:W3CDTF">2023-08-07T02:22:33Z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0x01010077DC2A28846341C9915EFC7988C44A4F00AC683DE72F6D54408E582A29A0E01260</vt:lpwstr>
  </property>
  <property fmtid="{D5CDD505-2E9C-101B-9397-08002B2CF9AE}" pid="3" name="MSIP_Label_adaa4be3-f650-4692-881a-64ae220cbceb_Enabled">
    <vt:lpwstr>true</vt:lpwstr>
  </property>
  <property fmtid="{D5CDD505-2E9C-101B-9397-08002B2CF9AE}" pid="4" name="MSIP_Label_adaa4be3-f650-4692-881a-64ae220cbceb_SetDate">
    <vt:lpwstr>2023-02-08T05:37:06Z</vt:lpwstr>
  </property>
  <property fmtid="{D5CDD505-2E9C-101B-9397-08002B2CF9AE}" pid="5" name="MSIP_Label_adaa4be3-f650-4692-881a-64ae220cbceb_Method">
    <vt:lpwstr>Standard</vt:lpwstr>
  </property>
  <property fmtid="{D5CDD505-2E9C-101B-9397-08002B2CF9AE}" pid="6" name="MSIP_Label_adaa4be3-f650-4692-881a-64ae220cbceb_Name">
    <vt:lpwstr>OFFICIAL  Internal (External sharing)</vt:lpwstr>
  </property>
  <property fmtid="{D5CDD505-2E9C-101B-9397-08002B2CF9AE}" pid="7" name="MSIP_Label_adaa4be3-f650-4692-881a-64ae220cbceb_SiteId">
    <vt:lpwstr>5a7cc8ab-a4dc-4f9b-bf60-66714049ad62</vt:lpwstr>
  </property>
  <property fmtid="{D5CDD505-2E9C-101B-9397-08002B2CF9AE}" pid="8" name="MSIP_Label_adaa4be3-f650-4692-881a-64ae220cbceb_ActionId">
    <vt:lpwstr>f5be7bdd-66bf-46f1-aaf8-4a2dc88d5012</vt:lpwstr>
  </property>
  <property fmtid="{D5CDD505-2E9C-101B-9397-08002B2CF9AE}" pid="9" name="MSIP_Label_adaa4be3-f650-4692-881a-64ae220cbceb_ContentBits">
    <vt:lpwstr>0</vt:lpwstr>
  </property>
  <property fmtid="{D5CDD505-2E9C-101B-9397-08002B2CF9AE}" pid="10" name="bc56bdda6a6a44c48d8cfdd96ad4c1470">
    <vt:lpwstr>Report|55c057c3-5c13-4ca6-8dab-3fe1e0497fe2</vt:lpwstr>
  </property>
  <property fmtid="{D5CDD505-2E9C-101B-9397-08002B2CF9AE}" pid="11" name="Content tags">
    <vt:lpwstr>105;#Conference proceedings / Presentations|c21264d4-9564-4e41-9805-0fcb8759ef5a</vt:lpwstr>
  </property>
  <property fmtid="{D5CDD505-2E9C-101B-9397-08002B2CF9AE}" pid="12" name="DC.Type.DocType (JSMS">
    <vt:lpwstr>28;#Report|55c057c3-5c13-4ca6-8dab-3fe1e0497fe2</vt:lpwstr>
  </property>
</Properties>
</file>