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9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53" d="100"/>
          <a:sy n="153" d="100"/>
        </p:scale>
        <p:origin x="15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2/13/2019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B61BEF0D-F0BB-DE4B-95CE-6DB70DBA9567}" type="datetimeFigureOut">
              <a:rPr lang="en-US" smtClean="0"/>
              <a:pPr/>
              <a:t>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Arial" panose="020B06040202020202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3359" y="2404534"/>
            <a:ext cx="8860644" cy="1646302"/>
          </a:xfrm>
        </p:spPr>
        <p:txBody>
          <a:bodyPr/>
          <a:lstStyle/>
          <a:p>
            <a:r>
              <a:rPr lang="en-AU" dirty="0" smtClean="0"/>
              <a:t>Did the National Firearms Agreement reduce the likelihood of a gun massacre in Australia?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Lucy Snowball</a:t>
            </a:r>
          </a:p>
          <a:p>
            <a:r>
              <a:rPr lang="en-AU" dirty="0" smtClean="0"/>
              <a:t>Applied Research in Crime and Justice Conference</a:t>
            </a:r>
          </a:p>
          <a:p>
            <a:r>
              <a:rPr lang="en-AU" dirty="0" smtClean="0"/>
              <a:t>February 2019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230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Massacre dataset</a:t>
            </a:r>
            <a:endParaRPr lang="en-AU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15521"/>
              </p:ext>
            </p:extLst>
          </p:nvPr>
        </p:nvGraphicFramePr>
        <p:xfrm>
          <a:off x="730369" y="1368727"/>
          <a:ext cx="9270523" cy="47595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0305">
                  <a:extLst>
                    <a:ext uri="{9D8B030D-6E8A-4147-A177-3AD203B41FA5}">
                      <a16:colId xmlns:a16="http://schemas.microsoft.com/office/drawing/2014/main" val="658793683"/>
                    </a:ext>
                  </a:extLst>
                </a:gridCol>
                <a:gridCol w="1970913">
                  <a:extLst>
                    <a:ext uri="{9D8B030D-6E8A-4147-A177-3AD203B41FA5}">
                      <a16:colId xmlns:a16="http://schemas.microsoft.com/office/drawing/2014/main" val="640333149"/>
                    </a:ext>
                  </a:extLst>
                </a:gridCol>
                <a:gridCol w="1546323">
                  <a:extLst>
                    <a:ext uri="{9D8B030D-6E8A-4147-A177-3AD203B41FA5}">
                      <a16:colId xmlns:a16="http://schemas.microsoft.com/office/drawing/2014/main" val="2501917033"/>
                    </a:ext>
                  </a:extLst>
                </a:gridCol>
                <a:gridCol w="1839272">
                  <a:extLst>
                    <a:ext uri="{9D8B030D-6E8A-4147-A177-3AD203B41FA5}">
                      <a16:colId xmlns:a16="http://schemas.microsoft.com/office/drawing/2014/main" val="911670995"/>
                    </a:ext>
                  </a:extLst>
                </a:gridCol>
                <a:gridCol w="1833710">
                  <a:extLst>
                    <a:ext uri="{9D8B030D-6E8A-4147-A177-3AD203B41FA5}">
                      <a16:colId xmlns:a16="http://schemas.microsoft.com/office/drawing/2014/main" val="3302673191"/>
                    </a:ext>
                  </a:extLst>
                </a:gridCol>
              </a:tblGrid>
              <a:tr h="5010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Date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Location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Number killed by firearm</a:t>
                      </a:r>
                      <a:r>
                        <a:rPr lang="en-AU" sz="400" dirty="0">
                          <a:effectLst/>
                        </a:rPr>
                        <a:t> 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Chapman et al. (2006)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 err="1" smtClean="0"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McPhedran</a:t>
                      </a:r>
                      <a:r>
                        <a:rPr lang="en-AU" sz="700" baseline="0" dirty="0" smtClean="0"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&amp; Baker (2011)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extLst>
                  <a:ext uri="{0D108BD9-81ED-4DB2-BD59-A6C34878D82A}">
                    <a16:rowId xmlns:a16="http://schemas.microsoft.com/office/drawing/2014/main" val="4129329468"/>
                  </a:ext>
                </a:extLst>
              </a:tr>
              <a:tr h="250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6 September 1971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Hope Forest, SA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N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N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extLst>
                  <a:ext uri="{0D108BD9-81ED-4DB2-BD59-A6C34878D82A}">
                    <a16:rowId xmlns:a16="http://schemas.microsoft.com/office/drawing/2014/main" val="2188002225"/>
                  </a:ext>
                </a:extLst>
              </a:tr>
              <a:tr h="250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24 September 1981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Campsie, NSW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extLst>
                  <a:ext uri="{0D108BD9-81ED-4DB2-BD59-A6C34878D82A}">
                    <a16:rowId xmlns:a16="http://schemas.microsoft.com/office/drawing/2014/main" val="2524202578"/>
                  </a:ext>
                </a:extLst>
              </a:tr>
              <a:tr h="250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1 June 1984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Wahroonga, NSW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extLst>
                  <a:ext uri="{0D108BD9-81ED-4DB2-BD59-A6C34878D82A}">
                    <a16:rowId xmlns:a16="http://schemas.microsoft.com/office/drawing/2014/main" val="2841857980"/>
                  </a:ext>
                </a:extLst>
              </a:tr>
              <a:tr h="250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23 January 1987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Pymble, NSW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N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extLst>
                  <a:ext uri="{0D108BD9-81ED-4DB2-BD59-A6C34878D82A}">
                    <a16:rowId xmlns:a16="http://schemas.microsoft.com/office/drawing/2014/main" val="540530626"/>
                  </a:ext>
                </a:extLst>
              </a:tr>
              <a:tr h="250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19 June 1987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Top End, NT/WA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N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extLst>
                  <a:ext uri="{0D108BD9-81ED-4DB2-BD59-A6C34878D82A}">
                    <a16:rowId xmlns:a16="http://schemas.microsoft.com/office/drawing/2014/main" val="255327618"/>
                  </a:ext>
                </a:extLst>
              </a:tr>
              <a:tr h="250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9 August 1987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Melbourne, VIC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extLst>
                  <a:ext uri="{0D108BD9-81ED-4DB2-BD59-A6C34878D82A}">
                    <a16:rowId xmlns:a16="http://schemas.microsoft.com/office/drawing/2014/main" val="1496214853"/>
                  </a:ext>
                </a:extLst>
              </a:tr>
              <a:tr h="250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10 October 1987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Canley Vale, NSW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extLst>
                  <a:ext uri="{0D108BD9-81ED-4DB2-BD59-A6C34878D82A}">
                    <a16:rowId xmlns:a16="http://schemas.microsoft.com/office/drawing/2014/main" val="429315255"/>
                  </a:ext>
                </a:extLst>
              </a:tr>
              <a:tr h="250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8 December 1987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Melbourne, VIC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extLst>
                  <a:ext uri="{0D108BD9-81ED-4DB2-BD59-A6C34878D82A}">
                    <a16:rowId xmlns:a16="http://schemas.microsoft.com/office/drawing/2014/main" val="534827462"/>
                  </a:ext>
                </a:extLst>
              </a:tr>
              <a:tr h="250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25 September 1988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Oenpelli, NT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extLst>
                  <a:ext uri="{0D108BD9-81ED-4DB2-BD59-A6C34878D82A}">
                    <a16:rowId xmlns:a16="http://schemas.microsoft.com/office/drawing/2014/main" val="3904382429"/>
                  </a:ext>
                </a:extLst>
              </a:tr>
              <a:tr h="250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30 August 1990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Surry Hills, NSW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extLst>
                  <a:ext uri="{0D108BD9-81ED-4DB2-BD59-A6C34878D82A}">
                    <a16:rowId xmlns:a16="http://schemas.microsoft.com/office/drawing/2014/main" val="588762406"/>
                  </a:ext>
                </a:extLst>
              </a:tr>
              <a:tr h="250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17 August 1991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Strathfield, NSW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extLst>
                  <a:ext uri="{0D108BD9-81ED-4DB2-BD59-A6C34878D82A}">
                    <a16:rowId xmlns:a16="http://schemas.microsoft.com/office/drawing/2014/main" val="4072602514"/>
                  </a:ext>
                </a:extLst>
              </a:tr>
              <a:tr h="250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27 October 1992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Terrigal, NSW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extLst>
                  <a:ext uri="{0D108BD9-81ED-4DB2-BD59-A6C34878D82A}">
                    <a16:rowId xmlns:a16="http://schemas.microsoft.com/office/drawing/2014/main" val="1533949563"/>
                  </a:ext>
                </a:extLst>
              </a:tr>
              <a:tr h="250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31 March 1993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Cangai, NSW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N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extLst>
                  <a:ext uri="{0D108BD9-81ED-4DB2-BD59-A6C34878D82A}">
                    <a16:rowId xmlns:a16="http://schemas.microsoft.com/office/drawing/2014/main" val="1257549184"/>
                  </a:ext>
                </a:extLst>
              </a:tr>
              <a:tr h="250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25 January 1996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Hillcrest, QLD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extLst>
                  <a:ext uri="{0D108BD9-81ED-4DB2-BD59-A6C34878D82A}">
                    <a16:rowId xmlns:a16="http://schemas.microsoft.com/office/drawing/2014/main" val="4097989207"/>
                  </a:ext>
                </a:extLst>
              </a:tr>
              <a:tr h="250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28 April 1996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Port Arthur, TAS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35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Y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extLst>
                  <a:ext uri="{0D108BD9-81ED-4DB2-BD59-A6C34878D82A}">
                    <a16:rowId xmlns:a16="http://schemas.microsoft.com/office/drawing/2014/main" val="840969294"/>
                  </a:ext>
                </a:extLst>
              </a:tr>
              <a:tr h="250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8/9 September 2014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Watch Hill, NSW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N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N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233509"/>
                  </a:ext>
                </a:extLst>
              </a:tr>
              <a:tr h="2505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13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700" dirty="0"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lang="en-A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04" marR="38304" marT="0" marB="0" anchor="ctr"/>
                </a:tc>
                <a:extLst>
                  <a:ext uri="{0D108BD9-81ED-4DB2-BD59-A6C34878D82A}">
                    <a16:rowId xmlns:a16="http://schemas.microsoft.com/office/drawing/2014/main" val="2268942688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552700" y="20748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AU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AU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90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Methodology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Fisher’s Exact Test</a:t>
            </a:r>
          </a:p>
          <a:p>
            <a:pPr lvl="1"/>
            <a:r>
              <a:rPr lang="en-AU" dirty="0" smtClean="0"/>
              <a:t>A non-parametric test that can determine whether there is an association between two categorical variables</a:t>
            </a:r>
          </a:p>
          <a:p>
            <a:endParaRPr lang="en-AU" dirty="0" smtClean="0"/>
          </a:p>
          <a:p>
            <a:r>
              <a:rPr lang="en-AU" dirty="0" smtClean="0"/>
              <a:t>Likelihood Ratio test</a:t>
            </a:r>
          </a:p>
          <a:p>
            <a:pPr lvl="1"/>
            <a:r>
              <a:rPr lang="en-AU" dirty="0" smtClean="0"/>
              <a:t>Geometric distribution (time between events)</a:t>
            </a:r>
          </a:p>
          <a:p>
            <a:endParaRPr lang="en-AU" dirty="0" smtClean="0"/>
          </a:p>
          <a:p>
            <a:r>
              <a:rPr lang="en-AU" dirty="0" smtClean="0"/>
              <a:t>Generalised linear modelling</a:t>
            </a:r>
          </a:p>
          <a:p>
            <a:pPr lvl="1"/>
            <a:r>
              <a:rPr lang="en-AU" dirty="0" smtClean="0"/>
              <a:t>Geometric distribution (number of failures before a success)</a:t>
            </a:r>
          </a:p>
          <a:p>
            <a:pPr lvl="1"/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6567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Results</a:t>
            </a:r>
            <a:endParaRPr lang="en-AU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53642957"/>
                  </p:ext>
                </p:extLst>
              </p:nvPr>
            </p:nvGraphicFramePr>
            <p:xfrm>
              <a:off x="677333" y="1656272"/>
              <a:ext cx="8662199" cy="444717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914378">
                      <a:extLst>
                        <a:ext uri="{9D8B030D-6E8A-4147-A177-3AD203B41FA5}">
                          <a16:colId xmlns:a16="http://schemas.microsoft.com/office/drawing/2014/main" val="3530641570"/>
                        </a:ext>
                      </a:extLst>
                    </a:gridCol>
                    <a:gridCol w="2914378">
                      <a:extLst>
                        <a:ext uri="{9D8B030D-6E8A-4147-A177-3AD203B41FA5}">
                          <a16:colId xmlns:a16="http://schemas.microsoft.com/office/drawing/2014/main" val="2449035354"/>
                        </a:ext>
                      </a:extLst>
                    </a:gridCol>
                    <a:gridCol w="2833443">
                      <a:extLst>
                        <a:ext uri="{9D8B030D-6E8A-4147-A177-3AD203B41FA5}">
                          <a16:colId xmlns:a16="http://schemas.microsoft.com/office/drawing/2014/main" val="2549505786"/>
                        </a:ext>
                      </a:extLst>
                    </a:gridCol>
                  </a:tblGrid>
                  <a:tr h="684698"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  <a:latin typeface="Arial" panose="020B0604020202020204" pitchFamily="34" charset="0"/>
                            </a:rPr>
                            <a:t>Methodology</a:t>
                          </a:r>
                        </a:p>
                        <a:p>
                          <a:pPr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</a:rPr>
                            <a:t>(Distribution if applicable)</a:t>
                          </a:r>
                          <a:endParaRPr lang="en-AU" sz="1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7798" marR="57798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  <a:latin typeface="Arial" panose="020B0604020202020204" pitchFamily="34" charset="0"/>
                            </a:rPr>
                            <a:t>September 1971 – September </a:t>
                          </a:r>
                          <a:r>
                            <a:rPr lang="en-AU" sz="1000" dirty="0" smtClean="0">
                              <a:effectLst/>
                            </a:rPr>
                            <a:t>2017</a:t>
                          </a:r>
                        </a:p>
                      </a:txBody>
                      <a:tcPr marL="57798" marR="57798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  <a:latin typeface="Arial" panose="020B0604020202020204" pitchFamily="34" charset="0"/>
                            </a:rPr>
                            <a:t>September 1981 – September 2017</a:t>
                          </a:r>
                          <a:endParaRPr lang="en-AU" sz="1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7798" marR="57798" marT="0" marB="0"/>
                    </a:tc>
                    <a:extLst>
                      <a:ext uri="{0D108BD9-81ED-4DB2-BD59-A6C34878D82A}">
                        <a16:rowId xmlns:a16="http://schemas.microsoft.com/office/drawing/2014/main" val="3465094296"/>
                      </a:ext>
                    </a:extLst>
                  </a:tr>
                  <a:tr h="684698">
                    <a:tc vMerge="1">
                      <a:txBody>
                        <a:bodyPr/>
                        <a:lstStyle/>
                        <a:p>
                          <a:endParaRPr lang="en-A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  <a:latin typeface="Arial" panose="020B0604020202020204" pitchFamily="34" charset="0"/>
                            </a:rPr>
                            <a:t>Measure of effect (95% confidence interval)</a:t>
                          </a:r>
                          <a:endParaRPr lang="en-AU" sz="1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7798" marR="57798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  <a:latin typeface="Arial" panose="020B0604020202020204" pitchFamily="34" charset="0"/>
                            </a:rPr>
                            <a:t>Measure of effect (95% confidence interval)</a:t>
                          </a:r>
                          <a:endParaRPr lang="en-AU" sz="1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7798" marR="57798" marT="0" marB="0"/>
                    </a:tc>
                    <a:extLst>
                      <a:ext uri="{0D108BD9-81ED-4DB2-BD59-A6C34878D82A}">
                        <a16:rowId xmlns:a16="http://schemas.microsoft.com/office/drawing/2014/main" val="31391543"/>
                      </a:ext>
                    </a:extLst>
                  </a:tr>
                  <a:tr h="1026679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  <a:latin typeface="Arial" panose="020B0604020202020204" pitchFamily="34" charset="0"/>
                            </a:rPr>
                            <a:t>FET</a:t>
                          </a:r>
                          <a:endParaRPr lang="en-AU" sz="1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7798" marR="57798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AU" sz="10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AU" sz="1000">
                                      <a:effectLst/>
                                      <a:latin typeface="Cambria Math" panose="02040503050406030204" pitchFamily="18" charset="0"/>
                                    </a:rPr>
                                    <m:t>𝑂𝑅</m:t>
                                  </m:r>
                                </m:e>
                              </m:acc>
                              <m:r>
                                <a:rPr lang="en-AU" sz="1000">
                                  <a:effectLst/>
                                  <a:latin typeface="Cambria Math" panose="02040503050406030204" pitchFamily="18" charset="0"/>
                                </a:rPr>
                                <m:t> = </m:t>
                              </m:r>
                            </m:oMath>
                          </a14:m>
                          <a:r>
                            <a:rPr lang="en-AU" sz="1000" dirty="0">
                              <a:effectLst/>
                              <a:latin typeface="Arial" panose="020B0604020202020204" pitchFamily="34" charset="0"/>
                            </a:rPr>
                            <a:t>0.096 </a:t>
                          </a:r>
                        </a:p>
                        <a:p>
                          <a:pPr algn="ctr"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</a:rPr>
                            <a:t>(0.000 – 0.537)</a:t>
                          </a:r>
                          <a:endParaRPr lang="en-AU" sz="1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7798" marR="57798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AU" sz="10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AU" sz="1000">
                                      <a:effectLst/>
                                      <a:latin typeface="Cambria Math" panose="02040503050406030204" pitchFamily="18" charset="0"/>
                                    </a:rPr>
                                    <m:t>𝑂𝑅</m:t>
                                  </m:r>
                                </m:e>
                              </m:acc>
                              <m:r>
                                <a:rPr lang="en-AU" sz="1000">
                                  <a:effectLst/>
                                  <a:latin typeface="Cambria Math" panose="02040503050406030204" pitchFamily="18" charset="0"/>
                                </a:rPr>
                                <m:t> = </m:t>
                              </m:r>
                            </m:oMath>
                          </a14:m>
                          <a:r>
                            <a:rPr lang="en-AU" sz="1000" dirty="0">
                              <a:effectLst/>
                              <a:latin typeface="Arial" panose="020B0604020202020204" pitchFamily="34" charset="0"/>
                            </a:rPr>
                            <a:t>0.063 </a:t>
                          </a:r>
                        </a:p>
                        <a:p>
                          <a:pPr algn="ctr"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</a:rPr>
                            <a:t>(0.000 – 0.357)</a:t>
                          </a:r>
                          <a:endParaRPr lang="en-AU" sz="1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7798" marR="57798" marT="0" marB="0"/>
                    </a:tc>
                    <a:extLst>
                      <a:ext uri="{0D108BD9-81ED-4DB2-BD59-A6C34878D82A}">
                        <a16:rowId xmlns:a16="http://schemas.microsoft.com/office/drawing/2014/main" val="2572612046"/>
                      </a:ext>
                    </a:extLst>
                  </a:tr>
                  <a:tr h="102442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  <a:latin typeface="Arial" panose="020B0604020202020204" pitchFamily="34" charset="0"/>
                            </a:rPr>
                            <a:t>LRT (Geometric)</a:t>
                          </a:r>
                          <a:endParaRPr lang="en-AU" sz="1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7798" marR="57798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AU" sz="10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AU" sz="1000">
                                      <a:effectLst/>
                                      <a:latin typeface="Cambria Math" panose="02040503050406030204" pitchFamily="18" charset="0"/>
                                    </a:rPr>
                                    <m:t>𝑅𝑅</m:t>
                                  </m:r>
                                </m:e>
                              </m:acc>
                            </m:oMath>
                          </a14:m>
                          <a:r>
                            <a:rPr lang="en-AU" sz="1000" dirty="0">
                              <a:effectLst/>
                              <a:latin typeface="Arial" panose="020B0604020202020204" pitchFamily="34" charset="0"/>
                            </a:rPr>
                            <a:t> = 0.111 </a:t>
                          </a:r>
                        </a:p>
                        <a:p>
                          <a:pPr algn="ctr"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</a:rPr>
                            <a:t>(0.015 – 0.845)</a:t>
                          </a:r>
                          <a:endParaRPr lang="en-AU" sz="1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7798" marR="57798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AU" sz="10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AU" sz="1000">
                                      <a:effectLst/>
                                      <a:latin typeface="Cambria Math" panose="02040503050406030204" pitchFamily="18" charset="0"/>
                                    </a:rPr>
                                    <m:t>𝑅𝑅</m:t>
                                  </m:r>
                                </m:e>
                              </m:acc>
                            </m:oMath>
                          </a14:m>
                          <a:r>
                            <a:rPr lang="en-AU" sz="1000" dirty="0">
                              <a:effectLst/>
                              <a:latin typeface="Arial" panose="020B0604020202020204" pitchFamily="34" charset="0"/>
                            </a:rPr>
                            <a:t> = 0.072 </a:t>
                          </a:r>
                        </a:p>
                        <a:p>
                          <a:pPr algn="ctr"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</a:rPr>
                            <a:t>(0.009 – 0.550)</a:t>
                          </a:r>
                          <a:endParaRPr lang="en-AU" sz="1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7798" marR="57798" marT="0" marB="0"/>
                    </a:tc>
                    <a:extLst>
                      <a:ext uri="{0D108BD9-81ED-4DB2-BD59-A6C34878D82A}">
                        <a16:rowId xmlns:a16="http://schemas.microsoft.com/office/drawing/2014/main" val="1947298084"/>
                      </a:ext>
                    </a:extLst>
                  </a:tr>
                  <a:tr h="1026679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  <a:latin typeface="Arial" panose="020B0604020202020204" pitchFamily="34" charset="0"/>
                            </a:rPr>
                            <a:t>GLM (Geometric)</a:t>
                          </a:r>
                          <a:endParaRPr lang="en-AU" sz="1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7798" marR="57798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AU" sz="1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AU" sz="1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𝑂𝑅</m:t>
                                    </m:r>
                                  </m:e>
                                </m:acc>
                                <m:r>
                                  <a:rPr lang="en-AU" sz="1000">
                                    <a:effectLst/>
                                    <a:latin typeface="Cambria Math" panose="02040503050406030204" pitchFamily="18" charset="0"/>
                                  </a:rPr>
                                  <m:t> = 0.107</m:t>
                                </m:r>
                              </m:oMath>
                            </m:oMathPara>
                          </a14:m>
                          <a:endParaRPr lang="en-AU" sz="1000" dirty="0">
                            <a:effectLst/>
                            <a:latin typeface="Arial" panose="020B0604020202020204" pitchFamily="34" charset="0"/>
                          </a:endParaRPr>
                        </a:p>
                        <a:p>
                          <a:pPr algn="ctr"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</a:rPr>
                            <a:t>(0.011 – 1.041)</a:t>
                          </a:r>
                          <a:endParaRPr lang="en-AU" sz="1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7798" marR="57798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AU" sz="1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AU" sz="1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𝑂𝑅</m:t>
                                    </m:r>
                                  </m:e>
                                </m:acc>
                                <m:r>
                                  <a:rPr lang="en-AU" sz="1000">
                                    <a:effectLst/>
                                    <a:latin typeface="Cambria Math" panose="02040503050406030204" pitchFamily="18" charset="0"/>
                                  </a:rPr>
                                  <m:t> = 0.068</m:t>
                                </m:r>
                              </m:oMath>
                            </m:oMathPara>
                          </a14:m>
                          <a:endParaRPr lang="en-AU" sz="1000" dirty="0">
                            <a:effectLst/>
                            <a:latin typeface="Arial" panose="020B0604020202020204" pitchFamily="34" charset="0"/>
                          </a:endParaRPr>
                        </a:p>
                        <a:p>
                          <a:pPr algn="ctr"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</a:rPr>
                            <a:t>(0.010 – 0.444)</a:t>
                          </a:r>
                          <a:endParaRPr lang="en-AU" sz="1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7798" marR="57798" marT="0" marB="0"/>
                    </a:tc>
                    <a:extLst>
                      <a:ext uri="{0D108BD9-81ED-4DB2-BD59-A6C34878D82A}">
                        <a16:rowId xmlns:a16="http://schemas.microsoft.com/office/drawing/2014/main" val="299874678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53642957"/>
                  </p:ext>
                </p:extLst>
              </p:nvPr>
            </p:nvGraphicFramePr>
            <p:xfrm>
              <a:off x="677333" y="1656272"/>
              <a:ext cx="8662199" cy="444717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914378">
                      <a:extLst>
                        <a:ext uri="{9D8B030D-6E8A-4147-A177-3AD203B41FA5}">
                          <a16:colId xmlns:a16="http://schemas.microsoft.com/office/drawing/2014/main" val="3530641570"/>
                        </a:ext>
                      </a:extLst>
                    </a:gridCol>
                    <a:gridCol w="2914378">
                      <a:extLst>
                        <a:ext uri="{9D8B030D-6E8A-4147-A177-3AD203B41FA5}">
                          <a16:colId xmlns:a16="http://schemas.microsoft.com/office/drawing/2014/main" val="2449035354"/>
                        </a:ext>
                      </a:extLst>
                    </a:gridCol>
                    <a:gridCol w="2833443">
                      <a:extLst>
                        <a:ext uri="{9D8B030D-6E8A-4147-A177-3AD203B41FA5}">
                          <a16:colId xmlns:a16="http://schemas.microsoft.com/office/drawing/2014/main" val="2549505786"/>
                        </a:ext>
                      </a:extLst>
                    </a:gridCol>
                  </a:tblGrid>
                  <a:tr h="684698"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  <a:latin typeface="Arial" panose="020B0604020202020204" pitchFamily="34" charset="0"/>
                            </a:rPr>
                            <a:t>Methodology</a:t>
                          </a:r>
                        </a:p>
                        <a:p>
                          <a:pPr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</a:rPr>
                            <a:t>(Distribution if applicable)</a:t>
                          </a:r>
                          <a:endParaRPr lang="en-AU" sz="1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7798" marR="57798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  <a:latin typeface="Arial" panose="020B0604020202020204" pitchFamily="34" charset="0"/>
                            </a:rPr>
                            <a:t>September 1971 – September </a:t>
                          </a:r>
                          <a:r>
                            <a:rPr lang="en-AU" sz="1000" dirty="0" smtClean="0">
                              <a:effectLst/>
                            </a:rPr>
                            <a:t>2017</a:t>
                          </a:r>
                        </a:p>
                      </a:txBody>
                      <a:tcPr marL="57798" marR="57798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  <a:latin typeface="Arial" panose="020B0604020202020204" pitchFamily="34" charset="0"/>
                            </a:rPr>
                            <a:t>September 1981 – September 2017</a:t>
                          </a:r>
                          <a:endParaRPr lang="en-AU" sz="1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7798" marR="57798" marT="0" marB="0"/>
                    </a:tc>
                    <a:extLst>
                      <a:ext uri="{0D108BD9-81ED-4DB2-BD59-A6C34878D82A}">
                        <a16:rowId xmlns:a16="http://schemas.microsoft.com/office/drawing/2014/main" val="3465094296"/>
                      </a:ext>
                    </a:extLst>
                  </a:tr>
                  <a:tr h="684698">
                    <a:tc vMerge="1">
                      <a:txBody>
                        <a:bodyPr/>
                        <a:lstStyle/>
                        <a:p>
                          <a:endParaRPr lang="en-A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  <a:latin typeface="Arial" panose="020B0604020202020204" pitchFamily="34" charset="0"/>
                            </a:rPr>
                            <a:t>Measure of effect (95% confidence interval)</a:t>
                          </a:r>
                          <a:endParaRPr lang="en-AU" sz="1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7798" marR="57798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  <a:latin typeface="Arial" panose="020B0604020202020204" pitchFamily="34" charset="0"/>
                            </a:rPr>
                            <a:t>Measure of effect (95% confidence interval)</a:t>
                          </a:r>
                          <a:endParaRPr lang="en-AU" sz="1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7798" marR="57798" marT="0" marB="0"/>
                    </a:tc>
                    <a:extLst>
                      <a:ext uri="{0D108BD9-81ED-4DB2-BD59-A6C34878D82A}">
                        <a16:rowId xmlns:a16="http://schemas.microsoft.com/office/drawing/2014/main" val="31391543"/>
                      </a:ext>
                    </a:extLst>
                  </a:tr>
                  <a:tr h="1026679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  <a:latin typeface="Arial" panose="020B0604020202020204" pitchFamily="34" charset="0"/>
                            </a:rPr>
                            <a:t>FET</a:t>
                          </a:r>
                          <a:endParaRPr lang="en-AU" sz="1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7798" marR="57798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7798" marR="57798" marT="0" marB="0">
                        <a:blipFill>
                          <a:blip r:embed="rId2"/>
                          <a:stretch>
                            <a:fillRect l="-100000" t="-133728" r="-97912" b="-2005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7798" marR="57798" marT="0" marB="0">
                        <a:blipFill>
                          <a:blip r:embed="rId2"/>
                          <a:stretch>
                            <a:fillRect l="-206022" t="-133728" r="-860" b="-2005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72612046"/>
                      </a:ext>
                    </a:extLst>
                  </a:tr>
                  <a:tr h="102442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  <a:latin typeface="Arial" panose="020B0604020202020204" pitchFamily="34" charset="0"/>
                            </a:rPr>
                            <a:t>LRT (Geometric)</a:t>
                          </a:r>
                          <a:endParaRPr lang="en-AU" sz="1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7798" marR="57798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7798" marR="57798" marT="0" marB="0">
                        <a:blipFill>
                          <a:blip r:embed="rId2"/>
                          <a:stretch>
                            <a:fillRect l="-100000" t="-235119" r="-97912" b="-1017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7798" marR="57798" marT="0" marB="0">
                        <a:blipFill>
                          <a:blip r:embed="rId2"/>
                          <a:stretch>
                            <a:fillRect l="-206022" t="-235119" r="-860" b="-1017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47298084"/>
                      </a:ext>
                    </a:extLst>
                  </a:tr>
                  <a:tr h="1026679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200000"/>
                            </a:lnSpc>
                            <a:spcBef>
                              <a:spcPts val="120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AU" sz="1000" dirty="0">
                              <a:effectLst/>
                              <a:latin typeface="Arial" panose="020B0604020202020204" pitchFamily="34" charset="0"/>
                            </a:rPr>
                            <a:t>GLM (Geometric)</a:t>
                          </a:r>
                          <a:endParaRPr lang="en-AU" sz="1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7798" marR="57798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7798" marR="57798" marT="0" marB="0">
                        <a:blipFill>
                          <a:blip r:embed="rId2"/>
                          <a:stretch>
                            <a:fillRect l="-100000" t="-333136" r="-97912" b="-11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7798" marR="57798" marT="0" marB="0">
                        <a:blipFill>
                          <a:blip r:embed="rId2"/>
                          <a:stretch>
                            <a:fillRect l="-206022" t="-333136" r="-860" b="-118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9874678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13063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do the results show?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Odds </a:t>
            </a:r>
            <a:r>
              <a:rPr lang="en-AU" dirty="0"/>
              <a:t>ratio and relative risk estimates are approximately 0.10 </a:t>
            </a:r>
            <a:endParaRPr lang="en-AU" dirty="0" smtClean="0"/>
          </a:p>
          <a:p>
            <a:pPr lvl="1"/>
            <a:r>
              <a:rPr lang="en-AU" dirty="0"/>
              <a:t>Irrespective of analytic method used or starting </a:t>
            </a:r>
            <a:r>
              <a:rPr lang="en-AU" dirty="0" smtClean="0"/>
              <a:t>date</a:t>
            </a:r>
          </a:p>
          <a:p>
            <a:pPr marL="0" indent="0">
              <a:buNone/>
            </a:pPr>
            <a:endParaRPr lang="en-AU" dirty="0"/>
          </a:p>
          <a:p>
            <a:r>
              <a:rPr lang="en-AU" dirty="0" smtClean="0"/>
              <a:t>Confidence </a:t>
            </a:r>
            <a:r>
              <a:rPr lang="en-AU" dirty="0"/>
              <a:t>intervals are wide around all point estimates due to the small number of observations over a long period. </a:t>
            </a:r>
            <a:endParaRPr lang="en-AU" dirty="0" smtClean="0"/>
          </a:p>
          <a:p>
            <a:pPr lvl="1"/>
            <a:r>
              <a:rPr lang="en-AU" dirty="0" smtClean="0"/>
              <a:t>Upper confidence </a:t>
            </a:r>
            <a:r>
              <a:rPr lang="en-AU" dirty="0"/>
              <a:t>intervals </a:t>
            </a:r>
            <a:r>
              <a:rPr lang="en-AU" dirty="0" smtClean="0"/>
              <a:t>~ 0.5</a:t>
            </a:r>
            <a:endParaRPr lang="en-AU" dirty="0"/>
          </a:p>
          <a:p>
            <a:endParaRPr lang="en-AU" dirty="0" smtClean="0"/>
          </a:p>
          <a:p>
            <a:r>
              <a:rPr lang="en-AU" dirty="0" smtClean="0"/>
              <a:t>Significant at 10% or 5%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913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conclusions can be drawn?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Correlative relationship and not causation</a:t>
            </a:r>
          </a:p>
          <a:p>
            <a:endParaRPr lang="en-AU" dirty="0"/>
          </a:p>
          <a:p>
            <a:r>
              <a:rPr lang="en-AU" dirty="0"/>
              <a:t>Scarcity of data suggests results should be treated with caution</a:t>
            </a:r>
          </a:p>
          <a:p>
            <a:endParaRPr lang="en-AU" dirty="0"/>
          </a:p>
          <a:p>
            <a:r>
              <a:rPr lang="en-AU" dirty="0" smtClean="0"/>
              <a:t>All three methodologies suggest a reduction in likelihood of 90%</a:t>
            </a:r>
          </a:p>
          <a:p>
            <a:endParaRPr lang="en-AU" dirty="0" smtClean="0"/>
          </a:p>
          <a:p>
            <a:r>
              <a:rPr lang="en-AU" dirty="0" smtClean="0"/>
              <a:t>No evidence to suggest NFA has been a failure</a:t>
            </a:r>
          </a:p>
          <a:p>
            <a:pPr marL="0" indent="0">
              <a:buNone/>
            </a:pP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240555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Background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1996: Port Arthur massacre</a:t>
            </a:r>
          </a:p>
          <a:p>
            <a:pPr lvl="1"/>
            <a:r>
              <a:rPr lang="en-AU" dirty="0" smtClean="0"/>
              <a:t>35 killed and 19 injured</a:t>
            </a:r>
          </a:p>
          <a:p>
            <a:endParaRPr lang="en-AU" dirty="0" smtClean="0"/>
          </a:p>
          <a:p>
            <a:r>
              <a:rPr lang="en-AU" dirty="0" smtClean="0"/>
              <a:t>12 massacres in Australia since 1981</a:t>
            </a:r>
          </a:p>
          <a:p>
            <a:endParaRPr lang="en-AU" dirty="0" smtClean="0"/>
          </a:p>
          <a:p>
            <a:r>
              <a:rPr lang="en-AU" dirty="0" smtClean="0"/>
              <a:t>Political will to implement gun control</a:t>
            </a:r>
          </a:p>
          <a:p>
            <a:endParaRPr lang="en-AU" dirty="0" smtClean="0"/>
          </a:p>
          <a:p>
            <a:r>
              <a:rPr lang="en-AU" dirty="0"/>
              <a:t>National Firearms Agreement</a:t>
            </a:r>
          </a:p>
          <a:p>
            <a:pPr lvl="1"/>
            <a:r>
              <a:rPr lang="en-AU" dirty="0" smtClean="0"/>
              <a:t>States handed over power to make gun laws to the Commonwealth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3422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was the National Firearms Agreement?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 smtClean="0"/>
              <a:t>Change in reasons for licensing – ‘genuine need’</a:t>
            </a:r>
          </a:p>
          <a:p>
            <a:endParaRPr lang="en-AU" dirty="0" smtClean="0"/>
          </a:p>
          <a:p>
            <a:r>
              <a:rPr lang="en-AU" dirty="0" smtClean="0"/>
              <a:t>Disqualification of classes of people</a:t>
            </a:r>
          </a:p>
          <a:p>
            <a:endParaRPr lang="en-AU" dirty="0" smtClean="0"/>
          </a:p>
          <a:p>
            <a:r>
              <a:rPr lang="en-AU" dirty="0" smtClean="0"/>
              <a:t>Waiting period – 28 days</a:t>
            </a:r>
          </a:p>
          <a:p>
            <a:endParaRPr lang="en-AU" dirty="0"/>
          </a:p>
          <a:p>
            <a:r>
              <a:rPr lang="en-AU" dirty="0" smtClean="0"/>
              <a:t>Ban on many automatic, self-loading and/or semi-automatic firearms</a:t>
            </a:r>
          </a:p>
          <a:p>
            <a:endParaRPr lang="en-AU" dirty="0" smtClean="0"/>
          </a:p>
          <a:p>
            <a:r>
              <a:rPr lang="en-AU" dirty="0" smtClean="0"/>
              <a:t>Storage and Ammunition restrictions</a:t>
            </a:r>
          </a:p>
          <a:p>
            <a:endParaRPr lang="en-AU" dirty="0" smtClean="0"/>
          </a:p>
          <a:p>
            <a:r>
              <a:rPr lang="en-AU" dirty="0" smtClean="0"/>
              <a:t>Australian gun laws went from ‘relatively lenient’ to ‘tough’</a:t>
            </a:r>
          </a:p>
        </p:txBody>
      </p:sp>
    </p:spTree>
    <p:extLst>
      <p:ext uri="{BB962C8B-B14F-4D97-AF65-F5344CB8AC3E}">
        <p14:creationId xmlns:p14="http://schemas.microsoft.com/office/powerpoint/2010/main" val="211633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Gun buyback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89495"/>
            <a:ext cx="8596668" cy="4551868"/>
          </a:xfrm>
        </p:spPr>
        <p:txBody>
          <a:bodyPr>
            <a:normAutofit/>
          </a:bodyPr>
          <a:lstStyle/>
          <a:p>
            <a:r>
              <a:rPr lang="en-AU" dirty="0" smtClean="0"/>
              <a:t>Largest destruction of civilian firearms from 1991 to 2006 globally</a:t>
            </a:r>
          </a:p>
          <a:p>
            <a:endParaRPr lang="en-AU" dirty="0" smtClean="0"/>
          </a:p>
          <a:p>
            <a:r>
              <a:rPr lang="en-AU" dirty="0" smtClean="0"/>
              <a:t>640,000 guns bought back Oct 1996 – September 1997</a:t>
            </a:r>
          </a:p>
          <a:p>
            <a:pPr lvl="1"/>
            <a:r>
              <a:rPr lang="en-AU" dirty="0" smtClean="0"/>
              <a:t>60,000 handed in without compensation</a:t>
            </a:r>
          </a:p>
          <a:p>
            <a:endParaRPr lang="en-AU" dirty="0" smtClean="0"/>
          </a:p>
          <a:p>
            <a:r>
              <a:rPr lang="en-AU" dirty="0" smtClean="0"/>
              <a:t>One fifth of the Australian stock</a:t>
            </a:r>
          </a:p>
          <a:p>
            <a:endParaRPr lang="en-AU" dirty="0"/>
          </a:p>
          <a:p>
            <a:r>
              <a:rPr lang="en-AU" dirty="0" smtClean="0"/>
              <a:t>Number of household with a gun 15% (1992) to 8% (2000)</a:t>
            </a:r>
          </a:p>
          <a:p>
            <a:endParaRPr lang="en-AU" dirty="0" smtClean="0"/>
          </a:p>
          <a:p>
            <a:r>
              <a:rPr lang="en-AU" dirty="0" smtClean="0"/>
              <a:t>$304 million (buyback) + $60 million (public awareness)</a:t>
            </a:r>
          </a:p>
          <a:p>
            <a:pPr lvl="1"/>
            <a:r>
              <a:rPr lang="en-AU" dirty="0" smtClean="0"/>
              <a:t>Special levy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1297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Evaluation of the legislation</a:t>
            </a:r>
            <a:r>
              <a:rPr lang="en-AU" dirty="0"/>
              <a:t> </a:t>
            </a:r>
            <a:r>
              <a:rPr lang="en-AU" dirty="0" smtClean="0"/>
              <a:t>– What was its aim?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Not about reducing single death homicides or suicides</a:t>
            </a:r>
          </a:p>
          <a:p>
            <a:endParaRPr lang="en-AU" dirty="0" smtClean="0"/>
          </a:p>
          <a:p>
            <a:r>
              <a:rPr lang="en-AU" dirty="0" smtClean="0"/>
              <a:t>To reduce the likelihood of a gun massacre</a:t>
            </a:r>
          </a:p>
          <a:p>
            <a:endParaRPr lang="en-AU" i="1" dirty="0"/>
          </a:p>
          <a:p>
            <a:r>
              <a:rPr lang="en-AU" i="1" dirty="0" smtClean="0"/>
              <a:t>“</a:t>
            </a:r>
            <a:r>
              <a:rPr lang="en-AU" i="1" dirty="0"/>
              <a:t>Now I don’t pretend for a moment ladies and gentlemen that the decision that we have taken is going to guarantee that in the future there won’t be other mass murders. I don’t pretend that for a moment. What I do argue to you my friends is that it will significantly reduce the likelihood of those occurring in the future” </a:t>
            </a:r>
            <a:r>
              <a:rPr lang="en-AU" dirty="0"/>
              <a:t>(</a:t>
            </a:r>
            <a:r>
              <a:rPr lang="en-AU" dirty="0" smtClean="0"/>
              <a:t>Howard, PM).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2910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Has it been successful?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36785"/>
            <a:ext cx="8596668" cy="4304577"/>
          </a:xfrm>
        </p:spPr>
        <p:txBody>
          <a:bodyPr>
            <a:normAutofit/>
          </a:bodyPr>
          <a:lstStyle/>
          <a:p>
            <a:r>
              <a:rPr lang="en-AU" dirty="0" smtClean="0"/>
              <a:t>Majority of previous studies focused on trends in homicides and suicides</a:t>
            </a:r>
          </a:p>
          <a:p>
            <a:pPr lvl="1"/>
            <a:r>
              <a:rPr lang="en-AU" dirty="0" smtClean="0"/>
              <a:t>Mixture of results</a:t>
            </a:r>
          </a:p>
          <a:p>
            <a:pPr lvl="1"/>
            <a:r>
              <a:rPr lang="en-AU" dirty="0" smtClean="0"/>
              <a:t>Possibly attributed to differences in: </a:t>
            </a:r>
          </a:p>
          <a:p>
            <a:pPr lvl="2"/>
            <a:r>
              <a:rPr lang="en-AU" dirty="0" smtClean="0"/>
              <a:t>Methodology</a:t>
            </a:r>
          </a:p>
          <a:p>
            <a:pPr lvl="2"/>
            <a:r>
              <a:rPr lang="en-AU" dirty="0" smtClean="0"/>
              <a:t>Start and finish dates</a:t>
            </a:r>
            <a:endParaRPr lang="en-AU" dirty="0"/>
          </a:p>
          <a:p>
            <a:r>
              <a:rPr lang="en-AU" dirty="0" smtClean="0"/>
              <a:t>Only one quantitative study to date used massacre series</a:t>
            </a:r>
          </a:p>
          <a:p>
            <a:pPr lvl="1"/>
            <a:r>
              <a:rPr lang="en-AU" dirty="0" smtClean="0"/>
              <a:t>Comparison of Australia and NZ </a:t>
            </a:r>
          </a:p>
          <a:p>
            <a:pPr lvl="1"/>
            <a:r>
              <a:rPr lang="en-AU" dirty="0" smtClean="0"/>
              <a:t>Methodology inappropriate and ignored 1997 massacre in NZ</a:t>
            </a:r>
          </a:p>
          <a:p>
            <a:pPr lvl="1"/>
            <a:r>
              <a:rPr lang="en-AU" dirty="0" smtClean="0"/>
              <a:t>Concluded no impact – concern around validity</a:t>
            </a:r>
          </a:p>
          <a:p>
            <a:r>
              <a:rPr lang="en-AU" dirty="0" smtClean="0"/>
              <a:t>Australian experience is cited in global gun debates</a:t>
            </a:r>
          </a:p>
          <a:p>
            <a:pPr lvl="1"/>
            <a:r>
              <a:rPr lang="en-AU" dirty="0" smtClean="0"/>
              <a:t>Difficult to evaluate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2761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Why has this intervention been hard to evaluate?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Low count time series</a:t>
            </a:r>
          </a:p>
          <a:p>
            <a:pPr lvl="1"/>
            <a:r>
              <a:rPr lang="en-AU" dirty="0" smtClean="0"/>
              <a:t>Rare event</a:t>
            </a:r>
          </a:p>
          <a:p>
            <a:endParaRPr lang="en-AU" dirty="0"/>
          </a:p>
          <a:p>
            <a:r>
              <a:rPr lang="en-AU" dirty="0" smtClean="0"/>
              <a:t>Up until recently no ‘events’ in post period</a:t>
            </a:r>
          </a:p>
          <a:p>
            <a:endParaRPr lang="en-AU" dirty="0"/>
          </a:p>
          <a:p>
            <a:r>
              <a:rPr lang="en-AU" dirty="0" smtClean="0"/>
              <a:t>No clear methodology</a:t>
            </a:r>
          </a:p>
          <a:p>
            <a:pPr marL="0" indent="0">
              <a:buNone/>
            </a:pPr>
            <a:endParaRPr lang="en-AU" dirty="0"/>
          </a:p>
          <a:p>
            <a:r>
              <a:rPr lang="en-AU" dirty="0" smtClean="0"/>
              <a:t>No comparison group</a:t>
            </a:r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610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Aim of current study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Test whether the NFA has reduced the likelihood of a gun massacre</a:t>
            </a:r>
          </a:p>
          <a:p>
            <a:endParaRPr lang="en-AU" dirty="0"/>
          </a:p>
          <a:p>
            <a:r>
              <a:rPr lang="en-AU" dirty="0" smtClean="0"/>
              <a:t>Sensitivity testing through different:</a:t>
            </a:r>
          </a:p>
          <a:p>
            <a:pPr lvl="1"/>
            <a:r>
              <a:rPr lang="en-AU" dirty="0" smtClean="0"/>
              <a:t>Definitions of a massacre</a:t>
            </a:r>
          </a:p>
          <a:p>
            <a:pPr lvl="1"/>
            <a:r>
              <a:rPr lang="en-AU" dirty="0" smtClean="0"/>
              <a:t>Start of time series</a:t>
            </a:r>
          </a:p>
          <a:p>
            <a:pPr lvl="1"/>
            <a:r>
              <a:rPr lang="en-AU" dirty="0" smtClean="0"/>
              <a:t>Methodologies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5328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Definition of a massacre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Two definitions in literature:</a:t>
            </a:r>
          </a:p>
          <a:p>
            <a:pPr lvl="1"/>
            <a:r>
              <a:rPr lang="en-AU" dirty="0" smtClean="0"/>
              <a:t>National Homicide Monitoring Program (used in </a:t>
            </a:r>
            <a:r>
              <a:rPr lang="en-AU" dirty="0" err="1" smtClean="0"/>
              <a:t>McPhedran</a:t>
            </a:r>
            <a:r>
              <a:rPr lang="en-AU" dirty="0" smtClean="0"/>
              <a:t> &amp; Baker, 2011): </a:t>
            </a:r>
          </a:p>
          <a:p>
            <a:pPr lvl="2"/>
            <a:r>
              <a:rPr lang="en-AU" dirty="0" smtClean="0"/>
              <a:t>4+ victims</a:t>
            </a:r>
          </a:p>
          <a:p>
            <a:pPr lvl="2"/>
            <a:r>
              <a:rPr lang="en-AU" dirty="0" smtClean="0"/>
              <a:t>24 hour period</a:t>
            </a:r>
          </a:p>
          <a:p>
            <a:pPr lvl="2"/>
            <a:r>
              <a:rPr lang="en-AU" dirty="0" smtClean="0"/>
              <a:t>Single shooter</a:t>
            </a:r>
          </a:p>
          <a:p>
            <a:pPr lvl="1"/>
            <a:r>
              <a:rPr lang="en-AU" dirty="0" smtClean="0"/>
              <a:t>Chapman study:</a:t>
            </a:r>
          </a:p>
          <a:p>
            <a:pPr lvl="2"/>
            <a:r>
              <a:rPr lang="en-AU" dirty="0" smtClean="0"/>
              <a:t>5+ victims</a:t>
            </a:r>
          </a:p>
          <a:p>
            <a:pPr lvl="2"/>
            <a:r>
              <a:rPr lang="en-AU" dirty="0" smtClean="0"/>
              <a:t>Any time period</a:t>
            </a:r>
          </a:p>
          <a:p>
            <a:pPr lvl="2"/>
            <a:r>
              <a:rPr lang="en-AU" dirty="0" smtClean="0"/>
              <a:t>Single or multiple shooters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6896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J Document" ma:contentTypeID="0x01010077DC2A28846341C9915EFC7988C44A4F00AC683DE72F6D54408E582A29A0E01260" ma:contentTypeVersion="4" ma:contentTypeDescription="" ma:contentTypeScope="" ma:versionID="6d8699e19d18e85c01352be16c7ff8ee">
  <xsd:schema xmlns:xsd="http://www.w3.org/2001/XMLSchema" xmlns:xs="http://www.w3.org/2001/XMLSchema" xmlns:p="http://schemas.microsoft.com/office/2006/metadata/properties" xmlns:ns1="http://schemas.microsoft.com/sharepoint/v3" xmlns:ns3="7682a661-0ade-4637-84c8-77ce31dee783" xmlns:ns4="e4ff26e6-61c9-4223-823f-818594960367" targetNamespace="http://schemas.microsoft.com/office/2006/metadata/properties" ma:root="true" ma:fieldsID="7b26b1d083b43316654d29245d50e201" ns1:_="" ns3:_="" ns4:_="">
    <xsd:import namespace="http://schemas.microsoft.com/sharepoint/v3"/>
    <xsd:import namespace="7682a661-0ade-4637-84c8-77ce31dee783"/>
    <xsd:import namespace="e4ff26e6-61c9-4223-823f-818594960367"/>
    <xsd:element name="properties">
      <xsd:complexType>
        <xsd:sequence>
          <xsd:element name="documentManagement">
            <xsd:complexType>
              <xsd:all>
                <xsd:element ref="ns3:TaxCatchAll" minOccurs="0"/>
                <xsd:element ref="ns4:ne8158a489a9473f9c54eecb4c21131b" minOccurs="0"/>
                <xsd:element ref="ns4:bc56bdda6a6a44c48d8cfdd96ad4c147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3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2a661-0ade-4637-84c8-77ce31dee783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1544a81-4f2a-458e-ab5b-bbbaec5e6e73}" ma:internalName="TaxCatchAll" ma:readOnly="false" ma:showField="CatchAllData" ma:web="7682a661-0ade-4637-84c8-77ce31dee7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ff26e6-61c9-4223-823f-818594960367" elementFormDefault="qualified">
    <xsd:import namespace="http://schemas.microsoft.com/office/2006/documentManagement/types"/>
    <xsd:import namespace="http://schemas.microsoft.com/office/infopath/2007/PartnerControls"/>
    <xsd:element name="ne8158a489a9473f9c54eecb4c21131b" ma:index="11" ma:taxonomy="true" ma:internalName="ne8158a489a9473f9c54eecb4c21131b" ma:taxonomyFieldName="Content_x0020_tags" ma:displayName="Content tags" ma:fieldId="{7e8158a4-89a9-473f-9c54-eecb4c21131b}" ma:taxonomyMulti="true" ma:sspId="f6e08d11-6f9a-422e-94df-5713af838a64" ma:termSetId="a069c314-3269-420f-97d4-651b5f06e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6bdda6a6a44c48d8cfdd96ad4c147" ma:index="12" nillable="true" ma:displayName="DC.Type.DocType (JSMS)_0" ma:hidden="true" ma:internalName="bc56bdda6a6a44c48d8cfdd96ad4c147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682a661-0ade-4637-84c8-77ce31dee783">
      <Value>126</Value>
      <Value>105</Value>
    </TaxCatchAll>
    <bc56bdda6a6a44c48d8cfdd96ad4c147 xmlns="e4ff26e6-61c9-4223-823f-818594960367" xsi:nil="true"/>
    <ne8158a489a9473f9c54eecb4c21131b xmlns="e4ff26e6-61c9-4223-823f-818594960367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Conference proceedings / Presentations</TermName>
          <TermId xmlns="http://schemas.microsoft.com/office/infopath/2007/PartnerControls">c21264d4-9564-4e41-9805-0fcb8759ef5a</TermId>
        </TermInfo>
      </Terms>
    </ne8158a489a9473f9c54eecb4c21131b>
    <PublishingStartDate xmlns="http://schemas.microsoft.com/sharepoint/v3" xsi:nil="true"/>
    <PublishingExpiration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0FE32D5-C3A7-4A82-B2B2-B399BB5FF5EE}"/>
</file>

<file path=customXml/itemProps2.xml><?xml version="1.0" encoding="utf-8"?>
<ds:datastoreItem xmlns:ds="http://schemas.openxmlformats.org/officeDocument/2006/customXml" ds:itemID="{148680CB-B69B-4EA2-B299-1C30E05B184D}"/>
</file>

<file path=customXml/itemProps3.xml><?xml version="1.0" encoding="utf-8"?>
<ds:datastoreItem xmlns:ds="http://schemas.openxmlformats.org/officeDocument/2006/customXml" ds:itemID="{09FF76A0-EACD-4CFA-AC6A-1E62C94DD4D6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1321</TotalTime>
  <Words>806</Words>
  <Application>Microsoft Office PowerPoint</Application>
  <PresentationFormat>Widescreen</PresentationFormat>
  <Paragraphs>221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 Math</vt:lpstr>
      <vt:lpstr>Times New Roman</vt:lpstr>
      <vt:lpstr>Wingdings 3</vt:lpstr>
      <vt:lpstr>Facet</vt:lpstr>
      <vt:lpstr>Did the National Firearms Agreement reduce the likelihood of a gun massacre in Australia?</vt:lpstr>
      <vt:lpstr>Background</vt:lpstr>
      <vt:lpstr>What was the National Firearms Agreement?</vt:lpstr>
      <vt:lpstr>Gun buyback</vt:lpstr>
      <vt:lpstr>Evaluation of the legislation – What was its aim?</vt:lpstr>
      <vt:lpstr>Has it been successful?</vt:lpstr>
      <vt:lpstr>Why has this intervention been hard to evaluate?</vt:lpstr>
      <vt:lpstr>Aim of current study</vt:lpstr>
      <vt:lpstr>Definition of a massacre</vt:lpstr>
      <vt:lpstr>Massacre dataset</vt:lpstr>
      <vt:lpstr>Methodology</vt:lpstr>
      <vt:lpstr>Results</vt:lpstr>
      <vt:lpstr>What do the results show?</vt:lpstr>
      <vt:lpstr>What conclusions can be drawn?</vt:lpstr>
    </vt:vector>
  </TitlesOfParts>
  <Company>NSW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Lucy Snowball - Did the National Firearms Agreement reduce the likelihood of a gun massacre in Australia?</dc:title>
  <dc:creator>Snowball, Lucy</dc:creator>
  <cp:lastModifiedBy>ICC SP</cp:lastModifiedBy>
  <cp:revision>19</cp:revision>
  <dcterms:created xsi:type="dcterms:W3CDTF">2019-02-12T01:38:25Z</dcterms:created>
  <dcterms:modified xsi:type="dcterms:W3CDTF">2019-02-13T03:14:49Z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0x01010077DC2A28846341C9915EFC7988C44A4F00AC683DE72F6D54408E582A29A0E01260</vt:lpwstr>
  </property>
  <property fmtid="{D5CDD505-2E9C-101B-9397-08002B2CF9AE}" pid="3" name="Content tags">
    <vt:lpwstr>105;#Conference proceedings / Presentations|c21264d4-9564-4e41-9805-0fcb8759ef5a</vt:lpwstr>
  </property>
  <property fmtid="{D5CDD505-2E9C-101B-9397-08002B2CF9AE}" pid="4" name="DC.Type.DocType (JSMS">
    <vt:lpwstr>126;#Presentation|96b9c332-40fe-4061-87fb-bc6c76567afe</vt:lpwstr>
  </property>
  <property fmtid="{D5CDD505-2E9C-101B-9397-08002B2CF9AE}" pid="5" name="bc56bdda6a6a44c48d8cfdd96ad4c1470">
    <vt:lpwstr>Presentation|96b9c332-40fe-4061-87fb-bc6c76567afe</vt:lpwstr>
  </property>
</Properties>
</file>