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colors4.xml" ContentType="application/vnd.ms-office.chartcolorstyl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8.xml" ContentType="application/vnd.openxmlformats-officedocument.presentationml.tags+xml"/>
  <Override PartName="/ppt/tags/tag16.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5.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9" r:id="rId2"/>
    <p:sldId id="389" r:id="rId3"/>
    <p:sldId id="390" r:id="rId4"/>
    <p:sldId id="392" r:id="rId5"/>
    <p:sldId id="393" r:id="rId6"/>
    <p:sldId id="376" r:id="rId7"/>
    <p:sldId id="356" r:id="rId8"/>
    <p:sldId id="387" r:id="rId9"/>
    <p:sldId id="388" r:id="rId10"/>
    <p:sldId id="339" r:id="rId11"/>
    <p:sldId id="358" r:id="rId12"/>
    <p:sldId id="359"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Lst>
  <p:sldSz cx="9144000" cy="6858000" type="screen4x3"/>
  <p:notesSz cx="9934575" cy="6802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EE3"/>
    <a:srgbClr val="76D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8" autoAdjust="0"/>
    <p:restoredTop sz="76178" autoAdjust="0"/>
  </p:normalViewPr>
  <p:slideViewPr>
    <p:cSldViewPr>
      <p:cViewPr varScale="1">
        <p:scale>
          <a:sx n="117" d="100"/>
          <a:sy n="117" d="100"/>
        </p:scale>
        <p:origin x="341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iveswinburneeduau-my.sharepoint.com/personal/npapalia_swin_edu_au/Documents/Research%20Fellow/Nina%20Catalyst%20SLR%20Folder/Progress%20Reports/Pie%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AU" sz="1200"/>
              <a:t>Gender</a:t>
            </a:r>
          </a:p>
          <a:p>
            <a:pPr>
              <a:defRPr/>
            </a:pPr>
            <a:r>
              <a:rPr lang="en-AU" sz="1200"/>
              <a:t> (% of studies)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66CC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EC0-49D1-B3B7-CA9D1D768874}"/>
              </c:ext>
            </c:extLst>
          </c:dPt>
          <c:dPt>
            <c:idx val="1"/>
            <c:bubble3D val="0"/>
            <c:spPr>
              <a:solidFill>
                <a:srgbClr val="BDD7EE"/>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EC0-49D1-B3B7-CA9D1D768874}"/>
              </c:ext>
            </c:extLst>
          </c:dPt>
          <c:dPt>
            <c:idx val="2"/>
            <c:bubble3D val="0"/>
            <c:spPr>
              <a:solidFill>
                <a:srgbClr val="0099CC"/>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EC0-49D1-B3B7-CA9D1D76887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Male</c:v>
                </c:pt>
                <c:pt idx="1">
                  <c:v>Female</c:v>
                </c:pt>
                <c:pt idx="2">
                  <c:v>Mixed</c:v>
                </c:pt>
              </c:strCache>
            </c:strRef>
          </c:cat>
          <c:val>
            <c:numRef>
              <c:f>Sheet1!$B$1:$B$3</c:f>
              <c:numCache>
                <c:formatCode>0%</c:formatCode>
                <c:ptCount val="3"/>
                <c:pt idx="0">
                  <c:v>0.92</c:v>
                </c:pt>
                <c:pt idx="1">
                  <c:v>0.04</c:v>
                </c:pt>
                <c:pt idx="2">
                  <c:v>0.04</c:v>
                </c:pt>
              </c:numCache>
            </c:numRef>
          </c:val>
          <c:extLst>
            <c:ext xmlns:c16="http://schemas.microsoft.com/office/drawing/2014/chart" uri="{C3380CC4-5D6E-409C-BE32-E72D297353CC}">
              <c16:uniqueId val="{00000006-0EC0-49D1-B3B7-CA9D1D76887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AU" sz="1200"/>
              <a:t>Geographic</a:t>
            </a:r>
            <a:r>
              <a:rPr lang="en-AU" sz="1200" baseline="0"/>
              <a:t> Location </a:t>
            </a:r>
          </a:p>
          <a:p>
            <a:pPr>
              <a:defRPr/>
            </a:pPr>
            <a:r>
              <a:rPr lang="en-AU" sz="1200" baseline="0"/>
              <a:t>(% of studies)</a:t>
            </a:r>
            <a:endParaRPr lang="en-AU" sz="12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66CC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CC7-4C6C-8EF3-03A33A945E7C}"/>
              </c:ext>
            </c:extLst>
          </c:dPt>
          <c:dPt>
            <c:idx val="1"/>
            <c:bubble3D val="0"/>
            <c:spPr>
              <a:solidFill>
                <a:srgbClr val="ABAB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CC7-4C6C-8EF3-03A33A945E7C}"/>
              </c:ext>
            </c:extLst>
          </c:dPt>
          <c:dPt>
            <c:idx val="2"/>
            <c:bubble3D val="0"/>
            <c:spPr>
              <a:solidFill>
                <a:srgbClr val="E0C1E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CC7-4C6C-8EF3-03A33A945E7C}"/>
              </c:ext>
            </c:extLst>
          </c:dPt>
          <c:dPt>
            <c:idx val="3"/>
            <c:bubble3D val="0"/>
            <c:spPr>
              <a:solidFill>
                <a:srgbClr val="E0DEEE"/>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CC7-4C6C-8EF3-03A33A945E7C}"/>
              </c:ext>
            </c:extLst>
          </c:dPt>
          <c:dPt>
            <c:idx val="4"/>
            <c:bubble3D val="0"/>
            <c:spPr>
              <a:solidFill>
                <a:srgbClr val="0099CC"/>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9CC7-4C6C-8EF3-03A33A945E7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Sheet1!$A$9:$A$13</c:f>
              <c:strCache>
                <c:ptCount val="5"/>
                <c:pt idx="0">
                  <c:v>Canada</c:v>
                </c:pt>
                <c:pt idx="1">
                  <c:v>UK</c:v>
                </c:pt>
                <c:pt idx="2">
                  <c:v>US</c:v>
                </c:pt>
                <c:pt idx="3">
                  <c:v>NZ</c:v>
                </c:pt>
                <c:pt idx="4">
                  <c:v>Australia</c:v>
                </c:pt>
              </c:strCache>
            </c:strRef>
          </c:cat>
          <c:val>
            <c:numRef>
              <c:f>Sheet1!$B$9:$B$13</c:f>
              <c:numCache>
                <c:formatCode>0%</c:formatCode>
                <c:ptCount val="5"/>
                <c:pt idx="0">
                  <c:v>0.33</c:v>
                </c:pt>
                <c:pt idx="1">
                  <c:v>0.3</c:v>
                </c:pt>
                <c:pt idx="2">
                  <c:v>0.15</c:v>
                </c:pt>
                <c:pt idx="3">
                  <c:v>0.15</c:v>
                </c:pt>
                <c:pt idx="4">
                  <c:v>7.0000000000000007E-2</c:v>
                </c:pt>
              </c:numCache>
            </c:numRef>
          </c:val>
          <c:extLst>
            <c:ext xmlns:c16="http://schemas.microsoft.com/office/drawing/2014/chart" uri="{C3380CC4-5D6E-409C-BE32-E72D297353CC}">
              <c16:uniqueId val="{0000000A-9CC7-4C6C-8EF3-03A33A945E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AU" sz="1200"/>
              <a:t>Treatment setting</a:t>
            </a:r>
            <a:r>
              <a:rPr lang="en-AU" sz="1200" baseline="0"/>
              <a:t> (% of studies)</a:t>
            </a:r>
            <a:endParaRPr lang="en-AU" sz="12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997-425D-AC09-581EC0E0DC5D}"/>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997-425D-AC09-581EC0E0DC5D}"/>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997-425D-AC09-581EC0E0DC5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Sheet1!$A$5:$A$7</c:f>
              <c:strCache>
                <c:ptCount val="3"/>
                <c:pt idx="0">
                  <c:v>Prison</c:v>
                </c:pt>
                <c:pt idx="1">
                  <c:v>Community</c:v>
                </c:pt>
                <c:pt idx="2">
                  <c:v>Inpatient FMH</c:v>
                </c:pt>
              </c:strCache>
            </c:strRef>
          </c:cat>
          <c:val>
            <c:numRef>
              <c:f>Sheet1!$B$5:$B$7</c:f>
              <c:numCache>
                <c:formatCode>0%</c:formatCode>
                <c:ptCount val="3"/>
                <c:pt idx="0">
                  <c:v>0.56000000000000005</c:v>
                </c:pt>
                <c:pt idx="1">
                  <c:v>0.22</c:v>
                </c:pt>
                <c:pt idx="2">
                  <c:v>0.22</c:v>
                </c:pt>
              </c:numCache>
            </c:numRef>
          </c:val>
          <c:extLst>
            <c:ext xmlns:c16="http://schemas.microsoft.com/office/drawing/2014/chart" uri="{C3380CC4-5D6E-409C-BE32-E72D297353CC}">
              <c16:uniqueId val="{00000006-D997-425D-AC09-581EC0E0DC5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200" dirty="0" smtClean="0"/>
              <a:t>Gender</a:t>
            </a:r>
          </a:p>
          <a:p>
            <a:pPr>
              <a:defRPr/>
            </a:pPr>
            <a:r>
              <a:rPr lang="en-US" sz="1200" dirty="0" smtClean="0"/>
              <a:t>(% of studies)</a:t>
            </a:r>
            <a:endParaRPr lang="en-US" sz="12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FD-4921-B7A0-3D911B6C725F}"/>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EAFD-4921-B7A0-3D911B6C725F}"/>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FD-4921-B7A0-3D911B6C725F}"/>
              </c:ext>
            </c:extLst>
          </c:dPt>
          <c:dLbls>
            <c:dLbl>
              <c:idx val="2"/>
              <c:layout>
                <c:manualLayout>
                  <c:x val="4.6598115379671227E-2"/>
                  <c:y val="0.15127423644029409"/>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8570842047052483"/>
                      <c:h val="0.12694440911428276"/>
                    </c:manualLayout>
                  </c15:layout>
                </c:ext>
                <c:ext xmlns:c16="http://schemas.microsoft.com/office/drawing/2014/chart" uri="{C3380CC4-5D6E-409C-BE32-E72D297353CC}">
                  <c16:uniqueId val="{00000003-EAFD-4921-B7A0-3D911B6C725F}"/>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Males</c:v>
                </c:pt>
                <c:pt idx="1">
                  <c:v>Female</c:v>
                </c:pt>
                <c:pt idx="2">
                  <c:v>Not reported</c:v>
                </c:pt>
              </c:strCache>
            </c:strRef>
          </c:cat>
          <c:val>
            <c:numRef>
              <c:f>Sheet1!$B$2:$B$4</c:f>
              <c:numCache>
                <c:formatCode>0%</c:formatCode>
                <c:ptCount val="3"/>
                <c:pt idx="0">
                  <c:v>0.86</c:v>
                </c:pt>
                <c:pt idx="1">
                  <c:v>0.09</c:v>
                </c:pt>
                <c:pt idx="2">
                  <c:v>0.05</c:v>
                </c:pt>
              </c:numCache>
            </c:numRef>
          </c:val>
          <c:extLst>
            <c:ext xmlns:c16="http://schemas.microsoft.com/office/drawing/2014/chart" uri="{C3380CC4-5D6E-409C-BE32-E72D297353CC}">
              <c16:uniqueId val="{00000000-EAFD-4921-B7A0-3D911B6C725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pattFill prst="dkDnDiag">
      <a:fgClr>
        <a:schemeClr val="bg1">
          <a:lumMod val="95000"/>
        </a:schemeClr>
      </a:fgClr>
      <a:bgClr>
        <a:schemeClr val="bg1"/>
      </a:bgClr>
    </a:patt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smtClean="0"/>
              <a:t>Treatment setting</a:t>
            </a:r>
          </a:p>
          <a:p>
            <a:pPr>
              <a:defRPr/>
            </a:pPr>
            <a:r>
              <a:rPr lang="en-US" sz="1200" b="1" dirty="0" smtClean="0"/>
              <a:t> (% of studies</a:t>
            </a:r>
            <a:r>
              <a:rPr lang="en-US" sz="1600" dirty="0" smtClean="0"/>
              <a:t>)</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Treatment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C0-41E1-90AD-D09B8E5E5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C0-41E1-90AD-D09B8E5E5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C0-41E1-90AD-D09B8E5E55E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Prison</c:v>
                </c:pt>
                <c:pt idx="1">
                  <c:v>Community</c:v>
                </c:pt>
                <c:pt idx="2">
                  <c:v>Inpatient FMH</c:v>
                </c:pt>
              </c:strCache>
            </c:strRef>
          </c:cat>
          <c:val>
            <c:numRef>
              <c:f>Sheet1!$B$2:$B$4</c:f>
              <c:numCache>
                <c:formatCode>0%</c:formatCode>
                <c:ptCount val="3"/>
                <c:pt idx="0">
                  <c:v>0.5</c:v>
                </c:pt>
                <c:pt idx="1">
                  <c:v>0.05</c:v>
                </c:pt>
                <c:pt idx="2">
                  <c:v>0.45</c:v>
                </c:pt>
              </c:numCache>
            </c:numRef>
          </c:val>
          <c:extLst>
            <c:ext xmlns:c16="http://schemas.microsoft.com/office/drawing/2014/chart" uri="{C3380CC4-5D6E-409C-BE32-E72D297353CC}">
              <c16:uniqueId val="{00000000-6405-4DF0-9963-AA9D3172E91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pattFill prst="ltDnDiag">
      <a:fgClr>
        <a:srgbClr val="E6EEF2"/>
      </a:fgClr>
      <a:bgClr>
        <a:schemeClr val="bg1"/>
      </a:bgClr>
    </a:patt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smtClean="0"/>
              <a:t>Geographic</a:t>
            </a:r>
            <a:r>
              <a:rPr lang="en-US" sz="1200" b="1" baseline="0" dirty="0" smtClean="0"/>
              <a:t> Location</a:t>
            </a:r>
          </a:p>
          <a:p>
            <a:pPr>
              <a:defRPr/>
            </a:pPr>
            <a:r>
              <a:rPr lang="en-US" sz="1200" b="1" baseline="0" dirty="0" smtClean="0"/>
              <a:t>(% of Studies)</a:t>
            </a:r>
            <a:endParaRPr lang="en-US" sz="12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93-47E9-958E-FC4DA72C7C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93-47E9-958E-FC4DA72C7C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93-47E9-958E-FC4DA72C7C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93-47E9-958E-FC4DA72C7C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93-47E9-958E-FC4DA72C7C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UK</c:v>
                </c:pt>
                <c:pt idx="1">
                  <c:v>Aus.</c:v>
                </c:pt>
                <c:pt idx="2">
                  <c:v>US</c:v>
                </c:pt>
                <c:pt idx="3">
                  <c:v>Can.</c:v>
                </c:pt>
                <c:pt idx="4">
                  <c:v>Hol.</c:v>
                </c:pt>
              </c:strCache>
            </c:strRef>
          </c:cat>
          <c:val>
            <c:numRef>
              <c:f>Sheet1!$B$2:$B$6</c:f>
              <c:numCache>
                <c:formatCode>0%</c:formatCode>
                <c:ptCount val="5"/>
                <c:pt idx="0">
                  <c:v>0.59</c:v>
                </c:pt>
                <c:pt idx="1">
                  <c:v>0.14000000000000001</c:v>
                </c:pt>
                <c:pt idx="2">
                  <c:v>0.18</c:v>
                </c:pt>
                <c:pt idx="3">
                  <c:v>0.05</c:v>
                </c:pt>
                <c:pt idx="4">
                  <c:v>0.05</c:v>
                </c:pt>
              </c:numCache>
            </c:numRef>
          </c:val>
          <c:extLst>
            <c:ext xmlns:c16="http://schemas.microsoft.com/office/drawing/2014/chart" uri="{C3380CC4-5D6E-409C-BE32-E72D297353CC}">
              <c16:uniqueId val="{00000000-F58B-4515-B1A7-4CDDEC7D1BD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pattFill prst="ltDnDiag">
      <a:fgClr>
        <a:srgbClr val="E6EEF2"/>
      </a:fgClr>
      <a:bgClr>
        <a:schemeClr val="bg1"/>
      </a:bgClr>
    </a:patt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983" cy="34012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7293" y="0"/>
            <a:ext cx="4304983" cy="340122"/>
          </a:xfrm>
          <a:prstGeom prst="rect">
            <a:avLst/>
          </a:prstGeom>
        </p:spPr>
        <p:txBody>
          <a:bodyPr vert="horz" lIns="91440" tIns="45720" rIns="91440" bIns="45720" rtlCol="0"/>
          <a:lstStyle>
            <a:lvl1pPr algn="r">
              <a:defRPr sz="1200"/>
            </a:lvl1pPr>
          </a:lstStyle>
          <a:p>
            <a:fld id="{A89E22B1-DAF1-1849-BF71-9AF351A79E48}" type="datetimeFigureOut">
              <a:rPr lang="en-US" smtClean="0"/>
              <a:t>2/13/2019</a:t>
            </a:fld>
            <a:endParaRPr lang="en-US"/>
          </a:p>
        </p:txBody>
      </p:sp>
      <p:sp>
        <p:nvSpPr>
          <p:cNvPr id="4" name="Footer Placeholder 3"/>
          <p:cNvSpPr>
            <a:spLocks noGrp="1"/>
          </p:cNvSpPr>
          <p:nvPr>
            <p:ph type="ftr" sz="quarter" idx="2"/>
          </p:nvPr>
        </p:nvSpPr>
        <p:spPr>
          <a:xfrm>
            <a:off x="0" y="6461136"/>
            <a:ext cx="4304983" cy="34012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7293" y="6461136"/>
            <a:ext cx="4304983" cy="340122"/>
          </a:xfrm>
          <a:prstGeom prst="rect">
            <a:avLst/>
          </a:prstGeom>
        </p:spPr>
        <p:txBody>
          <a:bodyPr vert="horz" lIns="91440" tIns="45720" rIns="91440" bIns="45720" rtlCol="0" anchor="b"/>
          <a:lstStyle>
            <a:lvl1pPr algn="r">
              <a:defRPr sz="1200"/>
            </a:lvl1pPr>
          </a:lstStyle>
          <a:p>
            <a:fld id="{71A0C1D0-98CF-A146-AFF3-6492FD156F5D}" type="slidenum">
              <a:rPr lang="en-US" smtClean="0"/>
              <a:t>‹#›</a:t>
            </a:fld>
            <a:endParaRPr lang="en-US"/>
          </a:p>
        </p:txBody>
      </p:sp>
    </p:spTree>
    <p:extLst>
      <p:ext uri="{BB962C8B-B14F-4D97-AF65-F5344CB8AC3E}">
        <p14:creationId xmlns:p14="http://schemas.microsoft.com/office/powerpoint/2010/main" val="1657757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983" cy="34012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7293" y="0"/>
            <a:ext cx="4304983" cy="340122"/>
          </a:xfrm>
          <a:prstGeom prst="rect">
            <a:avLst/>
          </a:prstGeom>
        </p:spPr>
        <p:txBody>
          <a:bodyPr vert="horz" lIns="91440" tIns="45720" rIns="91440" bIns="45720" rtlCol="0"/>
          <a:lstStyle>
            <a:lvl1pPr algn="r">
              <a:defRPr sz="1200"/>
            </a:lvl1pPr>
          </a:lstStyle>
          <a:p>
            <a:fld id="{BF2F59E3-A4DE-9D4B-9966-FAF9B443E41F}" type="datetimeFigureOut">
              <a:rPr lang="en-US" smtClean="0"/>
              <a:t>2/13/2019</a:t>
            </a:fld>
            <a:endParaRPr lang="en-US"/>
          </a:p>
        </p:txBody>
      </p:sp>
      <p:sp>
        <p:nvSpPr>
          <p:cNvPr id="4" name="Slide Image Placeholder 3"/>
          <p:cNvSpPr>
            <a:spLocks noGrp="1" noRot="1" noChangeAspect="1"/>
          </p:cNvSpPr>
          <p:nvPr>
            <p:ph type="sldImg" idx="2"/>
          </p:nvPr>
        </p:nvSpPr>
        <p:spPr>
          <a:xfrm>
            <a:off x="3267075" y="509588"/>
            <a:ext cx="3400425" cy="25511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458" y="3231158"/>
            <a:ext cx="7947660" cy="306109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461136"/>
            <a:ext cx="4304983" cy="34012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7293" y="6461136"/>
            <a:ext cx="4304983" cy="340122"/>
          </a:xfrm>
          <a:prstGeom prst="rect">
            <a:avLst/>
          </a:prstGeom>
        </p:spPr>
        <p:txBody>
          <a:bodyPr vert="horz" lIns="91440" tIns="45720" rIns="91440" bIns="45720" rtlCol="0" anchor="b"/>
          <a:lstStyle>
            <a:lvl1pPr algn="r">
              <a:defRPr sz="1200"/>
            </a:lvl1pPr>
          </a:lstStyle>
          <a:p>
            <a:fld id="{A72F1034-D62F-0446-8531-F33A9E0AA06E}" type="slidenum">
              <a:rPr lang="en-US" smtClean="0"/>
              <a:t>‹#›</a:t>
            </a:fld>
            <a:endParaRPr lang="en-US"/>
          </a:p>
        </p:txBody>
      </p:sp>
    </p:spTree>
    <p:extLst>
      <p:ext uri="{BB962C8B-B14F-4D97-AF65-F5344CB8AC3E}">
        <p14:creationId xmlns:p14="http://schemas.microsoft.com/office/powerpoint/2010/main" val="483411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Good afternoon everyone, and thanks very much for coming along to this presentation.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My name is Nina Papalia and I work as a post-doctoral research fellow at Swinburne University of Technology in Melbourne, and presenting with me today is my colleague Dr Ben Spivak who is a Lecturer, also at Swinburne University.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Today, we are going to share some of the key findings arising from our recent meta-analysis, which sought to synthesise the best available research evidence for the effectiveness of psychological treatments with violent offenders across correctional and forensic mental health settings. </a:t>
            </a:r>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72F1034-D62F-0446-8531-F33A9E0AA06E}" type="slidenum">
              <a:rPr lang="en-US" smtClean="0"/>
              <a:t>1</a:t>
            </a:fld>
            <a:endParaRPr lang="en-US"/>
          </a:p>
        </p:txBody>
      </p:sp>
    </p:spTree>
    <p:extLst>
      <p:ext uri="{BB962C8B-B14F-4D97-AF65-F5344CB8AC3E}">
        <p14:creationId xmlns:p14="http://schemas.microsoft.com/office/powerpoint/2010/main" val="41714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Studies were eligible to be included in our review if they examined the effects of a psychological intervention in a sample of adult violent offenders, and relative to a comparable control condition (for example, an untreated group of comparable violent offenders)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primary outcomes of interest were violent and general community recidivism, as well as violent and general institutional misconducts. Secondary outcomes were those intermediary treatment targets that I just mentioned, which were typically measured using a range of self-report and observer-rated tools.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With respect to study setting, we were interested in studies undertaken in correctional environments (so, violent offenders receiving treatment either in prison or in the community), as well as those conducted within forensic mental health settings (so, for example violent offenders with mental health disorders receiving treatment on an in-patient or out-patient basis).</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10</a:t>
            </a:fld>
            <a:endParaRPr lang="en-US"/>
          </a:p>
        </p:txBody>
      </p:sp>
    </p:spTree>
    <p:extLst>
      <p:ext uri="{BB962C8B-B14F-4D97-AF65-F5344CB8AC3E}">
        <p14:creationId xmlns:p14="http://schemas.microsoft.com/office/powerpoint/2010/main" val="362023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To identify eligible studies, we conducted a comprehensive search of the literature, ranging from electronic database searching through to making contact with leading experts in this area.</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To minimise biases introduced throughout the review process, at least two independent reviewers were involved at each stage of the review to ensure balanced and consistent decision-making.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Finally, the methodological quality of each included study was assessed using both the Maryland Scientific Methods Scale, which is a 3-point scale that reflects the level of comparability between the treatment and control conditions, and the Cochrane Collaboration domain-based approach to the assessment of bias. </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11</a:t>
            </a:fld>
            <a:endParaRPr lang="en-US"/>
          </a:p>
        </p:txBody>
      </p:sp>
    </p:spTree>
    <p:extLst>
      <p:ext uri="{BB962C8B-B14F-4D97-AF65-F5344CB8AC3E}">
        <p14:creationId xmlns:p14="http://schemas.microsoft.com/office/powerpoint/2010/main" val="29951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diagram just shows the flow of records from identification through to inclusion in the review.</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can see that from about 13,000 records identified and screened, we included 24 independent studies in our meta-analyses of primary outcomes and 18 independent studies in the meta-analyses of secondary outcomes.</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12</a:t>
            </a:fld>
            <a:endParaRPr lang="en-US"/>
          </a:p>
        </p:txBody>
      </p:sp>
    </p:spTree>
    <p:extLst>
      <p:ext uri="{BB962C8B-B14F-4D97-AF65-F5344CB8AC3E}">
        <p14:creationId xmlns:p14="http://schemas.microsoft.com/office/powerpoint/2010/main" val="89120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smtClean="0">
                <a:solidFill>
                  <a:schemeClr val="tx1"/>
                </a:solidFill>
                <a:effectLst/>
                <a:latin typeface="+mn-lt"/>
                <a:ea typeface="+mn-ea"/>
                <a:cs typeface="+mn-cs"/>
              </a:rPr>
              <a:t> We are going to start with the</a:t>
            </a:r>
            <a:r>
              <a:rPr lang="en-AU" sz="1200" kern="1200" baseline="0" dirty="0" smtClean="0">
                <a:solidFill>
                  <a:schemeClr val="tx1"/>
                </a:solidFill>
                <a:effectLst/>
                <a:latin typeface="+mn-lt"/>
                <a:ea typeface="+mn-ea"/>
                <a:cs typeface="+mn-cs"/>
              </a:rPr>
              <a:t> first part of our systematic review which concerned primary outcomes, by which we mean recidivism and institutional misconduct. Following the application of selection criteria we ended up with 27 independent studies of which 20 measured recidivism outcomes and … measured institutional misconduct. As you can see in the slide before you we ended up with around 7000 violent offenders in our sample. The average age of participants was early thirties. It’s important to note that while we utilised fairly restrictive selection criteria, the studies varied considerably in terms of the type of treatment, the average length of treatment and the follow up length used to measure recidivism.</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13</a:t>
            </a:fld>
            <a:endParaRPr lang="en-US"/>
          </a:p>
        </p:txBody>
      </p:sp>
    </p:spTree>
    <p:extLst>
      <p:ext uri="{BB962C8B-B14F-4D97-AF65-F5344CB8AC3E}">
        <p14:creationId xmlns:p14="http://schemas.microsoft.com/office/powerpoint/2010/main" val="134154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Now that we have the sample description out of the way, let’s consider the results of our meta-analysis. Before you, you can see two forest plots. The forest plot shows the effect size associated with each study. The lines around each effect are 95% confidence intervals. We have chosen odds ratios as our effect sizes for the study. The middle line represents an odds ratio of 1 which is equivalent to no difference in the odds of re-offending.  Effects below zero, are to the left of the middle line and they represent an effect in </a:t>
            </a:r>
            <a:r>
              <a:rPr lang="en-US" sz="1200" b="1" i="0" u="none" strike="noStrike" kern="1200" baseline="0" dirty="0" err="1" smtClean="0">
                <a:solidFill>
                  <a:schemeClr val="tx1"/>
                </a:solidFill>
                <a:latin typeface="+mn-lt"/>
                <a:ea typeface="+mn-ea"/>
                <a:cs typeface="+mn-cs"/>
              </a:rPr>
              <a:t>favour</a:t>
            </a:r>
            <a:r>
              <a:rPr lang="en-US" sz="1200" b="1" i="0" u="none" strike="noStrike" kern="1200" baseline="0" dirty="0" smtClean="0">
                <a:solidFill>
                  <a:schemeClr val="tx1"/>
                </a:solidFill>
                <a:latin typeface="+mn-lt"/>
                <a:ea typeface="+mn-ea"/>
                <a:cs typeface="+mn-cs"/>
              </a:rPr>
              <a:t> of treatment, that is a drop in the odds of re-offending for the treatment group relative to controls. Overall the pooled effect for all of the studies suggests that there is an absolute drop of 10% in the percentage of participants reconvicted for violent offending and an absolute drop of around 11% in the percentage of participants reconvicted for non-violent offending. In other words, if we had 50% of participants in our control group re-offending violently the treated group would have a reconviction rate of 40%.</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It’s up for debate, but I think that a drop of 10% or 11% is a considerable change. Of course, we ought to remember that the figures here are also estimates and the true value is likely to vary somewhat around these numbers.</a:t>
            </a:r>
          </a:p>
        </p:txBody>
      </p:sp>
      <p:sp>
        <p:nvSpPr>
          <p:cNvPr id="4" name="Slide Number Placeholder 3"/>
          <p:cNvSpPr>
            <a:spLocks noGrp="1"/>
          </p:cNvSpPr>
          <p:nvPr>
            <p:ph type="sldNum" sz="quarter" idx="10"/>
          </p:nvPr>
        </p:nvSpPr>
        <p:spPr/>
        <p:txBody>
          <a:bodyPr/>
          <a:lstStyle/>
          <a:p>
            <a:fld id="{A72F1034-D62F-0446-8531-F33A9E0AA06E}" type="slidenum">
              <a:rPr lang="en-US" smtClean="0"/>
              <a:t>14</a:t>
            </a:fld>
            <a:endParaRPr lang="en-US"/>
          </a:p>
        </p:txBody>
      </p:sp>
    </p:spTree>
    <p:extLst>
      <p:ext uri="{BB962C8B-B14F-4D97-AF65-F5344CB8AC3E}">
        <p14:creationId xmlns:p14="http://schemas.microsoft.com/office/powerpoint/2010/main" val="1764471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Now, what about institutional misconduct. Here, because institutional misconduct tended to be measured in counts rather than proportions, the effect size we used was hedge’s g, which is equivalent to the difference between the control and treatment groups in standard deviation units. Once again, effects to the left of the middle line are effects in </a:t>
            </a:r>
            <a:r>
              <a:rPr lang="en-US" sz="1200" b="1" i="0" u="none" strike="noStrike" kern="1200" baseline="0" dirty="0" err="1" smtClean="0">
                <a:solidFill>
                  <a:schemeClr val="tx1"/>
                </a:solidFill>
                <a:latin typeface="+mn-lt"/>
                <a:ea typeface="+mn-ea"/>
                <a:cs typeface="+mn-cs"/>
              </a:rPr>
              <a:t>favour</a:t>
            </a:r>
            <a:r>
              <a:rPr lang="en-US" sz="1200" b="1" i="0" u="none" strike="noStrike" kern="1200" baseline="0" dirty="0" smtClean="0">
                <a:solidFill>
                  <a:schemeClr val="tx1"/>
                </a:solidFill>
                <a:latin typeface="+mn-lt"/>
                <a:ea typeface="+mn-ea"/>
                <a:cs typeface="+mn-cs"/>
              </a:rPr>
              <a:t> of treatment. Overall, the pooled effects for </a:t>
            </a:r>
            <a:r>
              <a:rPr lang="en-US" sz="1200" b="1" i="0" u="none" strike="noStrike" kern="1200" baseline="0" dirty="0" err="1" smtClean="0">
                <a:solidFill>
                  <a:schemeClr val="tx1"/>
                </a:solidFill>
                <a:latin typeface="+mn-lt"/>
                <a:ea typeface="+mn-ea"/>
                <a:cs typeface="+mn-cs"/>
              </a:rPr>
              <a:t>btoh</a:t>
            </a:r>
            <a:r>
              <a:rPr lang="en-US" sz="1200" b="1" i="0" u="none" strike="noStrike" kern="1200" baseline="0" dirty="0" smtClean="0">
                <a:solidFill>
                  <a:schemeClr val="tx1"/>
                </a:solidFill>
                <a:latin typeface="+mn-lt"/>
                <a:ea typeface="+mn-ea"/>
                <a:cs typeface="+mn-cs"/>
              </a:rPr>
              <a:t> forms of misconduct were non-significant and small by conventional interpretation. The lack of significance is down to two things here. The first is variability in the effect. You will see that in the first plot for general/non-violent institutional misconduct that the effect is all over the place. The second thing is sheer lack of numbers. You can see with both outcomes, we ended up with very few studies to </a:t>
            </a:r>
            <a:r>
              <a:rPr lang="en-US" sz="1200" b="1" i="0" u="none" strike="noStrike" kern="1200" baseline="0" dirty="0" err="1" smtClean="0">
                <a:solidFill>
                  <a:schemeClr val="tx1"/>
                </a:solidFill>
                <a:latin typeface="+mn-lt"/>
                <a:ea typeface="+mn-ea"/>
                <a:cs typeface="+mn-cs"/>
              </a:rPr>
              <a:t>analyse</a:t>
            </a:r>
            <a:r>
              <a:rPr lang="en-US" sz="1200" b="1" i="0" u="none" strike="noStrike" kern="1200" baseline="0" dirty="0" smtClean="0">
                <a:solidFill>
                  <a:schemeClr val="tx1"/>
                </a:solidFill>
                <a:latin typeface="+mn-lt"/>
                <a:ea typeface="+mn-ea"/>
                <a:cs typeface="+mn-cs"/>
              </a:rPr>
              <a:t>, meaning we needed a pretty large consistent effect in order to attain statistical significance. Ultimately, we need more high quality studies before we can say anything meaningful about these two outcomes. So, for the remainder of the talk I will focus more on the re-conviction outcomes.</a:t>
            </a:r>
          </a:p>
        </p:txBody>
      </p:sp>
      <p:sp>
        <p:nvSpPr>
          <p:cNvPr id="4" name="Slide Number Placeholder 3"/>
          <p:cNvSpPr>
            <a:spLocks noGrp="1"/>
          </p:cNvSpPr>
          <p:nvPr>
            <p:ph type="sldNum" sz="quarter" idx="10"/>
          </p:nvPr>
        </p:nvSpPr>
        <p:spPr/>
        <p:txBody>
          <a:bodyPr/>
          <a:lstStyle/>
          <a:p>
            <a:fld id="{A72F1034-D62F-0446-8531-F33A9E0AA06E}" type="slidenum">
              <a:rPr lang="en-US" smtClean="0"/>
              <a:t>15</a:t>
            </a:fld>
            <a:endParaRPr lang="en-US"/>
          </a:p>
        </p:txBody>
      </p:sp>
    </p:spTree>
    <p:extLst>
      <p:ext uri="{BB962C8B-B14F-4D97-AF65-F5344CB8AC3E}">
        <p14:creationId xmlns:p14="http://schemas.microsoft.com/office/powerpoint/2010/main" val="89412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smtClean="0">
                <a:solidFill>
                  <a:schemeClr val="tx1"/>
                </a:solidFill>
                <a:effectLst/>
                <a:latin typeface="+mn-lt"/>
                <a:ea typeface="+mn-ea"/>
                <a:cs typeface="+mn-cs"/>
              </a:rPr>
              <a:t> So, the evidence suggests a modest</a:t>
            </a:r>
            <a:r>
              <a:rPr lang="en-AU" sz="1200" kern="1200" baseline="0" dirty="0" smtClean="0">
                <a:solidFill>
                  <a:schemeClr val="tx1"/>
                </a:solidFill>
                <a:effectLst/>
                <a:latin typeface="+mn-lt"/>
                <a:ea typeface="+mn-ea"/>
                <a:cs typeface="+mn-cs"/>
              </a:rPr>
              <a:t> reduction in the proportion of violent offenders who are subsequently convicted of an offence. But, this raises a number of further questions; 1) to what extent are methodological characteristics associated with studies that report effective treatment- for example do high quality randomised control trials report better effects for treatment than matched groups and vice versa. Is treatment more effective for certain populations such as forensic mental health inpatients or prisoners and finally, if a real effect is present what are the psychological mechanisms driving the treatment effect.</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smtClean="0">
                <a:solidFill>
                  <a:schemeClr val="tx1"/>
                </a:solidFill>
                <a:effectLst/>
                <a:latin typeface="+mn-lt"/>
                <a:ea typeface="+mn-ea"/>
                <a:cs typeface="+mn-cs"/>
              </a:rPr>
              <a:t>The first two questions we addressed through moderator analysis, and while we found significant effects at the .05 level, we subsequently increased the alpha level and found that we had no significant effects. Nevertheless, there were some interesting trends that I want to show you.</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16</a:t>
            </a:fld>
            <a:endParaRPr lang="en-US"/>
          </a:p>
        </p:txBody>
      </p:sp>
    </p:spTree>
    <p:extLst>
      <p:ext uri="{BB962C8B-B14F-4D97-AF65-F5344CB8AC3E}">
        <p14:creationId xmlns:p14="http://schemas.microsoft.com/office/powerpoint/2010/main" val="220168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So, let’s start with the first question around methodology. Here we found, perhaps not surprisingly, that studies that only included participants that completed treatment had greater effects in </a:t>
            </a:r>
            <a:r>
              <a:rPr lang="en-US" sz="1200" b="1" i="0" u="none" strike="noStrike" kern="1200" baseline="0" dirty="0" err="1" smtClean="0">
                <a:solidFill>
                  <a:schemeClr val="tx1"/>
                </a:solidFill>
                <a:latin typeface="+mn-lt"/>
                <a:ea typeface="+mn-ea"/>
                <a:cs typeface="+mn-cs"/>
              </a:rPr>
              <a:t>favour</a:t>
            </a:r>
            <a:r>
              <a:rPr lang="en-US" sz="1200" b="1" i="0" u="none" strike="noStrike" kern="1200" baseline="0" dirty="0" smtClean="0">
                <a:solidFill>
                  <a:schemeClr val="tx1"/>
                </a:solidFill>
                <a:latin typeface="+mn-lt"/>
                <a:ea typeface="+mn-ea"/>
                <a:cs typeface="+mn-cs"/>
              </a:rPr>
              <a:t> of the treatment group with a reduction of 15% in the percentage reconvicted for violence. Also, when we looked at the effects associated with RCTs and non-RCTs we did find a difference, with a large effect for non-RCTs and a trivial effect for studies that were conducted with RCTS. This suggests that the better the quality of the study, the weaker the effect which might in turn suggest that the estimates provided earlier are an overestimate of the true effect of treatment on re-offending.</a:t>
            </a:r>
          </a:p>
        </p:txBody>
      </p:sp>
      <p:sp>
        <p:nvSpPr>
          <p:cNvPr id="4" name="Slide Number Placeholder 3"/>
          <p:cNvSpPr>
            <a:spLocks noGrp="1"/>
          </p:cNvSpPr>
          <p:nvPr>
            <p:ph type="sldNum" sz="quarter" idx="10"/>
          </p:nvPr>
        </p:nvSpPr>
        <p:spPr/>
        <p:txBody>
          <a:bodyPr/>
          <a:lstStyle/>
          <a:p>
            <a:fld id="{A72F1034-D62F-0446-8531-F33A9E0AA06E}" type="slidenum">
              <a:rPr lang="en-US" smtClean="0"/>
              <a:t>17</a:t>
            </a:fld>
            <a:endParaRPr lang="en-US"/>
          </a:p>
        </p:txBody>
      </p:sp>
    </p:spTree>
    <p:extLst>
      <p:ext uri="{BB962C8B-B14F-4D97-AF65-F5344CB8AC3E}">
        <p14:creationId xmlns:p14="http://schemas.microsoft.com/office/powerpoint/2010/main" val="371153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What about characteristics of the populations under study? Here, we found that sample </a:t>
            </a:r>
            <a:r>
              <a:rPr lang="en-US" sz="1200" b="1" i="0" u="none" strike="noStrike" kern="1200" baseline="0" dirty="0" err="1" smtClean="0">
                <a:solidFill>
                  <a:schemeClr val="tx1"/>
                </a:solidFill>
                <a:latin typeface="+mn-lt"/>
                <a:ea typeface="+mn-ea"/>
                <a:cs typeface="+mn-cs"/>
              </a:rPr>
              <a:t>characterstics</a:t>
            </a:r>
            <a:r>
              <a:rPr lang="en-US" sz="1200" b="1" i="0" u="none" strike="noStrike" kern="1200" baseline="0" dirty="0" smtClean="0">
                <a:solidFill>
                  <a:schemeClr val="tx1"/>
                </a:solidFill>
                <a:latin typeface="+mn-lt"/>
                <a:ea typeface="+mn-ea"/>
                <a:cs typeface="+mn-cs"/>
              </a:rPr>
              <a:t> such as ethnicity and age were not strongly associated with treatment effectiveness. However, there was an interesting trend with differences in the risk level of samples. Consist with the risk-needs-responsivity model we did see greater treatment effects associated with high risk samples.</a:t>
            </a:r>
          </a:p>
          <a:p>
            <a:pPr marL="0" lvl="0" indent="0">
              <a:buFont typeface="Arial" panose="020B0604020202020204" pitchFamily="34" charset="0"/>
              <a:buNone/>
            </a:pPr>
            <a:endParaRPr lang="en-US" sz="1200" b="1" i="0" u="none" strike="noStrike" kern="1200" baseline="0" dirty="0" smtClean="0">
              <a:solidFill>
                <a:schemeClr val="tx1"/>
              </a:solidFill>
              <a:latin typeface="+mn-lt"/>
              <a:ea typeface="+mn-ea"/>
              <a:cs typeface="+mn-cs"/>
            </a:endParaRPr>
          </a:p>
          <a:p>
            <a:pPr marL="0" lvl="0" indent="0">
              <a:buFont typeface="Arial" panose="020B0604020202020204" pitchFamily="34" charset="0"/>
              <a:buNone/>
            </a:pP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18</a:t>
            </a:fld>
            <a:endParaRPr lang="en-US"/>
          </a:p>
        </p:txBody>
      </p:sp>
    </p:spTree>
    <p:extLst>
      <p:ext uri="{BB962C8B-B14F-4D97-AF65-F5344CB8AC3E}">
        <p14:creationId xmlns:p14="http://schemas.microsoft.com/office/powerpoint/2010/main" val="188176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 terms of the duration of interventions, the general pattern was that longer and more frequent interventions tended to be associated with greater treatment effectiveness. For example, our shortest intervention was just 15 minutes and here the treatment effect was equivalent to a 3% reduction, whereas the longest intervention was 470 hours and the treatment effect was equivalent to a 21% drop in recidivism. We see similar effects for the frequency of sessions. The least number of sessions was less than one per week and the treatment effect associated was an 8% drop, contrast this with the % reconvicted for the study with the greatest number of sessions which was 21%.</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We also found that studies that were delivered in therapeutic community unit, in which all patients live and are treated together was associated with greater reductions in re-conviction.</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19</a:t>
            </a:fld>
            <a:endParaRPr lang="en-US"/>
          </a:p>
        </p:txBody>
      </p:sp>
    </p:spTree>
    <p:extLst>
      <p:ext uri="{BB962C8B-B14F-4D97-AF65-F5344CB8AC3E}">
        <p14:creationId xmlns:p14="http://schemas.microsoft.com/office/powerpoint/2010/main" val="167174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So, this particular research project was prepared by Catalyst, which is a consortium for research excellence that was established in 2017 under the auspices of Swinburne University, with initial funding from a ministerial grant from Corrections Victoria and the Victorian Institute of Forensic Mental Health (Forensicare).</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2</a:t>
            </a:fld>
            <a:endParaRPr lang="en-US"/>
          </a:p>
        </p:txBody>
      </p:sp>
    </p:spTree>
    <p:extLst>
      <p:ext uri="{BB962C8B-B14F-4D97-AF65-F5344CB8AC3E}">
        <p14:creationId xmlns:p14="http://schemas.microsoft.com/office/powerpoint/2010/main" val="2090082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smtClean="0">
                <a:solidFill>
                  <a:schemeClr val="tx1"/>
                </a:solidFill>
                <a:effectLst/>
                <a:latin typeface="+mn-lt"/>
                <a:ea typeface="+mn-ea"/>
                <a:cs typeface="+mn-cs"/>
              </a:rPr>
              <a:t>In</a:t>
            </a:r>
            <a:r>
              <a:rPr lang="en-AU" sz="1200" kern="1200" baseline="0" dirty="0" smtClean="0">
                <a:solidFill>
                  <a:schemeClr val="tx1"/>
                </a:solidFill>
                <a:effectLst/>
                <a:latin typeface="+mn-lt"/>
                <a:ea typeface="+mn-ea"/>
                <a:cs typeface="+mn-cs"/>
              </a:rPr>
              <a:t> terms of types of treatment, multi-modal </a:t>
            </a:r>
            <a:r>
              <a:rPr lang="en-AU" sz="1200" kern="1200" baseline="0" dirty="0" err="1" smtClean="0">
                <a:solidFill>
                  <a:schemeClr val="tx1"/>
                </a:solidFill>
                <a:effectLst/>
                <a:latin typeface="+mn-lt"/>
                <a:ea typeface="+mn-ea"/>
                <a:cs typeface="+mn-cs"/>
              </a:rPr>
              <a:t>cbt</a:t>
            </a:r>
            <a:r>
              <a:rPr lang="en-AU" sz="1200" kern="1200" baseline="0" dirty="0" smtClean="0">
                <a:solidFill>
                  <a:schemeClr val="tx1"/>
                </a:solidFill>
                <a:effectLst/>
                <a:latin typeface="+mn-lt"/>
                <a:ea typeface="+mn-ea"/>
                <a:cs typeface="+mn-cs"/>
              </a:rPr>
              <a:t> and anger management programs were associated with greater reductions in re-offending than standard CBT or motivational interviewing. Group based interventions which included treatment involving group and individual work were also associated with a drop in re-offending.</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20</a:t>
            </a:fld>
            <a:endParaRPr lang="en-US"/>
          </a:p>
        </p:txBody>
      </p:sp>
    </p:spTree>
    <p:extLst>
      <p:ext uri="{BB962C8B-B14F-4D97-AF65-F5344CB8AC3E}">
        <p14:creationId xmlns:p14="http://schemas.microsoft.com/office/powerpoint/2010/main" val="345421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Finally, we also considered treatment components. Relapse prevention, role play and homework were associated with larger reductions in violent re-offending. Interestingly, we found that interventions that did not include a component focused on basic life skills were also associated with reductions in re-offending.</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For non-violent/general re-offending the results were similar, but here relapse prevention was not strongly associated with reductions in re-offending, in its place we found that emotional regulation had a considerable effect.</a:t>
            </a:r>
          </a:p>
        </p:txBody>
      </p:sp>
      <p:sp>
        <p:nvSpPr>
          <p:cNvPr id="4" name="Slide Number Placeholder 3"/>
          <p:cNvSpPr>
            <a:spLocks noGrp="1"/>
          </p:cNvSpPr>
          <p:nvPr>
            <p:ph type="sldNum" sz="quarter" idx="10"/>
          </p:nvPr>
        </p:nvSpPr>
        <p:spPr/>
        <p:txBody>
          <a:bodyPr/>
          <a:lstStyle/>
          <a:p>
            <a:fld id="{A72F1034-D62F-0446-8531-F33A9E0AA06E}" type="slidenum">
              <a:rPr lang="en-US" smtClean="0"/>
              <a:t>21</a:t>
            </a:fld>
            <a:endParaRPr lang="en-US"/>
          </a:p>
        </p:txBody>
      </p:sp>
    </p:spTree>
    <p:extLst>
      <p:ext uri="{BB962C8B-B14F-4D97-AF65-F5344CB8AC3E}">
        <p14:creationId xmlns:p14="http://schemas.microsoft.com/office/powerpoint/2010/main" val="1878853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22</a:t>
            </a:fld>
            <a:endParaRPr lang="en-US"/>
          </a:p>
        </p:txBody>
      </p:sp>
    </p:spTree>
    <p:extLst>
      <p:ext uri="{BB962C8B-B14F-4D97-AF65-F5344CB8AC3E}">
        <p14:creationId xmlns:p14="http://schemas.microsoft.com/office/powerpoint/2010/main" val="1709984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smtClean="0">
                <a:solidFill>
                  <a:schemeClr val="tx1"/>
                </a:solidFill>
                <a:effectLst/>
                <a:latin typeface="+mn-lt"/>
                <a:ea typeface="+mn-ea"/>
                <a:cs typeface="+mn-cs"/>
              </a:rPr>
              <a:t> That was a lot t</a:t>
            </a:r>
            <a:r>
              <a:rPr lang="en-AU" sz="1200" kern="1200" baseline="0" dirty="0" smtClean="0">
                <a:solidFill>
                  <a:schemeClr val="tx1"/>
                </a:solidFill>
                <a:effectLst/>
                <a:latin typeface="+mn-lt"/>
                <a:ea typeface="+mn-ea"/>
                <a:cs typeface="+mn-cs"/>
              </a:rPr>
              <a:t>o go through, but to summarise [read off slide]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23</a:t>
            </a:fld>
            <a:endParaRPr lang="en-US"/>
          </a:p>
        </p:txBody>
      </p:sp>
    </p:spTree>
    <p:extLst>
      <p:ext uri="{BB962C8B-B14F-4D97-AF65-F5344CB8AC3E}">
        <p14:creationId xmlns:p14="http://schemas.microsoft.com/office/powerpoint/2010/main" val="324173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smtClean="0">
                <a:solidFill>
                  <a:schemeClr val="tx1"/>
                </a:solidFill>
                <a:effectLst/>
                <a:latin typeface="+mn-lt"/>
                <a:ea typeface="+mn-ea"/>
                <a:cs typeface="+mn-cs"/>
              </a:rPr>
              <a:t> Now, we get to</a:t>
            </a:r>
            <a:r>
              <a:rPr lang="en-AU" sz="1200" kern="1200" baseline="0" dirty="0" smtClean="0">
                <a:solidFill>
                  <a:schemeClr val="tx1"/>
                </a:solidFill>
                <a:effectLst/>
                <a:latin typeface="+mn-lt"/>
                <a:ea typeface="+mn-ea"/>
                <a:cs typeface="+mn-cs"/>
              </a:rPr>
              <a:t> the second part of our systematic review, which focused on secondary outcomes or treatment targets. Obviously, psychologists require some causal model of offending to work with that involves a psychological component. In fairly basic terms, a person treating would expect that a change in some psychological attribute would be associated with a reduction in re-offending. As </a:t>
            </a:r>
            <a:r>
              <a:rPr lang="en-AU" sz="1200" kern="1200" baseline="0" dirty="0" err="1" smtClean="0">
                <a:solidFill>
                  <a:schemeClr val="tx1"/>
                </a:solidFill>
                <a:effectLst/>
                <a:latin typeface="+mn-lt"/>
                <a:ea typeface="+mn-ea"/>
                <a:cs typeface="+mn-cs"/>
              </a:rPr>
              <a:t>nina</a:t>
            </a:r>
            <a:r>
              <a:rPr lang="en-AU" sz="1200" kern="1200" baseline="0" dirty="0" smtClean="0">
                <a:solidFill>
                  <a:schemeClr val="tx1"/>
                </a:solidFill>
                <a:effectLst/>
                <a:latin typeface="+mn-lt"/>
                <a:ea typeface="+mn-ea"/>
                <a:cs typeface="+mn-cs"/>
              </a:rPr>
              <a:t>, mentioned we chose 5 treatment targets to include in our review – trait anger, impulsivity, general social skill, problem solving and anti-social cognitions. </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smtClean="0">
                <a:solidFill>
                  <a:schemeClr val="tx1"/>
                </a:solidFill>
                <a:effectLst/>
                <a:latin typeface="+mn-lt"/>
                <a:ea typeface="+mn-ea"/>
                <a:cs typeface="+mn-cs"/>
              </a:rPr>
              <a:t>Before you, you can see the descriptive data for this part of the review. The first thing to notice is that the sample is quite small, individual studies tended to use fairly small sample sizes. The average age was slightly older than studies utilised in our review of primary outcomes and as with the first part of the review we see considerable variation in treatment type and length.</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F1034-D62F-0446-8531-F33A9E0AA06E}" type="slidenum">
              <a:rPr lang="en-US" smtClean="0"/>
              <a:t>24</a:t>
            </a:fld>
            <a:endParaRPr lang="en-US"/>
          </a:p>
        </p:txBody>
      </p:sp>
    </p:spTree>
    <p:extLst>
      <p:ext uri="{BB962C8B-B14F-4D97-AF65-F5344CB8AC3E}">
        <p14:creationId xmlns:p14="http://schemas.microsoft.com/office/powerpoint/2010/main" val="1035908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Once again, forest plots and the effect size we used was standardized mean change. For trait anger and impulsivity effects to the left of the line represent effects in </a:t>
            </a:r>
            <a:r>
              <a:rPr lang="en-US" sz="1200" b="1" i="0" u="none" strike="noStrike" kern="1200" baseline="0" dirty="0" err="1" smtClean="0">
                <a:solidFill>
                  <a:schemeClr val="tx1"/>
                </a:solidFill>
                <a:latin typeface="+mn-lt"/>
                <a:ea typeface="+mn-ea"/>
                <a:cs typeface="+mn-cs"/>
              </a:rPr>
              <a:t>favour</a:t>
            </a:r>
            <a:r>
              <a:rPr lang="en-US" sz="1200" b="1" i="0" u="none" strike="noStrike" kern="1200" baseline="0" dirty="0" smtClean="0">
                <a:solidFill>
                  <a:schemeClr val="tx1"/>
                </a:solidFill>
                <a:latin typeface="+mn-lt"/>
                <a:ea typeface="+mn-ea"/>
                <a:cs typeface="+mn-cs"/>
              </a:rPr>
              <a:t> of treatment. Here we see that for both outcomes there were significant effects in </a:t>
            </a:r>
            <a:r>
              <a:rPr lang="en-US" sz="1200" b="1" i="0" u="none" strike="noStrike" kern="1200" baseline="0" dirty="0" err="1" smtClean="0">
                <a:solidFill>
                  <a:schemeClr val="tx1"/>
                </a:solidFill>
                <a:latin typeface="+mn-lt"/>
                <a:ea typeface="+mn-ea"/>
                <a:cs typeface="+mn-cs"/>
              </a:rPr>
              <a:t>favour</a:t>
            </a:r>
            <a:r>
              <a:rPr lang="en-US" sz="1200" b="1" i="0" u="none" strike="noStrike" kern="1200" baseline="0" dirty="0" smtClean="0">
                <a:solidFill>
                  <a:schemeClr val="tx1"/>
                </a:solidFill>
                <a:latin typeface="+mn-lt"/>
                <a:ea typeface="+mn-ea"/>
                <a:cs typeface="+mn-cs"/>
              </a:rPr>
              <a:t> of treatment that were small in size by conventional interpretation. In other words, treatment appears to reduce trait anger and impulsivity on average.</a:t>
            </a:r>
          </a:p>
        </p:txBody>
      </p:sp>
      <p:sp>
        <p:nvSpPr>
          <p:cNvPr id="4" name="Slide Number Placeholder 3"/>
          <p:cNvSpPr>
            <a:spLocks noGrp="1"/>
          </p:cNvSpPr>
          <p:nvPr>
            <p:ph type="sldNum" sz="quarter" idx="10"/>
          </p:nvPr>
        </p:nvSpPr>
        <p:spPr/>
        <p:txBody>
          <a:bodyPr/>
          <a:lstStyle/>
          <a:p>
            <a:fld id="{A72F1034-D62F-0446-8531-F33A9E0AA06E}" type="slidenum">
              <a:rPr lang="en-US" smtClean="0"/>
              <a:t>25</a:t>
            </a:fld>
            <a:endParaRPr lang="en-US"/>
          </a:p>
        </p:txBody>
      </p:sp>
    </p:spTree>
    <p:extLst>
      <p:ext uri="{BB962C8B-B14F-4D97-AF65-F5344CB8AC3E}">
        <p14:creationId xmlns:p14="http://schemas.microsoft.com/office/powerpoint/2010/main" val="815509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With general social skill and anti-social cognitions, we found non-significant treatment effects. Though, they were in the right direction.</a:t>
            </a:r>
          </a:p>
        </p:txBody>
      </p:sp>
      <p:sp>
        <p:nvSpPr>
          <p:cNvPr id="4" name="Slide Number Placeholder 3"/>
          <p:cNvSpPr>
            <a:spLocks noGrp="1"/>
          </p:cNvSpPr>
          <p:nvPr>
            <p:ph type="sldNum" sz="quarter" idx="10"/>
          </p:nvPr>
        </p:nvSpPr>
        <p:spPr/>
        <p:txBody>
          <a:bodyPr/>
          <a:lstStyle/>
          <a:p>
            <a:fld id="{A72F1034-D62F-0446-8531-F33A9E0AA06E}" type="slidenum">
              <a:rPr lang="en-US" smtClean="0"/>
              <a:t>26</a:t>
            </a:fld>
            <a:endParaRPr lang="en-US"/>
          </a:p>
        </p:txBody>
      </p:sp>
    </p:spTree>
    <p:extLst>
      <p:ext uri="{BB962C8B-B14F-4D97-AF65-F5344CB8AC3E}">
        <p14:creationId xmlns:p14="http://schemas.microsoft.com/office/powerpoint/2010/main" val="3562513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Finally, we come to problem solving which had the greatest treatment effect which was moderate in size. Here we want an increase in problem solving for the treatment group, so effects in </a:t>
            </a:r>
            <a:r>
              <a:rPr lang="en-US" sz="1200" b="1" i="0" u="none" strike="noStrike" kern="1200" baseline="0" dirty="0" err="1" smtClean="0">
                <a:solidFill>
                  <a:schemeClr val="tx1"/>
                </a:solidFill>
                <a:latin typeface="+mn-lt"/>
                <a:ea typeface="+mn-ea"/>
                <a:cs typeface="+mn-cs"/>
              </a:rPr>
              <a:t>favour</a:t>
            </a:r>
            <a:r>
              <a:rPr lang="en-US" sz="1200" b="1" i="0" u="none" strike="noStrike" kern="1200" baseline="0" dirty="0" smtClean="0">
                <a:solidFill>
                  <a:schemeClr val="tx1"/>
                </a:solidFill>
                <a:latin typeface="+mn-lt"/>
                <a:ea typeface="+mn-ea"/>
                <a:cs typeface="+mn-cs"/>
              </a:rPr>
              <a:t> of treatment are to the right of the line.</a:t>
            </a:r>
          </a:p>
        </p:txBody>
      </p:sp>
      <p:sp>
        <p:nvSpPr>
          <p:cNvPr id="4" name="Slide Number Placeholder 3"/>
          <p:cNvSpPr>
            <a:spLocks noGrp="1"/>
          </p:cNvSpPr>
          <p:nvPr>
            <p:ph type="sldNum" sz="quarter" idx="10"/>
          </p:nvPr>
        </p:nvSpPr>
        <p:spPr/>
        <p:txBody>
          <a:bodyPr/>
          <a:lstStyle/>
          <a:p>
            <a:fld id="{A72F1034-D62F-0446-8531-F33A9E0AA06E}" type="slidenum">
              <a:rPr lang="en-US" smtClean="0"/>
              <a:t>27</a:t>
            </a:fld>
            <a:endParaRPr lang="en-US"/>
          </a:p>
        </p:txBody>
      </p:sp>
    </p:spTree>
    <p:extLst>
      <p:ext uri="{BB962C8B-B14F-4D97-AF65-F5344CB8AC3E}">
        <p14:creationId xmlns:p14="http://schemas.microsoft.com/office/powerpoint/2010/main" val="209186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summing up. Treatment appears to be effective in reducing trait anger</a:t>
            </a:r>
            <a:r>
              <a:rPr lang="en-AU" baseline="0" dirty="0" smtClean="0"/>
              <a:t> and impulsivity and improving problem solving skills.</a:t>
            </a:r>
          </a:p>
          <a:p>
            <a:endParaRPr lang="en-AU" baseline="0" dirty="0" smtClean="0"/>
          </a:p>
          <a:p>
            <a:r>
              <a:rPr lang="en-AU" baseline="0" dirty="0" smtClean="0"/>
              <a:t>The effects of general social skill and anti-social cognitions are non-significant, but in the direction we would expect.</a:t>
            </a:r>
          </a:p>
          <a:p>
            <a:endParaRPr lang="en-AU" baseline="0" dirty="0" smtClean="0"/>
          </a:p>
          <a:p>
            <a:r>
              <a:rPr lang="en-AU" baseline="0" dirty="0" smtClean="0"/>
              <a:t>Overall, the treatment targets appear to generally follow the pattern that would be expected if they were associated with reductions in recidivism, but we can’t really say much about that relationship because very few studies that examined recidivism as an outcome included measures of the treatment targets that they were aiming to change.</a:t>
            </a: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28</a:t>
            </a:fld>
            <a:endParaRPr lang="en-US"/>
          </a:p>
        </p:txBody>
      </p:sp>
    </p:spTree>
    <p:extLst>
      <p:ext uri="{BB962C8B-B14F-4D97-AF65-F5344CB8AC3E}">
        <p14:creationId xmlns:p14="http://schemas.microsoft.com/office/powerpoint/2010/main" val="1876844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There were a number of limitations to this meta-analysis. Firstly, there were very few high quality RCT type studies identified, only 5 for our primary outcomes and four for our secondary outcomes. Very few studies conducted in community settings and forensic mental health settings, which prevented detailed moderator analysis.</a:t>
            </a:r>
          </a:p>
          <a:p>
            <a:r>
              <a:rPr lang="en-US" sz="1200" b="1" i="0" u="none" strike="noStrike" kern="1200" baseline="0" dirty="0" smtClean="0">
                <a:solidFill>
                  <a:schemeClr val="tx1"/>
                </a:solidFill>
                <a:latin typeface="+mn-lt"/>
                <a:ea typeface="+mn-ea"/>
                <a:cs typeface="+mn-cs"/>
              </a:rPr>
              <a:t>While we saw trends in our moderator analysis that were interesting, they do not necessarily reflect causal relationships. Indeed, given the lack of studies we were only able to include one moderator at a time which prevented us from looking at how two different variables (such as risk level and treatment components) interact to influence treatment effectiveness.</a:t>
            </a:r>
          </a:p>
          <a:p>
            <a:r>
              <a:rPr lang="en-US" sz="1200" b="1" i="0" u="none" strike="noStrike" kern="1200" baseline="0" dirty="0" smtClean="0">
                <a:solidFill>
                  <a:schemeClr val="tx1"/>
                </a:solidFill>
                <a:latin typeface="+mn-lt"/>
                <a:ea typeface="+mn-ea"/>
                <a:cs typeface="+mn-cs"/>
              </a:rPr>
              <a:t>Finally, we were only able to consider the proportion of participants who re-offended, but could not consider other equally important outcomes such as frequency of re-offending and time to re-offending due to insufficient data.</a:t>
            </a:r>
          </a:p>
        </p:txBody>
      </p:sp>
      <p:sp>
        <p:nvSpPr>
          <p:cNvPr id="4" name="Slide Number Placeholder 3"/>
          <p:cNvSpPr>
            <a:spLocks noGrp="1"/>
          </p:cNvSpPr>
          <p:nvPr>
            <p:ph type="sldNum" sz="quarter" idx="10"/>
          </p:nvPr>
        </p:nvSpPr>
        <p:spPr/>
        <p:txBody>
          <a:bodyPr/>
          <a:lstStyle/>
          <a:p>
            <a:fld id="{A72F1034-D62F-0446-8531-F33A9E0AA06E}" type="slidenum">
              <a:rPr lang="en-US" smtClean="0"/>
              <a:t>29</a:t>
            </a:fld>
            <a:endParaRPr lang="en-US"/>
          </a:p>
        </p:txBody>
      </p:sp>
    </p:spTree>
    <p:extLst>
      <p:ext uri="{BB962C8B-B14F-4D97-AF65-F5344CB8AC3E}">
        <p14:creationId xmlns:p14="http://schemas.microsoft.com/office/powerpoint/2010/main" val="194848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Just to provide some context, the aim of Catalyst is to develop national and international partnerships that are committed to preventing serious criminal offending, with a particular emphasis on persistent violence and sexual offending. Some of our partners include corrective services agencies, forensic mental health services, non-government organisations, clinicians and researchers.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 overarching goal</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of Catalyst is to improve community safety by better understanding the causes of violence and sexual offending, and intervening more effectively.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3</a:t>
            </a:fld>
            <a:endParaRPr lang="en-US"/>
          </a:p>
        </p:txBody>
      </p:sp>
    </p:spTree>
    <p:extLst>
      <p:ext uri="{BB962C8B-B14F-4D97-AF65-F5344CB8AC3E}">
        <p14:creationId xmlns:p14="http://schemas.microsoft.com/office/powerpoint/2010/main" val="2965986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Overall, the</a:t>
            </a:r>
            <a:r>
              <a:rPr lang="en-AU" baseline="0" dirty="0" smtClean="0"/>
              <a:t> review suggest that there is a small to modest effect of therapeutic treatment for violent offenders in terms of reducing recidivism.</a:t>
            </a:r>
          </a:p>
          <a:p>
            <a:endParaRPr lang="en-AU" baseline="0" dirty="0" smtClean="0"/>
          </a:p>
          <a:p>
            <a:r>
              <a:rPr lang="en-AU" baseline="0" dirty="0" smtClean="0"/>
              <a:t>However, the review also points to a number of areas to consider moving into the future. The first is that we need more studies that are well designed in order to get better estimates of the treatment effects associated with recidivism. The second is that we need more hypothesis driven research that relates treatment targets to the outcomes that mental health professionals working in this area are ultimately hoping to effect. Theoretical work and the inclusion of variables thought to mediate the effect of treatment on recidivism would be useful in determining how best to structure treatment to reduce re-offending.</a:t>
            </a:r>
          </a:p>
          <a:p>
            <a:r>
              <a:rPr lang="en-AU" baseline="0" dirty="0" smtClean="0"/>
              <a:t>Finally, we ought to start using different measures of recidivism in these studies. While the proportion of individuals re-offending is interesting, it is equally important to understand the effect of treatment on the overall frequency of offending and the time to recidivism.</a:t>
            </a:r>
          </a:p>
          <a:p>
            <a:endParaRPr lang="en-AU" baseline="0" dirty="0" smtClean="0"/>
          </a:p>
          <a:p>
            <a:r>
              <a:rPr lang="en-AU" baseline="0" dirty="0" smtClean="0"/>
              <a:t>Thanks.</a:t>
            </a:r>
          </a:p>
        </p:txBody>
      </p:sp>
      <p:sp>
        <p:nvSpPr>
          <p:cNvPr id="4" name="Slide Number Placeholder 3"/>
          <p:cNvSpPr>
            <a:spLocks noGrp="1"/>
          </p:cNvSpPr>
          <p:nvPr>
            <p:ph type="sldNum" sz="quarter" idx="10"/>
          </p:nvPr>
        </p:nvSpPr>
        <p:spPr/>
        <p:txBody>
          <a:bodyPr/>
          <a:lstStyle/>
          <a:p>
            <a:fld id="{A72F1034-D62F-0446-8531-F33A9E0AA06E}" type="slidenum">
              <a:rPr lang="en-US" smtClean="0"/>
              <a:t>30</a:t>
            </a:fld>
            <a:endParaRPr lang="en-US"/>
          </a:p>
        </p:txBody>
      </p:sp>
    </p:spTree>
    <p:extLst>
      <p:ext uri="{BB962C8B-B14F-4D97-AF65-F5344CB8AC3E}">
        <p14:creationId xmlns:p14="http://schemas.microsoft.com/office/powerpoint/2010/main" val="147808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 Consortium has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three areas of focus: understanding and assessment, prevention and intervention, and desistance and reintegration. Surrounding each of these three areas of focus are number of substantive themes that will inform the nature of the work undertaken.</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4</a:t>
            </a:fld>
            <a:endParaRPr lang="en-US"/>
          </a:p>
        </p:txBody>
      </p:sp>
    </p:spTree>
    <p:extLst>
      <p:ext uri="{BB962C8B-B14F-4D97-AF65-F5344CB8AC3E}">
        <p14:creationId xmlns:p14="http://schemas.microsoft.com/office/powerpoint/2010/main" val="373878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Aside from the research we will be presenting today, we have a number of other initiatives currently underway, including, for example, commencing a prospective examination of serious violent and sexual offenders on post-sentence orders, developing intervention programs for high-risk complex offenders and training packages for staff working with these groups, as well as implementing and evaluating dynamic risk assessment tools.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We brought with us some Catalyst information packs if anyone is interested in learning more about what we do and how to become involved.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5</a:t>
            </a:fld>
            <a:endParaRPr lang="en-US"/>
          </a:p>
        </p:txBody>
      </p:sp>
    </p:spTree>
    <p:extLst>
      <p:ext uri="{BB962C8B-B14F-4D97-AF65-F5344CB8AC3E}">
        <p14:creationId xmlns:p14="http://schemas.microsoft.com/office/powerpoint/2010/main" val="198942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Ok, so moving on to the research that is the focus of our presentation. As a starting point, it’s important to acknowledge that we have a remarkably limited evidence-base from which to draw definitive conclusions as to how best to intervene with serious violent offenders.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Compared to the sex offender treatment literature, where multiple reviews and meta-analyses exist exploring the effectiveness of treatment with this subgroup, to date there has been only one meta-analysis examining the efficacy of interventions for adult violent offenders.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single review was completed by Jolliffe and Farrington in 2007, and included 11 studies, 8 of which measured the effects of treatment on violent re-offending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Two of these studies found </a:t>
            </a:r>
            <a:r>
              <a:rPr lang="en-US" sz="1200" kern="1200" dirty="0" smtClean="0">
                <a:solidFill>
                  <a:schemeClr val="tx1"/>
                </a:solidFill>
                <a:effectLst/>
                <a:latin typeface="+mn-lt"/>
                <a:ea typeface="+mn-ea"/>
                <a:cs typeface="+mn-cs"/>
              </a:rPr>
              <a:t>statistically significant positive treatment effects, four reported reductions in violent re-offending that were not statistically significant, and two reported an increase in violent reoffending among those receiving treatment. This resulted in an overall reduction in violent re-offending of about 8% for offenders receiving intervention, which is reasonably promising.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Now, this review excluded studies involving violent offenders with personality disorder and other mental health disorders, which is interesting given that we know these people are not only overrepresented in violent offender populations but they share a lot of the same criminogenic risk factors and therefore treatment needs as offenders without significant psychopathology.</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6</a:t>
            </a:fld>
            <a:endParaRPr lang="en-US"/>
          </a:p>
        </p:txBody>
      </p:sp>
    </p:spTree>
    <p:extLst>
      <p:ext uri="{BB962C8B-B14F-4D97-AF65-F5344CB8AC3E}">
        <p14:creationId xmlns:p14="http://schemas.microsoft.com/office/powerpoint/2010/main" val="59575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With this in mind, we sought to update and extend the Jolliffe &amp; Farrington review by incorporating studies published over the past decade, and by focussing on evaluations of violent offender treatments in both correctional and forensic mental health settings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 particular, we addressed three questions:</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Are psychological interventions with violent offenders in correctional and forensic mental health settings effective in reducing institutional misconducts and community recidivism?</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7</a:t>
            </a:fld>
            <a:endParaRPr lang="en-US"/>
          </a:p>
        </p:txBody>
      </p:sp>
    </p:spTree>
    <p:extLst>
      <p:ext uri="{BB962C8B-B14F-4D97-AF65-F5344CB8AC3E}">
        <p14:creationId xmlns:p14="http://schemas.microsoft.com/office/powerpoint/2010/main" val="46765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What factors might moderate the efficacy of interventions with violent offenders, looking specifically at methodological, sample characteristics, and treatment variables as potential moderators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8</a:t>
            </a:fld>
            <a:endParaRPr lang="en-US"/>
          </a:p>
        </p:txBody>
      </p:sp>
    </p:spTree>
    <p:extLst>
      <p:ext uri="{BB962C8B-B14F-4D97-AF65-F5344CB8AC3E}">
        <p14:creationId xmlns:p14="http://schemas.microsoft.com/office/powerpoint/2010/main" val="148393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And third, recognising that the first question doesn’t tell us much about the potential mechanisms underlying any behavioural change, the</a:t>
            </a:r>
            <a:r>
              <a:rPr lang="en-AU" sz="1200" kern="1200" baseline="0" dirty="0" smtClean="0">
                <a:solidFill>
                  <a:schemeClr val="tx1"/>
                </a:solidFill>
                <a:effectLst/>
                <a:latin typeface="+mn-lt"/>
                <a:ea typeface="+mn-ea"/>
                <a:cs typeface="+mn-cs"/>
              </a:rPr>
              <a:t> final</a:t>
            </a:r>
            <a:r>
              <a:rPr lang="en-AU" sz="1200" kern="1200" dirty="0" smtClean="0">
                <a:solidFill>
                  <a:schemeClr val="tx1"/>
                </a:solidFill>
                <a:effectLst/>
                <a:latin typeface="+mn-lt"/>
                <a:ea typeface="+mn-ea"/>
                <a:cs typeface="+mn-cs"/>
              </a:rPr>
              <a:t> question was around whether violent offender treatments effect change in more intermediary targets; so, we specifically looked at things like trait anger, impulsivity, antisocial cognitions, problem solving and interpersonal effectiveness or general social skills.</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2F1034-D62F-0446-8531-F33A9E0AA06E}" type="slidenum">
              <a:rPr lang="en-US" smtClean="0"/>
              <a:t>9</a:t>
            </a:fld>
            <a:endParaRPr lang="en-US"/>
          </a:p>
        </p:txBody>
      </p:sp>
    </p:spTree>
    <p:extLst>
      <p:ext uri="{BB962C8B-B14F-4D97-AF65-F5344CB8AC3E}">
        <p14:creationId xmlns:p14="http://schemas.microsoft.com/office/powerpoint/2010/main" val="1921829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22F3921-6656-44C6-A48B-0BBE5D3CD298}" type="datetimeFigureOut">
              <a:rPr lang="en-AU" smtClean="0"/>
              <a:pPr/>
              <a:t>13/02/19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9B1386-12C5-4279-B9C8-6301BD694711}" type="slidenum">
              <a:rPr lang="en-AU" smtClean="0"/>
              <a:pPr/>
              <a:t>‹#›</a:t>
            </a:fld>
            <a:endParaRPr lang="en-AU"/>
          </a:p>
        </p:txBody>
      </p:sp>
      <p:pic>
        <p:nvPicPr>
          <p:cNvPr id="7" name="Picture 6" descr="CFBSlogo.jpg"/>
          <p:cNvPicPr>
            <a:picLocks noChangeAspect="1"/>
          </p:cNvPicPr>
          <p:nvPr userDrawn="1"/>
        </p:nvPicPr>
        <p:blipFill>
          <a:blip r:embed="rId2" cstate="print"/>
          <a:stretch>
            <a:fillRect/>
          </a:stretch>
        </p:blipFill>
        <p:spPr>
          <a:xfrm>
            <a:off x="6372200" y="116632"/>
            <a:ext cx="2592288" cy="648072"/>
          </a:xfrm>
          <a:prstGeom prst="rect">
            <a:avLst/>
          </a:prstGeom>
        </p:spPr>
      </p:pic>
      <p:pic>
        <p:nvPicPr>
          <p:cNvPr id="8" name="Picture 7" descr="faculty logo.gif"/>
          <p:cNvPicPr>
            <a:picLocks noChangeAspect="1"/>
          </p:cNvPicPr>
          <p:nvPr userDrawn="1"/>
        </p:nvPicPr>
        <p:blipFill>
          <a:blip r:embed="rId3" cstate="print"/>
          <a:stretch>
            <a:fillRect/>
          </a:stretch>
        </p:blipFill>
        <p:spPr>
          <a:xfrm>
            <a:off x="4283968" y="6258970"/>
            <a:ext cx="2904158" cy="599030"/>
          </a:xfrm>
          <a:prstGeom prst="rect">
            <a:avLst/>
          </a:prstGeom>
        </p:spPr>
      </p:pic>
      <p:pic>
        <p:nvPicPr>
          <p:cNvPr id="10" name="Picture 9" descr="Forensicare-Logo-d.gif"/>
          <p:cNvPicPr>
            <a:picLocks noChangeAspect="1"/>
          </p:cNvPicPr>
          <p:nvPr userDrawn="1"/>
        </p:nvPicPr>
        <p:blipFill>
          <a:blip r:embed="rId4" cstate="print"/>
          <a:stretch>
            <a:fillRect/>
          </a:stretch>
        </p:blipFill>
        <p:spPr>
          <a:xfrm>
            <a:off x="7423290" y="5949280"/>
            <a:ext cx="1720710" cy="11368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2F3921-6656-44C6-A48B-0BBE5D3CD298}" type="datetimeFigureOut">
              <a:rPr lang="en-AU" smtClean="0"/>
              <a:pPr/>
              <a:t>13/02/19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mbria" pitchFamily="18" charset="0"/>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2F3921-6656-44C6-A48B-0BBE5D3CD298}" type="datetimeFigureOut">
              <a:rPr lang="en-AU" smtClean="0"/>
              <a:pPr/>
              <a:t>13/02/19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9" name="Picture 8" descr="Forensicare-Logo-d.gif"/>
          <p:cNvPicPr>
            <a:picLocks noChangeAspect="1"/>
          </p:cNvPicPr>
          <p:nvPr userDrawn="1"/>
        </p:nvPicPr>
        <p:blipFill>
          <a:blip r:embed="rId2" cstate="print"/>
          <a:stretch>
            <a:fillRect/>
          </a:stretch>
        </p:blipFill>
        <p:spPr>
          <a:xfrm>
            <a:off x="8029804" y="6237312"/>
            <a:ext cx="1114196" cy="736165"/>
          </a:xfrm>
          <a:prstGeom prst="rect">
            <a:avLst/>
          </a:prstGeom>
        </p:spPr>
      </p:pic>
      <p:pic>
        <p:nvPicPr>
          <p:cNvPr id="8" name="Picture 7" descr="faculty logo.gif"/>
          <p:cNvPicPr>
            <a:picLocks noChangeAspect="1"/>
          </p:cNvPicPr>
          <p:nvPr userDrawn="1"/>
        </p:nvPicPr>
        <p:blipFill>
          <a:blip r:embed="rId3" cstate="print"/>
          <a:stretch>
            <a:fillRect/>
          </a:stretch>
        </p:blipFill>
        <p:spPr>
          <a:xfrm>
            <a:off x="5508104" y="6367856"/>
            <a:ext cx="2376264" cy="490144"/>
          </a:xfrm>
          <a:prstGeom prst="rect">
            <a:avLst/>
          </a:prstGeom>
        </p:spPr>
      </p:pic>
      <p:pic>
        <p:nvPicPr>
          <p:cNvPr id="7" name="Picture 6" descr="CFBSlogo.jpg"/>
          <p:cNvPicPr>
            <a:picLocks noChangeAspect="1"/>
          </p:cNvPicPr>
          <p:nvPr userDrawn="1"/>
        </p:nvPicPr>
        <p:blipFill>
          <a:blip r:embed="rId4" cstate="print"/>
          <a:stretch>
            <a:fillRect/>
          </a:stretch>
        </p:blipFill>
        <p:spPr>
          <a:xfrm>
            <a:off x="6876256" y="116632"/>
            <a:ext cx="2088232" cy="522058"/>
          </a:xfrm>
          <a:prstGeom prst="rect">
            <a:avLst/>
          </a:prstGeom>
        </p:spPr>
      </p:pic>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22F3921-6656-44C6-A48B-0BBE5D3CD298}" type="datetimeFigureOut">
              <a:rPr lang="en-AU" smtClean="0"/>
              <a:pPr/>
              <a:t>13/02/19</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mbria" pitchFamily="18"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22F3921-6656-44C6-A48B-0BBE5D3CD298}" type="datetimeFigureOut">
              <a:rPr lang="en-AU" smtClean="0"/>
              <a:pPr/>
              <a:t>13/02/19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22F3921-6656-44C6-A48B-0BBE5D3CD298}" type="datetimeFigureOut">
              <a:rPr lang="en-AU" smtClean="0"/>
              <a:pPr/>
              <a:t>13/02/19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22F3921-6656-44C6-A48B-0BBE5D3CD298}" type="datetimeFigureOut">
              <a:rPr lang="en-AU" smtClean="0"/>
              <a:pPr/>
              <a:t>13/02/19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322F3921-6656-44C6-A48B-0BBE5D3CD298}" type="datetimeFigureOut">
              <a:rPr lang="en-AU" smtClean="0"/>
              <a:pPr/>
              <a:t>13/02/19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F3921-6656-44C6-A48B-0BBE5D3CD298}" type="datetimeFigureOut">
              <a:rPr lang="en-AU" smtClean="0"/>
              <a:pPr/>
              <a:t>13/02/19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mbria" pitchFamily="18"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3921-6656-44C6-A48B-0BBE5D3CD298}" type="datetimeFigureOut">
              <a:rPr lang="en-AU" smtClean="0"/>
              <a:pPr/>
              <a:t>13/02/19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mbria" pitchFamily="18" charset="0"/>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3921-6656-44C6-A48B-0BBE5D3CD298}" type="datetimeFigureOut">
              <a:rPr lang="en-AU" smtClean="0"/>
              <a:pPr/>
              <a:t>13/02/19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9B1386-12C5-4279-B9C8-6301BD69471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F3921-6656-44C6-A48B-0BBE5D3CD298}" type="datetimeFigureOut">
              <a:rPr lang="en-AU" smtClean="0"/>
              <a:pPr/>
              <a:t>13/02/19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B1386-12C5-4279-B9C8-6301BD69471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npapalia@swin.edu.au"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bspivak@swin.edu.au"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0.emf"/><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9.jpe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22.emf"/><Relationship Id="rId4" Type="http://schemas.openxmlformats.org/officeDocument/2006/relationships/image" Target="../media/image5.jpeg"/><Relationship Id="rId9"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24.emf"/><Relationship Id="rId4" Type="http://schemas.openxmlformats.org/officeDocument/2006/relationships/image" Target="../media/image5.jpeg"/><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7.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8.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9.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2.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2.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jpeg"/><Relationship Id="rId9"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34.png"/><Relationship Id="rId4" Type="http://schemas.openxmlformats.org/officeDocument/2006/relationships/image" Target="../media/image5.jpe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6.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36.png"/><Relationship Id="rId4" Type="http://schemas.openxmlformats.org/officeDocument/2006/relationships/image" Target="../media/image5.jpe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7.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9.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7.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8.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ctrTitle"/>
          </p:nvPr>
        </p:nvSpPr>
        <p:spPr>
          <a:xfrm>
            <a:off x="107504" y="1916832"/>
            <a:ext cx="8856984" cy="1470025"/>
          </a:xfrm>
        </p:spPr>
        <p:txBody>
          <a:bodyPr>
            <a:noAutofit/>
          </a:bodyPr>
          <a:lstStyle/>
          <a:p>
            <a:r>
              <a:rPr lang="en-AU" sz="30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Treatment effectiveness with violent offenders: Intermediary outcomes and long-term behavioural change</a:t>
            </a:r>
            <a:r>
              <a:rPr lang="en-AU" sz="33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3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1800" i="1" dirty="0" smtClean="0">
                <a:latin typeface="Arial" pitchFamily="34" charset="0"/>
                <a:cs typeface="Arial" pitchFamily="34" charset="0"/>
              </a:rPr>
              <a:t/>
            </a:r>
            <a:br>
              <a:rPr lang="en-AU" sz="1800" i="1" dirty="0" smtClean="0">
                <a:latin typeface="Arial" pitchFamily="34" charset="0"/>
                <a:cs typeface="Arial" pitchFamily="34" charset="0"/>
              </a:rPr>
            </a:br>
            <a:endParaRPr lang="en-AU" sz="1800" i="1" dirty="0">
              <a:ln>
                <a:solidFill>
                  <a:schemeClr val="accent2">
                    <a:lumMod val="75000"/>
                  </a:schemeClr>
                </a:solidFill>
              </a:ln>
            </a:endParaRPr>
          </a:p>
        </p:txBody>
      </p:sp>
      <p:sp>
        <p:nvSpPr>
          <p:cNvPr id="8" name="TextBox 7"/>
          <p:cNvSpPr txBox="1"/>
          <p:nvPr/>
        </p:nvSpPr>
        <p:spPr>
          <a:xfrm>
            <a:off x="971600" y="908720"/>
            <a:ext cx="7200800" cy="784830"/>
          </a:xfrm>
          <a:prstGeom prst="rect">
            <a:avLst/>
          </a:prstGeom>
          <a:noFill/>
        </p:spPr>
        <p:txBody>
          <a:bodyPr wrap="square" rtlCol="0">
            <a:spAutoFit/>
          </a:bodyPr>
          <a:lstStyle/>
          <a:p>
            <a:pPr algn="ctr"/>
            <a:r>
              <a:rPr lang="en-AU" sz="1500" i="1" dirty="0" smtClean="0">
                <a:latin typeface="Arial" pitchFamily="34" charset="0"/>
                <a:cs typeface="Arial" pitchFamily="34" charset="0"/>
              </a:rPr>
              <a:t>BOCSAR Applied Research in Crime and Justice Conference</a:t>
            </a:r>
          </a:p>
          <a:p>
            <a:pPr algn="ctr"/>
            <a:r>
              <a:rPr lang="en-AU" sz="1500" dirty="0" smtClean="0">
                <a:latin typeface="Arial" pitchFamily="34" charset="0"/>
                <a:cs typeface="Arial" pitchFamily="34" charset="0"/>
              </a:rPr>
              <a:t> Sydney, Australia</a:t>
            </a:r>
          </a:p>
          <a:p>
            <a:pPr algn="ctr"/>
            <a:r>
              <a:rPr lang="en-AU" sz="1500" dirty="0" smtClean="0">
                <a:latin typeface="Arial" pitchFamily="34" charset="0"/>
                <a:cs typeface="Arial" pitchFamily="34" charset="0"/>
              </a:rPr>
              <a:t>13–14 February 2019</a:t>
            </a:r>
          </a:p>
        </p:txBody>
      </p:sp>
      <p:sp>
        <p:nvSpPr>
          <p:cNvPr id="7" name="Subtitle 2"/>
          <p:cNvSpPr txBox="1">
            <a:spLocks/>
          </p:cNvSpPr>
          <p:nvPr/>
        </p:nvSpPr>
        <p:spPr>
          <a:xfrm>
            <a:off x="395536" y="3212976"/>
            <a:ext cx="8496944" cy="27363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400" b="1" dirty="0" smtClean="0">
                <a:solidFill>
                  <a:schemeClr val="tx1"/>
                </a:solidFill>
                <a:latin typeface="Arial" pitchFamily="34" charset="0"/>
                <a:cs typeface="Arial" pitchFamily="34" charset="0"/>
              </a:rPr>
              <a:t>Nina Papalia, </a:t>
            </a:r>
            <a:r>
              <a:rPr lang="en-AU" sz="1400" b="1" dirty="0">
                <a:solidFill>
                  <a:schemeClr val="tx1"/>
                </a:solidFill>
                <a:latin typeface="Arial" pitchFamily="34" charset="0"/>
                <a:cs typeface="Arial" pitchFamily="34" charset="0"/>
              </a:rPr>
              <a:t>D.Psych</a:t>
            </a:r>
            <a:r>
              <a:rPr lang="en-AU" sz="1400" b="1" dirty="0" smtClean="0">
                <a:solidFill>
                  <a:schemeClr val="tx1"/>
                </a:solidFill>
                <a:latin typeface="Arial" pitchFamily="34" charset="0"/>
                <a:cs typeface="Arial" pitchFamily="34" charset="0"/>
              </a:rPr>
              <a:t>., &amp; Ben Spivak, Ph.D.</a:t>
            </a:r>
          </a:p>
          <a:p>
            <a:r>
              <a:rPr lang="en-AU" sz="1400" dirty="0" smtClean="0">
                <a:solidFill>
                  <a:schemeClr val="tx1"/>
                </a:solidFill>
                <a:latin typeface="Arial" pitchFamily="34" charset="0"/>
                <a:cs typeface="Arial" pitchFamily="34" charset="0"/>
              </a:rPr>
              <a:t>Centre </a:t>
            </a:r>
            <a:r>
              <a:rPr lang="en-AU" sz="1400" dirty="0">
                <a:solidFill>
                  <a:schemeClr val="tx1"/>
                </a:solidFill>
                <a:latin typeface="Arial" pitchFamily="34" charset="0"/>
                <a:cs typeface="Arial" pitchFamily="34" charset="0"/>
              </a:rPr>
              <a:t>for Forensic Behavioural Science</a:t>
            </a:r>
          </a:p>
          <a:p>
            <a:r>
              <a:rPr lang="en-AU" sz="1400" dirty="0">
                <a:solidFill>
                  <a:schemeClr val="tx1"/>
                </a:solidFill>
                <a:latin typeface="Arial" pitchFamily="34" charset="0"/>
                <a:cs typeface="Arial" pitchFamily="34" charset="0"/>
              </a:rPr>
              <a:t>Swinburne University of </a:t>
            </a:r>
            <a:r>
              <a:rPr lang="en-AU" sz="1400" dirty="0" smtClean="0">
                <a:solidFill>
                  <a:schemeClr val="tx1"/>
                </a:solidFill>
                <a:latin typeface="Arial" pitchFamily="34" charset="0"/>
                <a:cs typeface="Arial" pitchFamily="34" charset="0"/>
              </a:rPr>
              <a:t>Technology &amp; the Victorian Institute of Forensic Mental Health (Forensicare)</a:t>
            </a:r>
          </a:p>
          <a:p>
            <a:r>
              <a:rPr lang="en-AU" sz="1400" dirty="0" smtClean="0">
                <a:solidFill>
                  <a:schemeClr val="tx1"/>
                </a:solidFill>
                <a:latin typeface="Arial" pitchFamily="34" charset="0"/>
                <a:cs typeface="Arial" pitchFamily="34" charset="0"/>
                <a:hlinkClick r:id="rId3"/>
              </a:rPr>
              <a:t>npapalia@swin.edu.au</a:t>
            </a:r>
            <a:r>
              <a:rPr lang="en-AU" sz="1400" dirty="0" smtClean="0">
                <a:solidFill>
                  <a:schemeClr val="tx1"/>
                </a:solidFill>
                <a:latin typeface="Arial" pitchFamily="34" charset="0"/>
                <a:cs typeface="Arial" pitchFamily="34" charset="0"/>
              </a:rPr>
              <a:t>; </a:t>
            </a:r>
            <a:r>
              <a:rPr lang="en-AU" sz="1400" dirty="0" smtClean="0">
                <a:solidFill>
                  <a:schemeClr val="tx1"/>
                </a:solidFill>
                <a:latin typeface="Arial" pitchFamily="34" charset="0"/>
                <a:cs typeface="Arial" pitchFamily="34" charset="0"/>
                <a:hlinkClick r:id="rId4"/>
              </a:rPr>
              <a:t>bspivak@swin.edu.au</a:t>
            </a:r>
            <a:r>
              <a:rPr lang="en-AU" sz="1400" dirty="0" smtClean="0">
                <a:solidFill>
                  <a:schemeClr val="tx1"/>
                </a:solidFill>
                <a:latin typeface="Arial" pitchFamily="34" charset="0"/>
                <a:cs typeface="Arial" pitchFamily="34" charset="0"/>
              </a:rPr>
              <a:t> </a:t>
            </a:r>
            <a:endParaRPr lang="en-AU" sz="1400" b="1" dirty="0">
              <a:solidFill>
                <a:schemeClr val="tx1"/>
              </a:solidFill>
              <a:latin typeface="Arial" pitchFamily="34" charset="0"/>
              <a:cs typeface="Arial" pitchFamily="34" charset="0"/>
            </a:endParaRPr>
          </a:p>
          <a:p>
            <a:endParaRPr lang="en-AU" sz="1400" b="1" dirty="0" smtClean="0">
              <a:solidFill>
                <a:schemeClr val="tx1"/>
              </a:solidFill>
              <a:latin typeface="Arial" pitchFamily="34" charset="0"/>
              <a:cs typeface="Arial" pitchFamily="34" charset="0"/>
            </a:endParaRPr>
          </a:p>
          <a:p>
            <a:endParaRPr lang="en-AU" sz="1400" b="1" dirty="0" smtClean="0">
              <a:solidFill>
                <a:schemeClr val="tx1"/>
              </a:solidFill>
              <a:latin typeface="Arial" pitchFamily="34" charset="0"/>
              <a:cs typeface="Arial" pitchFamily="34" charset="0"/>
            </a:endParaRPr>
          </a:p>
          <a:p>
            <a:endParaRPr lang="en-AU" sz="1400" b="1" dirty="0">
              <a:solidFill>
                <a:schemeClr val="tx1"/>
              </a:solidFill>
              <a:latin typeface="Arial" pitchFamily="34" charset="0"/>
              <a:cs typeface="Arial" pitchFamily="34" charset="0"/>
            </a:endParaRPr>
          </a:p>
          <a:p>
            <a:r>
              <a:rPr lang="en-AU" sz="1400" b="1" dirty="0" smtClean="0">
                <a:solidFill>
                  <a:schemeClr val="tx1"/>
                </a:solidFill>
                <a:latin typeface="Arial" pitchFamily="34" charset="0"/>
                <a:cs typeface="Arial" pitchFamily="34" charset="0"/>
              </a:rPr>
              <a:t>Co</a:t>
            </a:r>
            <a:r>
              <a:rPr lang="en-AU" sz="1400" b="1" dirty="0">
                <a:solidFill>
                  <a:schemeClr val="tx1"/>
                </a:solidFill>
                <a:latin typeface="Arial" pitchFamily="34" charset="0"/>
                <a:cs typeface="Arial" pitchFamily="34" charset="0"/>
              </a:rPr>
              <a:t>-</a:t>
            </a:r>
            <a:r>
              <a:rPr lang="en-AU" sz="1400" b="1" dirty="0" smtClean="0">
                <a:solidFill>
                  <a:schemeClr val="tx1"/>
                </a:solidFill>
                <a:latin typeface="Arial" pitchFamily="34" charset="0"/>
                <a:cs typeface="Arial" pitchFamily="34" charset="0"/>
              </a:rPr>
              <a:t>contributors:</a:t>
            </a:r>
            <a:r>
              <a:rPr lang="en-AU" sz="1400" dirty="0" smtClean="0">
                <a:solidFill>
                  <a:schemeClr val="tx1"/>
                </a:solidFill>
                <a:latin typeface="Arial" pitchFamily="34" charset="0"/>
                <a:cs typeface="Arial" pitchFamily="34" charset="0"/>
              </a:rPr>
              <a:t> Prof Michael Daffern </a:t>
            </a:r>
            <a:r>
              <a:rPr lang="en-AU" sz="1400" dirty="0">
                <a:solidFill>
                  <a:schemeClr val="tx1"/>
                </a:solidFill>
                <a:latin typeface="Arial" pitchFamily="34" charset="0"/>
                <a:cs typeface="Arial" pitchFamily="34" charset="0"/>
              </a:rPr>
              <a:t>&amp; Prof James Ogloff </a:t>
            </a:r>
            <a:r>
              <a:rPr lang="en-AU" sz="1400" dirty="0" smtClean="0">
                <a:solidFill>
                  <a:schemeClr val="tx1"/>
                </a:solidFill>
                <a:latin typeface="Arial" pitchFamily="34" charset="0"/>
                <a:cs typeface="Arial" pitchFamily="34" charset="0"/>
              </a:rPr>
              <a:t>AM </a:t>
            </a:r>
          </a:p>
          <a:p>
            <a:r>
              <a:rPr lang="en-AU" sz="1400" dirty="0" smtClean="0">
                <a:solidFill>
                  <a:schemeClr val="tx1"/>
                </a:solidFill>
                <a:latin typeface="Arial" pitchFamily="34" charset="0"/>
                <a:cs typeface="Arial" pitchFamily="34" charset="0"/>
              </a:rPr>
              <a:t>This research was prepared by Catalyst, a consortium jointly funded by the Department of Justice and Community Safety Victoria and the Victorian Institute of Forensic Mental Health (Forensicare)</a:t>
            </a:r>
            <a:endParaRPr lang="en-AU" sz="1400" dirty="0">
              <a:solidFill>
                <a:schemeClr val="tx1"/>
              </a:solidFill>
              <a:latin typeface="Arial" pitchFamily="34" charset="0"/>
              <a:cs typeface="Arial" pitchFamily="34" charset="0"/>
            </a:endParaRPr>
          </a:p>
          <a:p>
            <a:pPr algn="l"/>
            <a:endParaRPr lang="en-AU" sz="1400" b="1" dirty="0">
              <a:solidFill>
                <a:schemeClr val="tx1"/>
              </a:solidFill>
              <a:latin typeface="Arial" pitchFamily="34" charset="0"/>
              <a:cs typeface="Arial" pitchFamily="34" charset="0"/>
            </a:endParaRPr>
          </a:p>
          <a:p>
            <a:endParaRPr lang="en-AU" sz="1400" dirty="0" smtClean="0">
              <a:solidFill>
                <a:schemeClr val="tx1"/>
              </a:solidFill>
              <a:latin typeface="Arial" pitchFamily="34" charset="0"/>
              <a:cs typeface="Arial" pitchFamily="34" charset="0"/>
            </a:endParaRPr>
          </a:p>
          <a:p>
            <a:pPr algn="l"/>
            <a:endParaRPr lang="en-AU" sz="1400" dirty="0">
              <a:solidFill>
                <a:schemeClr val="tx1"/>
              </a:solidFill>
              <a:latin typeface="Arial" pitchFamily="34" charset="0"/>
              <a:cs typeface="Arial" pitchFamily="34" charset="0"/>
            </a:endParaRPr>
          </a:p>
          <a:p>
            <a:endParaRPr lang="en-AU" sz="1400" b="1" dirty="0" smtClean="0">
              <a:solidFill>
                <a:schemeClr val="tx1"/>
              </a:solidFill>
              <a:latin typeface="Arial" pitchFamily="34" charset="0"/>
              <a:cs typeface="Arial" pitchFamily="34" charset="0"/>
            </a:endParaRPr>
          </a:p>
        </p:txBody>
      </p:sp>
      <p:grpSp>
        <p:nvGrpSpPr>
          <p:cNvPr id="9" name="Group 8"/>
          <p:cNvGrpSpPr/>
          <p:nvPr/>
        </p:nvGrpSpPr>
        <p:grpSpPr>
          <a:xfrm>
            <a:off x="3059832" y="6021288"/>
            <a:ext cx="5832648" cy="740543"/>
            <a:chOff x="-1900487" y="5294133"/>
            <a:chExt cx="8937084" cy="1187553"/>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3" name="Picture 12"/>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Tree>
    <p:extLst>
      <p:ext uri="{BB962C8B-B14F-4D97-AF65-F5344CB8AC3E}">
        <p14:creationId xmlns:p14="http://schemas.microsoft.com/office/powerpoint/2010/main" val="140912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3528" y="821974"/>
            <a:ext cx="8640960" cy="6045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AU" sz="2400" b="1" dirty="0" smtClean="0">
              <a:solidFill>
                <a:schemeClr val="accent2">
                  <a:lumMod val="75000"/>
                </a:schemeClr>
              </a:solidFill>
              <a:latin typeface="Arial"/>
              <a:cs typeface="Arial"/>
            </a:endParaRPr>
          </a:p>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
        <p:nvSpPr>
          <p:cNvPr id="8" name="Title 1"/>
          <p:cNvSpPr>
            <a:spLocks noGrp="1"/>
          </p:cNvSpPr>
          <p:nvPr>
            <p:ph type="title"/>
          </p:nvPr>
        </p:nvSpPr>
        <p:spPr>
          <a:xfrm>
            <a:off x="468676" y="215511"/>
            <a:ext cx="8229600" cy="306530"/>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Method</a:t>
            </a:r>
            <a:endParaRPr lang="en-US" sz="3600" dirty="0"/>
          </a:p>
        </p:txBody>
      </p:sp>
      <p:sp>
        <p:nvSpPr>
          <p:cNvPr id="9" name="Content Placeholder 2"/>
          <p:cNvSpPr txBox="1">
            <a:spLocks/>
          </p:cNvSpPr>
          <p:nvPr/>
        </p:nvSpPr>
        <p:spPr>
          <a:xfrm>
            <a:off x="235922" y="643831"/>
            <a:ext cx="8640960" cy="568325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endParaRPr lang="en-AU" sz="2400" b="1" dirty="0" smtClean="0">
              <a:solidFill>
                <a:schemeClr val="accent2">
                  <a:lumMod val="75000"/>
                </a:schemeClr>
              </a:solidFill>
              <a:latin typeface="Arial"/>
              <a:cs typeface="Arial"/>
            </a:endParaRPr>
          </a:p>
          <a:p>
            <a:pPr marL="0" indent="0" algn="ctr">
              <a:lnSpc>
                <a:spcPct val="110000"/>
              </a:lnSpc>
              <a:buNone/>
            </a:pPr>
            <a:r>
              <a:rPr lang="en-AU" sz="2400" b="1" dirty="0" smtClean="0">
                <a:solidFill>
                  <a:schemeClr val="accent2">
                    <a:lumMod val="75000"/>
                  </a:schemeClr>
                </a:solidFill>
                <a:latin typeface="Arial"/>
                <a:cs typeface="Arial"/>
              </a:rPr>
              <a:t>Key Study Inclusion Criteria:</a:t>
            </a:r>
            <a:endParaRPr lang="en-AU" sz="2400" b="1" u="sng" dirty="0" smtClean="0">
              <a:solidFill>
                <a:srgbClr val="000000"/>
              </a:solidFill>
              <a:latin typeface="Arial"/>
              <a:cs typeface="Arial"/>
            </a:endParaRPr>
          </a:p>
          <a:p>
            <a:pPr marL="0" indent="0">
              <a:lnSpc>
                <a:spcPct val="110000"/>
              </a:lnSpc>
              <a:buNone/>
            </a:pPr>
            <a:r>
              <a:rPr lang="en-AU" sz="2400" b="1" u="sng" dirty="0" smtClean="0">
                <a:solidFill>
                  <a:srgbClr val="000000"/>
                </a:solidFill>
                <a:latin typeface="Arial"/>
                <a:cs typeface="Arial"/>
              </a:rPr>
              <a:t>P</a:t>
            </a:r>
            <a:r>
              <a:rPr lang="en-AU" sz="2400" dirty="0" smtClean="0">
                <a:solidFill>
                  <a:srgbClr val="000000"/>
                </a:solidFill>
                <a:latin typeface="Arial"/>
                <a:cs typeface="Arial"/>
              </a:rPr>
              <a:t>opulation</a:t>
            </a:r>
            <a:r>
              <a:rPr lang="en-AU" sz="2400" b="1" dirty="0" smtClean="0">
                <a:solidFill>
                  <a:srgbClr val="000000"/>
                </a:solidFill>
                <a:latin typeface="Arial"/>
                <a:cs typeface="Arial"/>
              </a:rPr>
              <a:t>: </a:t>
            </a:r>
            <a:endParaRPr lang="en-AU" sz="2400" dirty="0">
              <a:solidFill>
                <a:srgbClr val="000000"/>
              </a:solidFill>
              <a:latin typeface="Arial"/>
              <a:cs typeface="Arial"/>
            </a:endParaRPr>
          </a:p>
          <a:p>
            <a:pPr marL="0" indent="0">
              <a:lnSpc>
                <a:spcPct val="110000"/>
              </a:lnSpc>
              <a:buNone/>
            </a:pPr>
            <a:r>
              <a:rPr lang="en-AU" sz="2400" b="1" dirty="0" smtClean="0">
                <a:solidFill>
                  <a:srgbClr val="000000"/>
                </a:solidFill>
                <a:latin typeface="Arial"/>
                <a:cs typeface="Arial"/>
              </a:rPr>
              <a:t>	</a:t>
            </a:r>
            <a:r>
              <a:rPr lang="en-AU" sz="2400" dirty="0" smtClean="0">
                <a:solidFill>
                  <a:srgbClr val="000000"/>
                </a:solidFill>
                <a:latin typeface="Arial"/>
                <a:cs typeface="Arial"/>
              </a:rPr>
              <a:t>Adult violent offenders. </a:t>
            </a:r>
          </a:p>
          <a:p>
            <a:pPr marL="0" indent="0">
              <a:lnSpc>
                <a:spcPct val="110000"/>
              </a:lnSpc>
              <a:buNone/>
            </a:pPr>
            <a:r>
              <a:rPr lang="en-AU" sz="2400" b="1" u="sng" dirty="0" smtClean="0">
                <a:solidFill>
                  <a:srgbClr val="000000"/>
                </a:solidFill>
                <a:latin typeface="Arial"/>
                <a:cs typeface="Arial"/>
              </a:rPr>
              <a:t>I</a:t>
            </a:r>
            <a:r>
              <a:rPr lang="en-AU" sz="2400" dirty="0" smtClean="0">
                <a:solidFill>
                  <a:srgbClr val="000000"/>
                </a:solidFill>
                <a:latin typeface="Arial"/>
                <a:cs typeface="Arial"/>
              </a:rPr>
              <a:t>ntervention: </a:t>
            </a:r>
          </a:p>
          <a:p>
            <a:pPr marL="0" indent="0">
              <a:lnSpc>
                <a:spcPct val="110000"/>
              </a:lnSpc>
              <a:buNone/>
            </a:pPr>
            <a:r>
              <a:rPr lang="en-AU" sz="2400" dirty="0">
                <a:solidFill>
                  <a:srgbClr val="000000"/>
                </a:solidFill>
                <a:latin typeface="Arial"/>
                <a:cs typeface="Arial"/>
              </a:rPr>
              <a:t>	</a:t>
            </a:r>
            <a:r>
              <a:rPr lang="en-AU" sz="2400" dirty="0" smtClean="0">
                <a:solidFill>
                  <a:srgbClr val="000000"/>
                </a:solidFill>
                <a:latin typeface="Arial"/>
                <a:cs typeface="Arial"/>
              </a:rPr>
              <a:t>Any psychological treatment to reduce violent / aggressive / 	antisocial behaviour.  </a:t>
            </a:r>
          </a:p>
          <a:p>
            <a:pPr marL="0" indent="0">
              <a:lnSpc>
                <a:spcPct val="110000"/>
              </a:lnSpc>
              <a:buNone/>
            </a:pPr>
            <a:r>
              <a:rPr lang="en-AU" sz="2400" b="1" u="sng" dirty="0" smtClean="0">
                <a:solidFill>
                  <a:srgbClr val="000000"/>
                </a:solidFill>
                <a:latin typeface="Arial"/>
                <a:cs typeface="Arial"/>
              </a:rPr>
              <a:t>C</a:t>
            </a:r>
            <a:r>
              <a:rPr lang="en-AU" sz="2400" dirty="0" smtClean="0">
                <a:solidFill>
                  <a:srgbClr val="000000"/>
                </a:solidFill>
                <a:latin typeface="Arial"/>
                <a:cs typeface="Arial"/>
              </a:rPr>
              <a:t>omparator:</a:t>
            </a:r>
          </a:p>
          <a:p>
            <a:pPr marL="0" indent="0">
              <a:lnSpc>
                <a:spcPct val="110000"/>
              </a:lnSpc>
              <a:buNone/>
            </a:pPr>
            <a:r>
              <a:rPr lang="en-AU" sz="2400" b="1" dirty="0">
                <a:solidFill>
                  <a:srgbClr val="000000"/>
                </a:solidFill>
                <a:latin typeface="Arial"/>
                <a:cs typeface="Arial"/>
              </a:rPr>
              <a:t>	</a:t>
            </a:r>
            <a:r>
              <a:rPr lang="en-AU" sz="2400" dirty="0" smtClean="0">
                <a:solidFill>
                  <a:srgbClr val="000000"/>
                </a:solidFill>
                <a:latin typeface="Arial"/>
                <a:cs typeface="Arial"/>
              </a:rPr>
              <a:t>Must include a comparable control condition. Comparability 	could be established by random assignment, matching on a 	recognised risk variable for offending, or some other demonstration 	</a:t>
            </a:r>
            <a:r>
              <a:rPr lang="en-AU" sz="2400" dirty="0">
                <a:solidFill>
                  <a:srgbClr val="000000"/>
                </a:solidFill>
                <a:latin typeface="Arial"/>
                <a:cs typeface="Arial"/>
              </a:rPr>
              <a:t> </a:t>
            </a:r>
            <a:r>
              <a:rPr lang="en-AU" sz="2400" dirty="0" smtClean="0">
                <a:solidFill>
                  <a:srgbClr val="000000"/>
                </a:solidFill>
                <a:latin typeface="Arial"/>
                <a:cs typeface="Arial"/>
              </a:rPr>
              <a:t> 	of comparability. </a:t>
            </a:r>
          </a:p>
          <a:p>
            <a:pPr marL="0" indent="0">
              <a:lnSpc>
                <a:spcPct val="110000"/>
              </a:lnSpc>
              <a:buNone/>
            </a:pPr>
            <a:r>
              <a:rPr lang="en-AU" sz="2400" b="1" u="sng" dirty="0" smtClean="0">
                <a:solidFill>
                  <a:srgbClr val="000000"/>
                </a:solidFill>
                <a:latin typeface="Arial"/>
                <a:cs typeface="Arial"/>
              </a:rPr>
              <a:t>O</a:t>
            </a:r>
            <a:r>
              <a:rPr lang="en-AU" sz="2400" dirty="0" smtClean="0">
                <a:solidFill>
                  <a:srgbClr val="000000"/>
                </a:solidFill>
                <a:latin typeface="Arial"/>
                <a:cs typeface="Arial"/>
              </a:rPr>
              <a:t>utcome:</a:t>
            </a:r>
          </a:p>
          <a:p>
            <a:pPr marL="0" indent="0">
              <a:lnSpc>
                <a:spcPct val="110000"/>
              </a:lnSpc>
              <a:buNone/>
            </a:pPr>
            <a:r>
              <a:rPr lang="en-AU" sz="2400" dirty="0">
                <a:solidFill>
                  <a:srgbClr val="000000"/>
                </a:solidFill>
                <a:latin typeface="Arial"/>
                <a:cs typeface="Arial"/>
              </a:rPr>
              <a:t>	</a:t>
            </a:r>
            <a:r>
              <a:rPr lang="en-AU" sz="2400" i="1" dirty="0" smtClean="0">
                <a:solidFill>
                  <a:srgbClr val="000000"/>
                </a:solidFill>
                <a:latin typeface="Arial"/>
                <a:cs typeface="Arial"/>
              </a:rPr>
              <a:t>Primary outcomes: </a:t>
            </a:r>
            <a:r>
              <a:rPr lang="en-AU" sz="2400" dirty="0" smtClean="0">
                <a:solidFill>
                  <a:srgbClr val="000000"/>
                </a:solidFill>
                <a:latin typeface="Arial"/>
                <a:cs typeface="Arial"/>
              </a:rPr>
              <a:t>(a) violent and general/non-violent 	recidivism; (b) violent and general/non-violent institutional 	misconducts; </a:t>
            </a:r>
            <a:r>
              <a:rPr lang="en-AU" sz="2400" i="1" dirty="0" smtClean="0">
                <a:solidFill>
                  <a:srgbClr val="000000"/>
                </a:solidFill>
                <a:latin typeface="Arial"/>
                <a:cs typeface="Arial"/>
              </a:rPr>
              <a:t>Secondary outcomes: </a:t>
            </a:r>
            <a:r>
              <a:rPr lang="en-AU" sz="2400" dirty="0" smtClean="0">
                <a:solidFill>
                  <a:srgbClr val="000000"/>
                </a:solidFill>
                <a:latin typeface="Arial"/>
                <a:cs typeface="Arial"/>
              </a:rPr>
              <a:t>intermediary treatment targets.</a:t>
            </a:r>
          </a:p>
          <a:p>
            <a:pPr marL="0" indent="0">
              <a:lnSpc>
                <a:spcPct val="110000"/>
              </a:lnSpc>
              <a:buNone/>
            </a:pPr>
            <a:r>
              <a:rPr lang="en-AU" sz="2400" b="1" u="sng" dirty="0" smtClean="0">
                <a:solidFill>
                  <a:srgbClr val="000000"/>
                </a:solidFill>
                <a:latin typeface="Arial"/>
                <a:cs typeface="Arial"/>
              </a:rPr>
              <a:t>S</a:t>
            </a:r>
            <a:r>
              <a:rPr lang="en-AU" sz="2400" dirty="0" smtClean="0">
                <a:solidFill>
                  <a:srgbClr val="000000"/>
                </a:solidFill>
                <a:latin typeface="Arial"/>
                <a:cs typeface="Arial"/>
              </a:rPr>
              <a:t>etting:</a:t>
            </a:r>
          </a:p>
          <a:p>
            <a:pPr marL="0" indent="0">
              <a:lnSpc>
                <a:spcPct val="110000"/>
              </a:lnSpc>
              <a:buNone/>
            </a:pPr>
            <a:r>
              <a:rPr lang="en-AU" sz="2400" dirty="0" smtClean="0">
                <a:solidFill>
                  <a:srgbClr val="000000"/>
                </a:solidFill>
                <a:latin typeface="Arial"/>
                <a:cs typeface="Arial"/>
              </a:rPr>
              <a:t>	Correctional environments and forensic mental health settings.</a:t>
            </a: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marL="457200" lvl="1"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Tree>
    <p:extLst>
      <p:ext uri="{BB962C8B-B14F-4D97-AF65-F5344CB8AC3E}">
        <p14:creationId xmlns:p14="http://schemas.microsoft.com/office/powerpoint/2010/main" val="256345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3528" y="821974"/>
            <a:ext cx="8640960" cy="6045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AU" sz="2400" b="1" dirty="0" smtClean="0">
              <a:solidFill>
                <a:schemeClr val="accent2">
                  <a:lumMod val="75000"/>
                </a:schemeClr>
              </a:solidFill>
              <a:latin typeface="Arial"/>
              <a:cs typeface="Arial"/>
            </a:endParaRPr>
          </a:p>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
        <p:nvSpPr>
          <p:cNvPr id="8" name="Title 1"/>
          <p:cNvSpPr>
            <a:spLocks noGrp="1"/>
          </p:cNvSpPr>
          <p:nvPr>
            <p:ph type="title"/>
          </p:nvPr>
        </p:nvSpPr>
        <p:spPr>
          <a:xfrm>
            <a:off x="457200" y="90420"/>
            <a:ext cx="8229600" cy="187886"/>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Method</a:t>
            </a:r>
            <a:endParaRPr lang="en-US" sz="3600" dirty="0"/>
          </a:p>
        </p:txBody>
      </p:sp>
      <p:sp>
        <p:nvSpPr>
          <p:cNvPr id="9" name="Content Placeholder 2"/>
          <p:cNvSpPr txBox="1">
            <a:spLocks/>
          </p:cNvSpPr>
          <p:nvPr/>
        </p:nvSpPr>
        <p:spPr>
          <a:xfrm>
            <a:off x="251520" y="764434"/>
            <a:ext cx="8640960" cy="561689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600"/>
              </a:spcAft>
              <a:buNone/>
            </a:pPr>
            <a:r>
              <a:rPr lang="en-AU" sz="2400" b="1" dirty="0" smtClean="0">
                <a:solidFill>
                  <a:schemeClr val="accent2">
                    <a:lumMod val="75000"/>
                  </a:schemeClr>
                </a:solidFill>
                <a:latin typeface="Arial"/>
                <a:cs typeface="Arial"/>
              </a:rPr>
              <a:t>General Search Strategy (July–Nov 2017):</a:t>
            </a:r>
          </a:p>
          <a:p>
            <a:pPr marL="457200" indent="-457200">
              <a:lnSpc>
                <a:spcPct val="110000"/>
              </a:lnSpc>
              <a:spcAft>
                <a:spcPts val="600"/>
              </a:spcAft>
              <a:buFont typeface="+mj-lt"/>
              <a:buAutoNum type="arabicPeriod"/>
            </a:pPr>
            <a:r>
              <a:rPr lang="en-AU" sz="2400" dirty="0" smtClean="0">
                <a:solidFill>
                  <a:srgbClr val="000000"/>
                </a:solidFill>
                <a:latin typeface="Arial"/>
                <a:cs typeface="Arial"/>
              </a:rPr>
              <a:t>Comprehensive search strategy involving:</a:t>
            </a:r>
          </a:p>
          <a:p>
            <a:pPr marL="857250" lvl="1" indent="-457200">
              <a:lnSpc>
                <a:spcPct val="110000"/>
              </a:lnSpc>
              <a:buFont typeface="Wingdings" panose="05000000000000000000" pitchFamily="2" charset="2"/>
              <a:buChar char="q"/>
            </a:pPr>
            <a:r>
              <a:rPr lang="en-AU" sz="2000" dirty="0" smtClean="0">
                <a:solidFill>
                  <a:srgbClr val="000000"/>
                </a:solidFill>
                <a:latin typeface="Arial"/>
                <a:cs typeface="Arial"/>
              </a:rPr>
              <a:t>Database searching</a:t>
            </a:r>
            <a:endParaRPr lang="en-AU" sz="2000" dirty="0">
              <a:solidFill>
                <a:srgbClr val="000000"/>
              </a:solidFill>
              <a:latin typeface="Arial"/>
              <a:cs typeface="Arial"/>
            </a:endParaRPr>
          </a:p>
          <a:p>
            <a:pPr marL="857250" lvl="1" indent="-457200">
              <a:lnSpc>
                <a:spcPct val="110000"/>
              </a:lnSpc>
              <a:buFont typeface="Wingdings" panose="05000000000000000000" pitchFamily="2" charset="2"/>
              <a:buChar char="q"/>
            </a:pPr>
            <a:r>
              <a:rPr lang="en-AU" sz="2000" dirty="0" smtClean="0">
                <a:solidFill>
                  <a:srgbClr val="000000"/>
                </a:solidFill>
                <a:latin typeface="Arial"/>
                <a:cs typeface="Arial"/>
              </a:rPr>
              <a:t>Hand-searching of key journals</a:t>
            </a:r>
            <a:endParaRPr lang="en-AU" sz="2000" dirty="0">
              <a:solidFill>
                <a:srgbClr val="000000"/>
              </a:solidFill>
              <a:latin typeface="Arial"/>
              <a:cs typeface="Arial"/>
            </a:endParaRPr>
          </a:p>
          <a:p>
            <a:pPr marL="857250" lvl="1" indent="-457200">
              <a:lnSpc>
                <a:spcPct val="110000"/>
              </a:lnSpc>
              <a:buFont typeface="Wingdings" panose="05000000000000000000" pitchFamily="2" charset="2"/>
              <a:buChar char="q"/>
            </a:pPr>
            <a:r>
              <a:rPr lang="en-AU" sz="2000" dirty="0">
                <a:solidFill>
                  <a:srgbClr val="000000"/>
                </a:solidFill>
                <a:latin typeface="Arial"/>
                <a:cs typeface="Arial"/>
              </a:rPr>
              <a:t>Screening of existing literature reviews</a:t>
            </a:r>
          </a:p>
          <a:p>
            <a:pPr marL="857250" lvl="1" indent="-457200">
              <a:lnSpc>
                <a:spcPct val="110000"/>
              </a:lnSpc>
              <a:buFont typeface="Wingdings" panose="05000000000000000000" pitchFamily="2" charset="2"/>
              <a:buChar char="q"/>
            </a:pPr>
            <a:r>
              <a:rPr lang="en-AU" sz="2000" dirty="0">
                <a:solidFill>
                  <a:srgbClr val="000000"/>
                </a:solidFill>
                <a:latin typeface="Arial"/>
                <a:cs typeface="Arial"/>
              </a:rPr>
              <a:t>Grey literature searching </a:t>
            </a:r>
            <a:endParaRPr lang="en-AU" sz="2000" dirty="0" smtClean="0">
              <a:solidFill>
                <a:srgbClr val="000000"/>
              </a:solidFill>
              <a:latin typeface="Arial"/>
              <a:cs typeface="Arial"/>
            </a:endParaRPr>
          </a:p>
          <a:p>
            <a:pPr marL="857250" lvl="1" indent="-457200">
              <a:lnSpc>
                <a:spcPct val="110000"/>
              </a:lnSpc>
              <a:spcAft>
                <a:spcPts val="600"/>
              </a:spcAft>
              <a:buFont typeface="Wingdings" panose="05000000000000000000" pitchFamily="2" charset="2"/>
              <a:buChar char="q"/>
            </a:pPr>
            <a:r>
              <a:rPr lang="en-AU" sz="2000" dirty="0" smtClean="0">
                <a:solidFill>
                  <a:srgbClr val="000000"/>
                </a:solidFill>
                <a:latin typeface="Arial"/>
                <a:cs typeface="Arial"/>
              </a:rPr>
              <a:t>Contact </a:t>
            </a:r>
            <a:r>
              <a:rPr lang="en-AU" sz="2000" dirty="0">
                <a:solidFill>
                  <a:srgbClr val="000000"/>
                </a:solidFill>
                <a:latin typeface="Arial"/>
                <a:cs typeface="Arial"/>
              </a:rPr>
              <a:t>with leading </a:t>
            </a:r>
            <a:r>
              <a:rPr lang="en-AU" sz="2000" dirty="0" smtClean="0">
                <a:solidFill>
                  <a:srgbClr val="000000"/>
                </a:solidFill>
                <a:latin typeface="Arial"/>
                <a:cs typeface="Arial"/>
              </a:rPr>
              <a:t>experts</a:t>
            </a:r>
            <a:endParaRPr lang="en-AU" sz="2400" dirty="0" smtClean="0">
              <a:solidFill>
                <a:srgbClr val="000000"/>
              </a:solidFill>
              <a:latin typeface="Arial"/>
              <a:cs typeface="Arial"/>
            </a:endParaRPr>
          </a:p>
          <a:p>
            <a:pPr marL="457200" indent="-457200">
              <a:lnSpc>
                <a:spcPct val="110000"/>
              </a:lnSpc>
              <a:spcAft>
                <a:spcPts val="600"/>
              </a:spcAft>
              <a:buFont typeface="+mj-lt"/>
              <a:buAutoNum type="arabicPeriod"/>
            </a:pPr>
            <a:r>
              <a:rPr lang="en-AU" sz="2400" dirty="0" smtClean="0">
                <a:solidFill>
                  <a:srgbClr val="000000"/>
                </a:solidFill>
                <a:latin typeface="Arial"/>
                <a:cs typeface="Arial"/>
              </a:rPr>
              <a:t>Records published prior to 1990 and non-English records excluded.</a:t>
            </a:r>
          </a:p>
          <a:p>
            <a:pPr marL="457200" indent="-457200">
              <a:lnSpc>
                <a:spcPct val="110000"/>
              </a:lnSpc>
              <a:spcAft>
                <a:spcPts val="600"/>
              </a:spcAft>
              <a:buFont typeface="+mj-lt"/>
              <a:buAutoNum type="arabicPeriod"/>
            </a:pPr>
            <a:r>
              <a:rPr lang="en-AU" sz="2400" dirty="0" smtClean="0">
                <a:solidFill>
                  <a:srgbClr val="000000"/>
                </a:solidFill>
                <a:latin typeface="Arial"/>
                <a:cs typeface="Arial"/>
              </a:rPr>
              <a:t>Study selection, data extraction / coding, and study quality assessment undertaken by two independent reviewers</a:t>
            </a:r>
          </a:p>
          <a:p>
            <a:pPr marL="457200" indent="-457200">
              <a:lnSpc>
                <a:spcPct val="110000"/>
              </a:lnSpc>
              <a:spcAft>
                <a:spcPts val="600"/>
              </a:spcAft>
              <a:buFont typeface="+mj-lt"/>
              <a:buAutoNum type="arabicPeriod"/>
            </a:pPr>
            <a:r>
              <a:rPr lang="en-AU" sz="2400" dirty="0" smtClean="0">
                <a:solidFill>
                  <a:srgbClr val="000000"/>
                </a:solidFill>
                <a:latin typeface="Arial"/>
                <a:cs typeface="Arial"/>
              </a:rPr>
              <a:t>Methodological quality assessment for each included study assessed using the Maryland Scientific Methods Scale and the Cochrane Collaboration domain-based assessment of bias (e.g., bias in selection, measurement, reporting, etc.).</a:t>
            </a: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marL="457200" lvl="1"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Tree>
    <p:extLst>
      <p:ext uri="{BB962C8B-B14F-4D97-AF65-F5344CB8AC3E}">
        <p14:creationId xmlns:p14="http://schemas.microsoft.com/office/powerpoint/2010/main" val="134194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23528" y="173902"/>
            <a:ext cx="5871880" cy="5858094"/>
          </a:xfrm>
          <a:prstGeom prst="rect">
            <a:avLst/>
          </a:prstGeom>
        </p:spPr>
      </p:pic>
      <p:sp>
        <p:nvSpPr>
          <p:cNvPr id="8" name="Title 1"/>
          <p:cNvSpPr>
            <a:spLocks noGrp="1"/>
          </p:cNvSpPr>
          <p:nvPr>
            <p:ph type="title"/>
          </p:nvPr>
        </p:nvSpPr>
        <p:spPr>
          <a:xfrm>
            <a:off x="5229332" y="2451333"/>
            <a:ext cx="3909120" cy="397807"/>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US" sz="3600" dirty="0"/>
          </a:p>
        </p:txBody>
      </p:sp>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3" name="Oval 2"/>
          <p:cNvSpPr/>
          <p:nvPr/>
        </p:nvSpPr>
        <p:spPr>
          <a:xfrm>
            <a:off x="1674220" y="1484784"/>
            <a:ext cx="1224136" cy="10801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6" name="Oval 15"/>
          <p:cNvSpPr/>
          <p:nvPr/>
        </p:nvSpPr>
        <p:spPr>
          <a:xfrm>
            <a:off x="2898356" y="4509120"/>
            <a:ext cx="953564" cy="11521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27870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 Box 2"/>
          <p:cNvSpPr txBox="1">
            <a:spLocks noChangeArrowheads="1"/>
          </p:cNvSpPr>
          <p:nvPr/>
        </p:nvSpPr>
        <p:spPr bwMode="auto">
          <a:xfrm>
            <a:off x="294742" y="1219933"/>
            <a:ext cx="8313634" cy="5434366"/>
          </a:xfrm>
          <a:prstGeom prst="roundRect">
            <a:avLst/>
          </a:prstGeom>
          <a:solidFill>
            <a:srgbClr val="E6EEF2"/>
          </a:solidFill>
          <a:ln w="9525">
            <a:noFill/>
            <a:miter lim="800000"/>
            <a:headEnd/>
            <a:tailEnd/>
          </a:ln>
        </p:spPr>
        <p:txBody>
          <a:bodyPr rot="0" vert="horz" wrap="square" lIns="91440" tIns="45720" rIns="91440" bIns="45720" anchor="t" anchorCtr="0">
            <a:noAutofit/>
          </a:bodyPr>
          <a:lstStyle/>
          <a:p>
            <a:pPr algn="just">
              <a:lnSpc>
                <a:spcPct val="107000"/>
              </a:lnSpc>
              <a:spcBef>
                <a:spcPts val="400"/>
              </a:spcBef>
              <a:spcAft>
                <a:spcPts val="600"/>
              </a:spcAft>
            </a:pPr>
            <a:r>
              <a:rPr lang="en-A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31" name="Chart 30"/>
          <p:cNvGraphicFramePr/>
          <p:nvPr>
            <p:extLst/>
          </p:nvPr>
        </p:nvGraphicFramePr>
        <p:xfrm>
          <a:off x="1083435" y="3827884"/>
          <a:ext cx="18605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nvPr>
        </p:nvGraphicFramePr>
        <p:xfrm>
          <a:off x="5737014" y="3809243"/>
          <a:ext cx="200342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2"/>
          <p:cNvSpPr txBox="1">
            <a:spLocks/>
          </p:cNvSpPr>
          <p:nvPr/>
        </p:nvSpPr>
        <p:spPr>
          <a:xfrm>
            <a:off x="322637" y="1219932"/>
            <a:ext cx="8640960" cy="4271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
        <p:nvSpPr>
          <p:cNvPr id="8" name="Title 1"/>
          <p:cNvSpPr>
            <a:spLocks noGrp="1"/>
          </p:cNvSpPr>
          <p:nvPr>
            <p:ph type="title"/>
          </p:nvPr>
        </p:nvSpPr>
        <p:spPr>
          <a:xfrm>
            <a:off x="362822" y="113130"/>
            <a:ext cx="8229600" cy="187886"/>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US" sz="3600" dirty="0"/>
          </a:p>
        </p:txBody>
      </p:sp>
      <p:sp>
        <p:nvSpPr>
          <p:cNvPr id="9" name="Content Placeholder 2"/>
          <p:cNvSpPr txBox="1">
            <a:spLocks/>
          </p:cNvSpPr>
          <p:nvPr/>
        </p:nvSpPr>
        <p:spPr>
          <a:xfrm>
            <a:off x="157142" y="765541"/>
            <a:ext cx="8640960" cy="5042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Aft>
                <a:spcPts val="600"/>
              </a:spcAft>
              <a:buNone/>
            </a:pPr>
            <a:r>
              <a:rPr lang="en-AU" sz="2400" b="1" dirty="0" smtClean="0">
                <a:solidFill>
                  <a:schemeClr val="accent2">
                    <a:lumMod val="75000"/>
                  </a:schemeClr>
                </a:solidFill>
                <a:latin typeface="Arial"/>
                <a:cs typeface="Arial"/>
              </a:rPr>
              <a:t>Descriptive Data: Primary (Behavioural) Outcomes</a:t>
            </a: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7" name="TextBox 6"/>
          <p:cNvSpPr txBox="1"/>
          <p:nvPr/>
        </p:nvSpPr>
        <p:spPr>
          <a:xfrm>
            <a:off x="985234" y="1276365"/>
            <a:ext cx="6984776" cy="2585323"/>
          </a:xfrm>
          <a:prstGeom prst="rect">
            <a:avLst/>
          </a:prstGeom>
          <a:noFill/>
        </p:spPr>
        <p:txBody>
          <a:bodyPr wrap="square" rtlCol="0">
            <a:spAutoFit/>
          </a:bodyPr>
          <a:lstStyle/>
          <a:p>
            <a:pPr marL="285750" lvl="0" indent="-285750">
              <a:buFont typeface="Arial" panose="020B0604020202020204" pitchFamily="34" charset="0"/>
              <a:buChar char="•"/>
            </a:pPr>
            <a:r>
              <a:rPr lang="en-AU" dirty="0"/>
              <a:t>27 independent studies, published between 1993 and </a:t>
            </a:r>
            <a:r>
              <a:rPr lang="en-AU" dirty="0" smtClean="0"/>
              <a:t>2017</a:t>
            </a:r>
          </a:p>
          <a:p>
            <a:pPr marL="742950" lvl="1" indent="-285750">
              <a:buFont typeface="Arial" panose="020B0604020202020204" pitchFamily="34" charset="0"/>
              <a:buChar char="•"/>
            </a:pPr>
            <a:r>
              <a:rPr lang="en-AU" b="1" dirty="0" smtClean="0">
                <a:solidFill>
                  <a:schemeClr val="accent2">
                    <a:lumMod val="75000"/>
                  </a:schemeClr>
                </a:solidFill>
              </a:rPr>
              <a:t>20 studies measured recidivism outcomes</a:t>
            </a:r>
            <a:endParaRPr lang="en-AU" b="1" dirty="0">
              <a:solidFill>
                <a:schemeClr val="accent2">
                  <a:lumMod val="75000"/>
                </a:schemeClr>
              </a:solidFill>
            </a:endParaRPr>
          </a:p>
          <a:p>
            <a:pPr marL="285750" lvl="0" indent="-285750">
              <a:buFont typeface="Arial" panose="020B0604020202020204" pitchFamily="34" charset="0"/>
              <a:buChar char="•"/>
            </a:pPr>
            <a:r>
              <a:rPr lang="en-AU" dirty="0"/>
              <a:t>Total sample = </a:t>
            </a:r>
            <a:r>
              <a:rPr lang="en-AU" dirty="0" smtClean="0"/>
              <a:t>7,062 </a:t>
            </a:r>
            <a:r>
              <a:rPr lang="en-AU" dirty="0"/>
              <a:t>adult violent offenders</a:t>
            </a:r>
          </a:p>
          <a:p>
            <a:pPr marL="285750" lvl="0" indent="-285750">
              <a:buFont typeface="Arial" panose="020B0604020202020204" pitchFamily="34" charset="0"/>
              <a:buChar char="•"/>
            </a:pPr>
            <a:r>
              <a:rPr lang="en-AU" dirty="0"/>
              <a:t>Average age = </a:t>
            </a:r>
            <a:r>
              <a:rPr lang="en-AU" dirty="0" smtClean="0"/>
              <a:t>31.6 </a:t>
            </a:r>
            <a:r>
              <a:rPr lang="en-AU" dirty="0"/>
              <a:t>years</a:t>
            </a:r>
          </a:p>
          <a:p>
            <a:pPr marL="285750" indent="-285750">
              <a:buFont typeface="Arial" panose="020B0604020202020204" pitchFamily="34" charset="0"/>
              <a:buChar char="•"/>
            </a:pPr>
            <a:r>
              <a:rPr lang="en-AU" dirty="0"/>
              <a:t>Average treatment length = 121.6 hours (range: 0.25–470 hours</a:t>
            </a:r>
            <a:r>
              <a:rPr lang="en-AU" dirty="0" smtClean="0"/>
              <a:t>)</a:t>
            </a:r>
          </a:p>
          <a:p>
            <a:pPr marL="285750" indent="-285750">
              <a:buFont typeface="Arial" panose="020B0604020202020204" pitchFamily="34" charset="0"/>
              <a:buChar char="•"/>
            </a:pPr>
            <a:r>
              <a:rPr lang="en-AU" dirty="0" smtClean="0"/>
              <a:t>Average follow-up length = 22.9 months (range: 1–88 months)</a:t>
            </a:r>
          </a:p>
          <a:p>
            <a:pPr marL="285750" indent="-285750">
              <a:buFont typeface="Arial" panose="020B0604020202020204" pitchFamily="34" charset="0"/>
              <a:buChar char="•"/>
            </a:pPr>
            <a:r>
              <a:rPr lang="en-AU" dirty="0" smtClean="0"/>
              <a:t>Types of intervention: intensive multi-modal (41%); standard CBT (30%); anger management (18%); 3</a:t>
            </a:r>
            <a:r>
              <a:rPr lang="en-AU" baseline="30000" dirty="0" smtClean="0"/>
              <a:t>rd</a:t>
            </a:r>
            <a:r>
              <a:rPr lang="en-AU" dirty="0" smtClean="0"/>
              <a:t> wave CBT (7%); motivational interviewing (4%)</a:t>
            </a:r>
          </a:p>
        </p:txBody>
      </p:sp>
      <p:graphicFrame>
        <p:nvGraphicFramePr>
          <p:cNvPr id="11" name="Chart 10"/>
          <p:cNvGraphicFramePr>
            <a:graphicFrameLocks/>
          </p:cNvGraphicFramePr>
          <p:nvPr>
            <p:extLst/>
          </p:nvPr>
        </p:nvGraphicFramePr>
        <p:xfrm>
          <a:off x="3042187" y="3808485"/>
          <a:ext cx="2612080" cy="27439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023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pic>
        <p:nvPicPr>
          <p:cNvPr id="17" name="Picture 16"/>
          <p:cNvPicPr/>
          <p:nvPr/>
        </p:nvPicPr>
        <p:blipFill rotWithShape="1">
          <a:blip r:embed="rId9" cstate="print">
            <a:extLst>
              <a:ext uri="{28A0092B-C50C-407E-A947-70E740481C1C}">
                <a14:useLocalDpi xmlns:a14="http://schemas.microsoft.com/office/drawing/2010/main" val="0"/>
              </a:ext>
            </a:extLst>
          </a:blip>
          <a:srcRect l="8409" t="16109" r="7865" b="28244"/>
          <a:stretch/>
        </p:blipFill>
        <p:spPr bwMode="auto">
          <a:xfrm>
            <a:off x="0" y="3663462"/>
            <a:ext cx="4771795" cy="2448273"/>
          </a:xfrm>
          <a:prstGeom prst="rect">
            <a:avLst/>
          </a:prstGeom>
          <a:noFill/>
          <a:ln>
            <a:noFill/>
          </a:ln>
          <a:extLst>
            <a:ext uri="{53640926-AAD7-44D8-BBD7-CCE9431645EC}">
              <a14:shadowObscured xmlns:a14="http://schemas.microsoft.com/office/drawing/2010/main"/>
            </a:ext>
          </a:extLst>
        </p:spPr>
      </p:pic>
      <p:pic>
        <p:nvPicPr>
          <p:cNvPr id="18" name="Picture 17"/>
          <p:cNvPicPr/>
          <p:nvPr/>
        </p:nvPicPr>
        <p:blipFill rotWithShape="1">
          <a:blip r:embed="rId10" cstate="print">
            <a:extLst>
              <a:ext uri="{28A0092B-C50C-407E-A947-70E740481C1C}">
                <a14:useLocalDpi xmlns:a14="http://schemas.microsoft.com/office/drawing/2010/main" val="0"/>
              </a:ext>
            </a:extLst>
          </a:blip>
          <a:srcRect l="6143" t="15202" r="6213" b="33414"/>
          <a:stretch/>
        </p:blipFill>
        <p:spPr bwMode="auto">
          <a:xfrm>
            <a:off x="6120" y="792810"/>
            <a:ext cx="4765675" cy="2564904"/>
          </a:xfrm>
          <a:prstGeom prst="rect">
            <a:avLst/>
          </a:prstGeom>
          <a:noFill/>
          <a:ln>
            <a:noFill/>
          </a:ln>
          <a:extLst>
            <a:ext uri="{53640926-AAD7-44D8-BBD7-CCE9431645EC}">
              <a14:shadowObscured xmlns:a14="http://schemas.microsoft.com/office/drawing/2010/main"/>
            </a:ext>
          </a:extLst>
        </p:spPr>
      </p:pic>
      <p:sp>
        <p:nvSpPr>
          <p:cNvPr id="19" name="TextBox 18"/>
          <p:cNvSpPr txBox="1"/>
          <p:nvPr/>
        </p:nvSpPr>
        <p:spPr>
          <a:xfrm>
            <a:off x="59335" y="465846"/>
            <a:ext cx="1901739" cy="369332"/>
          </a:xfrm>
          <a:prstGeom prst="rect">
            <a:avLst/>
          </a:prstGeom>
          <a:noFill/>
        </p:spPr>
        <p:txBody>
          <a:bodyPr wrap="none" rtlCol="0">
            <a:spAutoFit/>
          </a:bodyPr>
          <a:lstStyle/>
          <a:p>
            <a:r>
              <a:rPr lang="en-AU" dirty="0" smtClean="0"/>
              <a:t>Violent Recidivism</a:t>
            </a:r>
            <a:endParaRPr lang="en-AU" dirty="0"/>
          </a:p>
        </p:txBody>
      </p:sp>
      <p:sp>
        <p:nvSpPr>
          <p:cNvPr id="20" name="TextBox 19"/>
          <p:cNvSpPr txBox="1"/>
          <p:nvPr/>
        </p:nvSpPr>
        <p:spPr>
          <a:xfrm>
            <a:off x="0" y="3259461"/>
            <a:ext cx="3192221" cy="369332"/>
          </a:xfrm>
          <a:prstGeom prst="rect">
            <a:avLst/>
          </a:prstGeom>
          <a:noFill/>
        </p:spPr>
        <p:txBody>
          <a:bodyPr wrap="none" rtlCol="0">
            <a:spAutoFit/>
          </a:bodyPr>
          <a:lstStyle/>
          <a:p>
            <a:r>
              <a:rPr lang="en-AU" dirty="0" smtClean="0"/>
              <a:t>General/Non-Violent Recidivism</a:t>
            </a:r>
            <a:endParaRPr lang="en-AU" dirty="0"/>
          </a:p>
        </p:txBody>
      </p:sp>
      <p:sp>
        <p:nvSpPr>
          <p:cNvPr id="5" name="Rectangle 4"/>
          <p:cNvSpPr/>
          <p:nvPr/>
        </p:nvSpPr>
        <p:spPr>
          <a:xfrm>
            <a:off x="3707904" y="31821"/>
            <a:ext cx="4324625" cy="584775"/>
          </a:xfrm>
          <a:prstGeom prst="rect">
            <a:avLst/>
          </a:prstGeom>
        </p:spPr>
        <p:txBody>
          <a:bodyPr wrap="square">
            <a:spAutoFit/>
          </a:bodyPr>
          <a:lstStyle/>
          <a:p>
            <a:r>
              <a:rPr lang="en-AU" sz="3200" b="1" dirty="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AU" sz="3200" dirty="0"/>
          </a:p>
        </p:txBody>
      </p:sp>
      <p:sp>
        <p:nvSpPr>
          <p:cNvPr id="6" name="Oval 5"/>
          <p:cNvSpPr/>
          <p:nvPr/>
        </p:nvSpPr>
        <p:spPr>
          <a:xfrm>
            <a:off x="1737825" y="2780923"/>
            <a:ext cx="129614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624710" y="5589240"/>
            <a:ext cx="1296144" cy="190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3"/>
          <p:cNvSpPr txBox="1">
            <a:spLocks noChangeArrowheads="1"/>
          </p:cNvSpPr>
          <p:nvPr/>
        </p:nvSpPr>
        <p:spPr>
          <a:xfrm>
            <a:off x="4913959" y="1490083"/>
            <a:ext cx="4230041" cy="1074821"/>
          </a:xfrm>
          <a:prstGeom prst="rect">
            <a:avLst/>
          </a:prstGeom>
          <a:solidFill>
            <a:schemeClr val="bg1"/>
          </a:solidFill>
          <a:ln w="28575" cmpd="sng">
            <a:solidFill>
              <a:schemeClr val="tx2"/>
            </a:solidFill>
          </a:ln>
        </p:spPr>
        <p:txBody>
          <a:bodyPr>
            <a:normAutofit fontScale="92500"/>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800" dirty="0" smtClean="0">
                <a:solidFill>
                  <a:srgbClr val="D1161E"/>
                </a:solidFill>
                <a:latin typeface="Arial"/>
                <a:cs typeface="Arial"/>
              </a:rPr>
              <a:t>Treatment is effective, with average difference in % reconvicted </a:t>
            </a:r>
            <a:r>
              <a:rPr lang="en-US" sz="1800" dirty="0">
                <a:solidFill>
                  <a:srgbClr val="D1161E"/>
                </a:solidFill>
                <a:latin typeface="Arial"/>
                <a:cs typeface="Arial"/>
              </a:rPr>
              <a:t>(</a:t>
            </a:r>
            <a:r>
              <a:rPr lang="en-US" sz="1800" dirty="0" smtClean="0">
                <a:solidFill>
                  <a:srgbClr val="D1161E"/>
                </a:solidFill>
                <a:latin typeface="Arial"/>
                <a:cs typeface="Arial"/>
              </a:rPr>
              <a:t>violence) of about 10% (95% CI 5%-15%)</a:t>
            </a:r>
          </a:p>
          <a:p>
            <a:pPr indent="0">
              <a:lnSpc>
                <a:spcPct val="100000"/>
              </a:lnSpc>
            </a:pPr>
            <a:endParaRPr lang="en-US" sz="1800" dirty="0" smtClean="0">
              <a:solidFill>
                <a:srgbClr val="D1161E"/>
              </a:solidFill>
              <a:latin typeface="Arial"/>
              <a:cs typeface="Arial"/>
            </a:endParaRPr>
          </a:p>
        </p:txBody>
      </p:sp>
      <p:sp>
        <p:nvSpPr>
          <p:cNvPr id="30" name="Rectangle 3"/>
          <p:cNvSpPr txBox="1">
            <a:spLocks noChangeArrowheads="1"/>
          </p:cNvSpPr>
          <p:nvPr/>
        </p:nvSpPr>
        <p:spPr>
          <a:xfrm>
            <a:off x="5004048" y="4072980"/>
            <a:ext cx="4162841" cy="1155498"/>
          </a:xfrm>
          <a:prstGeom prst="rect">
            <a:avLst/>
          </a:prstGeom>
          <a:solidFill>
            <a:schemeClr val="bg1"/>
          </a:solidFill>
          <a:ln w="28575" cmpd="sng">
            <a:solidFill>
              <a:schemeClr val="tx2"/>
            </a:solidFill>
          </a:ln>
        </p:spPr>
        <p:txBody>
          <a:bodyPr>
            <a:normAutofit/>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700" dirty="0" smtClean="0">
                <a:solidFill>
                  <a:srgbClr val="D1161E"/>
                </a:solidFill>
                <a:latin typeface="Arial"/>
                <a:cs typeface="Arial"/>
              </a:rPr>
              <a:t>Treatment is effective, with average difference in % reconvicted (general) of about 11% (95% CI 8% - 15%)</a:t>
            </a:r>
          </a:p>
          <a:p>
            <a:pPr indent="0">
              <a:lnSpc>
                <a:spcPct val="100000"/>
              </a:lnSpc>
            </a:pPr>
            <a:endParaRPr lang="en-US" sz="1800" dirty="0" smtClean="0">
              <a:solidFill>
                <a:srgbClr val="D1161E"/>
              </a:solidFill>
              <a:latin typeface="Arial"/>
              <a:cs typeface="Arial"/>
            </a:endParaRPr>
          </a:p>
        </p:txBody>
      </p:sp>
    </p:spTree>
    <p:custDataLst>
      <p:tags r:id="rId1"/>
    </p:custDataLst>
    <p:extLst>
      <p:ext uri="{BB962C8B-B14F-4D97-AF65-F5344CB8AC3E}">
        <p14:creationId xmlns:p14="http://schemas.microsoft.com/office/powerpoint/2010/main" val="266759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9" name="TextBox 18"/>
          <p:cNvSpPr txBox="1"/>
          <p:nvPr/>
        </p:nvSpPr>
        <p:spPr>
          <a:xfrm>
            <a:off x="59335" y="465846"/>
            <a:ext cx="4482189" cy="369332"/>
          </a:xfrm>
          <a:prstGeom prst="rect">
            <a:avLst/>
          </a:prstGeom>
          <a:noFill/>
        </p:spPr>
        <p:txBody>
          <a:bodyPr wrap="none" rtlCol="0">
            <a:spAutoFit/>
          </a:bodyPr>
          <a:lstStyle/>
          <a:p>
            <a:r>
              <a:rPr lang="en-AU" dirty="0"/>
              <a:t>General/Non-Violent </a:t>
            </a:r>
            <a:r>
              <a:rPr lang="en-AU" dirty="0" smtClean="0"/>
              <a:t>Institutional Misconduct</a:t>
            </a:r>
            <a:endParaRPr lang="en-AU" dirty="0"/>
          </a:p>
        </p:txBody>
      </p:sp>
      <p:sp>
        <p:nvSpPr>
          <p:cNvPr id="20" name="TextBox 19"/>
          <p:cNvSpPr txBox="1"/>
          <p:nvPr/>
        </p:nvSpPr>
        <p:spPr>
          <a:xfrm>
            <a:off x="0" y="3259461"/>
            <a:ext cx="3191708" cy="369332"/>
          </a:xfrm>
          <a:prstGeom prst="rect">
            <a:avLst/>
          </a:prstGeom>
          <a:noFill/>
        </p:spPr>
        <p:txBody>
          <a:bodyPr wrap="none" rtlCol="0">
            <a:spAutoFit/>
          </a:bodyPr>
          <a:lstStyle/>
          <a:p>
            <a:r>
              <a:rPr lang="en-AU" dirty="0" smtClean="0"/>
              <a:t>Violent Institutional Misconduct</a:t>
            </a:r>
            <a:endParaRPr lang="en-AU" dirty="0"/>
          </a:p>
        </p:txBody>
      </p:sp>
      <p:sp>
        <p:nvSpPr>
          <p:cNvPr id="5" name="Rectangle 4"/>
          <p:cNvSpPr/>
          <p:nvPr/>
        </p:nvSpPr>
        <p:spPr>
          <a:xfrm>
            <a:off x="3707904" y="31821"/>
            <a:ext cx="4324625" cy="584775"/>
          </a:xfrm>
          <a:prstGeom prst="rect">
            <a:avLst/>
          </a:prstGeom>
        </p:spPr>
        <p:txBody>
          <a:bodyPr wrap="square">
            <a:spAutoFit/>
          </a:bodyPr>
          <a:lstStyle/>
          <a:p>
            <a:r>
              <a:rPr lang="en-AU" sz="3200" b="1" dirty="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AU" sz="3200" dirty="0"/>
          </a:p>
        </p:txBody>
      </p:sp>
      <p:pic>
        <p:nvPicPr>
          <p:cNvPr id="21" name="Picture 20"/>
          <p:cNvPicPr/>
          <p:nvPr/>
        </p:nvPicPr>
        <p:blipFill rotWithShape="1">
          <a:blip r:embed="rId9" cstate="print">
            <a:extLst>
              <a:ext uri="{28A0092B-C50C-407E-A947-70E740481C1C}">
                <a14:useLocalDpi xmlns:a14="http://schemas.microsoft.com/office/drawing/2010/main" val="0"/>
              </a:ext>
            </a:extLst>
          </a:blip>
          <a:srcRect l="7854" t="15606" r="8019" b="46424"/>
          <a:stretch/>
        </p:blipFill>
        <p:spPr bwMode="auto">
          <a:xfrm>
            <a:off x="172870" y="970225"/>
            <a:ext cx="4998720" cy="2049418"/>
          </a:xfrm>
          <a:prstGeom prst="rect">
            <a:avLst/>
          </a:prstGeom>
          <a:noFill/>
          <a:ln>
            <a:noFill/>
          </a:ln>
          <a:extLst>
            <a:ext uri="{53640926-AAD7-44D8-BBD7-CCE9431645EC}">
              <a14:shadowObscured xmlns:a14="http://schemas.microsoft.com/office/drawing/2010/main"/>
            </a:ext>
          </a:extLst>
        </p:spPr>
      </p:pic>
      <p:sp>
        <p:nvSpPr>
          <p:cNvPr id="23" name="Rectangle 3"/>
          <p:cNvSpPr txBox="1">
            <a:spLocks noChangeArrowheads="1"/>
          </p:cNvSpPr>
          <p:nvPr/>
        </p:nvSpPr>
        <p:spPr>
          <a:xfrm>
            <a:off x="5166571" y="1355682"/>
            <a:ext cx="3885526" cy="1074821"/>
          </a:xfrm>
          <a:prstGeom prst="rect">
            <a:avLst/>
          </a:prstGeom>
          <a:solidFill>
            <a:schemeClr val="bg1"/>
          </a:solidFill>
          <a:ln w="28575" cmpd="sng">
            <a:solidFill>
              <a:schemeClr val="tx2"/>
            </a:solidFill>
          </a:ln>
        </p:spPr>
        <p:txBody>
          <a:bodyPr>
            <a:normAutofit fontScale="92500" lnSpcReduction="10000"/>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800" dirty="0" smtClean="0">
                <a:solidFill>
                  <a:srgbClr val="D1161E"/>
                </a:solidFill>
                <a:latin typeface="Arial"/>
                <a:cs typeface="Arial"/>
              </a:rPr>
              <a:t>Treatment is not significant, with an average difference of -0.04 (95% CI: -0.25, 0.18) standard deviations relative to the control group</a:t>
            </a:r>
          </a:p>
        </p:txBody>
      </p:sp>
      <p:sp>
        <p:nvSpPr>
          <p:cNvPr id="24" name="Rectangle 3"/>
          <p:cNvSpPr txBox="1">
            <a:spLocks noChangeArrowheads="1"/>
          </p:cNvSpPr>
          <p:nvPr/>
        </p:nvSpPr>
        <p:spPr>
          <a:xfrm>
            <a:off x="5166571" y="4204913"/>
            <a:ext cx="3885526" cy="1074821"/>
          </a:xfrm>
          <a:prstGeom prst="rect">
            <a:avLst/>
          </a:prstGeom>
          <a:solidFill>
            <a:schemeClr val="bg1"/>
          </a:solidFill>
          <a:ln w="28575" cmpd="sng">
            <a:solidFill>
              <a:schemeClr val="tx2"/>
            </a:solidFill>
          </a:ln>
        </p:spPr>
        <p:txBody>
          <a:bodyPr>
            <a:normAutofit fontScale="92500" lnSpcReduction="10000"/>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800" dirty="0" smtClean="0">
                <a:solidFill>
                  <a:srgbClr val="D1161E"/>
                </a:solidFill>
                <a:latin typeface="Arial"/>
                <a:cs typeface="Arial"/>
              </a:rPr>
              <a:t>Treatment is not significant, with an average difference of -0.18 (95% CI: -0.38, 0.03) standard deviations relative to the control group</a:t>
            </a:r>
          </a:p>
        </p:txBody>
      </p:sp>
      <p:sp>
        <p:nvSpPr>
          <p:cNvPr id="17" name="Oval 16"/>
          <p:cNvSpPr/>
          <p:nvPr/>
        </p:nvSpPr>
        <p:spPr>
          <a:xfrm>
            <a:off x="1895564" y="2286486"/>
            <a:ext cx="1452300" cy="278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l="7300" t="15669" r="7739" b="48769"/>
          <a:stretch>
            <a:fillRect/>
          </a:stretch>
        </p:blipFill>
        <p:spPr bwMode="auto">
          <a:xfrm>
            <a:off x="152357" y="3786396"/>
            <a:ext cx="4938713" cy="178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1946080" y="4821180"/>
            <a:ext cx="1452300" cy="168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97814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 Box 2"/>
          <p:cNvSpPr txBox="1">
            <a:spLocks noChangeArrowheads="1"/>
          </p:cNvSpPr>
          <p:nvPr/>
        </p:nvSpPr>
        <p:spPr bwMode="auto">
          <a:xfrm>
            <a:off x="294742" y="1219933"/>
            <a:ext cx="8313634" cy="5434366"/>
          </a:xfrm>
          <a:prstGeom prst="roundRect">
            <a:avLst/>
          </a:prstGeom>
          <a:solidFill>
            <a:srgbClr val="E6EEF2"/>
          </a:solidFill>
          <a:ln w="9525">
            <a:noFill/>
            <a:miter lim="800000"/>
            <a:headEnd/>
            <a:tailEnd/>
          </a:ln>
        </p:spPr>
        <p:txBody>
          <a:bodyPr rot="0" vert="horz" wrap="square" lIns="91440" tIns="45720" rIns="91440" bIns="45720" anchor="t" anchorCtr="0">
            <a:noAutofit/>
          </a:bodyPr>
          <a:lstStyle/>
          <a:p>
            <a:pPr algn="just">
              <a:lnSpc>
                <a:spcPct val="107000"/>
              </a:lnSpc>
              <a:spcBef>
                <a:spcPts val="400"/>
              </a:spcBef>
              <a:spcAft>
                <a:spcPts val="600"/>
              </a:spcAft>
            </a:pPr>
            <a:r>
              <a:rPr lang="en-AU"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ontent Placeholder 2"/>
          <p:cNvSpPr txBox="1">
            <a:spLocks/>
          </p:cNvSpPr>
          <p:nvPr/>
        </p:nvSpPr>
        <p:spPr>
          <a:xfrm>
            <a:off x="322637" y="1219932"/>
            <a:ext cx="8640960" cy="4271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
        <p:nvSpPr>
          <p:cNvPr id="8" name="Title 1"/>
          <p:cNvSpPr>
            <a:spLocks noGrp="1"/>
          </p:cNvSpPr>
          <p:nvPr>
            <p:ph type="title"/>
          </p:nvPr>
        </p:nvSpPr>
        <p:spPr>
          <a:xfrm>
            <a:off x="362822" y="113130"/>
            <a:ext cx="8229600" cy="187886"/>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US" sz="3600" dirty="0"/>
          </a:p>
        </p:txBody>
      </p:sp>
      <p:sp>
        <p:nvSpPr>
          <p:cNvPr id="9" name="Content Placeholder 2"/>
          <p:cNvSpPr txBox="1">
            <a:spLocks/>
          </p:cNvSpPr>
          <p:nvPr/>
        </p:nvSpPr>
        <p:spPr>
          <a:xfrm>
            <a:off x="157142" y="765541"/>
            <a:ext cx="8591322" cy="5042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Aft>
                <a:spcPts val="600"/>
              </a:spcAft>
              <a:buNone/>
            </a:pPr>
            <a:r>
              <a:rPr lang="en-AU" sz="2400" b="1" dirty="0" smtClean="0">
                <a:solidFill>
                  <a:schemeClr val="accent2">
                    <a:lumMod val="75000"/>
                  </a:schemeClr>
                </a:solidFill>
                <a:latin typeface="Arial"/>
                <a:cs typeface="Arial"/>
              </a:rPr>
              <a:t>Meta-analysis</a:t>
            </a: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7" name="TextBox 6"/>
          <p:cNvSpPr txBox="1"/>
          <p:nvPr/>
        </p:nvSpPr>
        <p:spPr>
          <a:xfrm>
            <a:off x="1150729" y="1772816"/>
            <a:ext cx="6984776" cy="2585323"/>
          </a:xfrm>
          <a:prstGeom prst="rect">
            <a:avLst/>
          </a:prstGeom>
          <a:noFill/>
        </p:spPr>
        <p:txBody>
          <a:bodyPr wrap="square" rtlCol="0">
            <a:spAutoFit/>
          </a:bodyPr>
          <a:lstStyle/>
          <a:p>
            <a:pPr marL="285750" lvl="0" indent="-285750">
              <a:buFont typeface="Arial" panose="020B0604020202020204" pitchFamily="34" charset="0"/>
              <a:buChar char="•"/>
            </a:pPr>
            <a:r>
              <a:rPr lang="en-AU" dirty="0" smtClean="0"/>
              <a:t>The meta-analysis of primary outcomes suggests that treatment is associated with reduction in the proportion of people who are subsequently convicted of an offence.</a:t>
            </a:r>
          </a:p>
          <a:p>
            <a:pPr marL="285750" lvl="0" indent="-285750">
              <a:buFont typeface="Arial" panose="020B0604020202020204" pitchFamily="34" charset="0"/>
              <a:buChar char="•"/>
            </a:pPr>
            <a:r>
              <a:rPr lang="en-AU" dirty="0" smtClean="0"/>
              <a:t>A number of questions arise in relation to this finding:</a:t>
            </a:r>
          </a:p>
          <a:p>
            <a:pPr marL="742950" lvl="1" indent="-285750">
              <a:buFont typeface="Arial" panose="020B0604020202020204" pitchFamily="34" charset="0"/>
              <a:buChar char="•"/>
            </a:pPr>
            <a:r>
              <a:rPr lang="en-AU" dirty="0" smtClean="0"/>
              <a:t>1. What methodological characteristics are associated with effective treatment?</a:t>
            </a:r>
          </a:p>
          <a:p>
            <a:pPr marL="742950" lvl="1" indent="-285750">
              <a:buFont typeface="Arial" panose="020B0604020202020204" pitchFamily="34" charset="0"/>
              <a:buChar char="•"/>
            </a:pPr>
            <a:r>
              <a:rPr lang="en-AU" dirty="0" smtClean="0"/>
              <a:t>2. Is treatment more effective for certain populations?</a:t>
            </a:r>
          </a:p>
          <a:p>
            <a:pPr marL="742950" lvl="1" indent="-285750">
              <a:buFont typeface="Arial" panose="020B0604020202020204" pitchFamily="34" charset="0"/>
              <a:buChar char="•"/>
            </a:pPr>
            <a:r>
              <a:rPr lang="en-AU" dirty="0" smtClean="0"/>
              <a:t>3. What are the psychological mechanisms driving the treatment effect?</a:t>
            </a:r>
          </a:p>
        </p:txBody>
      </p:sp>
    </p:spTree>
    <p:extLst>
      <p:ext uri="{BB962C8B-B14F-4D97-AF65-F5344CB8AC3E}">
        <p14:creationId xmlns:p14="http://schemas.microsoft.com/office/powerpoint/2010/main" val="306513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778362"/>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Font typeface="Arial" pitchFamily="34" charset="0"/>
              <a:buNone/>
            </a:pPr>
            <a:endParaRPr lang="en-US" sz="1800" dirty="0" smtClean="0"/>
          </a:p>
        </p:txBody>
      </p:sp>
      <p:grpSp>
        <p:nvGrpSpPr>
          <p:cNvPr id="10" name="Group 9"/>
          <p:cNvGrpSpPr/>
          <p:nvPr/>
        </p:nvGrpSpPr>
        <p:grpSpPr>
          <a:xfrm>
            <a:off x="3563888" y="6204983"/>
            <a:ext cx="5328592" cy="595965"/>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6" name="TextBox 15"/>
          <p:cNvSpPr txBox="1"/>
          <p:nvPr/>
        </p:nvSpPr>
        <p:spPr>
          <a:xfrm>
            <a:off x="539552" y="908720"/>
            <a:ext cx="8068824" cy="404663"/>
          </a:xfrm>
          <a:prstGeom prst="rect">
            <a:avLst/>
          </a:prstGeom>
          <a:noFill/>
        </p:spPr>
        <p:txBody>
          <a:bodyPr wrap="square" rtlCol="0">
            <a:spAutoFit/>
          </a:bodyPr>
          <a:lstStyle/>
          <a:p>
            <a:pPr algn="ctr">
              <a:lnSpc>
                <a:spcPct val="110000"/>
              </a:lnSpc>
              <a:spcAft>
                <a:spcPts val="600"/>
              </a:spcAft>
            </a:pPr>
            <a:r>
              <a:rPr lang="en-AU" sz="2000" b="1" dirty="0" smtClean="0">
                <a:solidFill>
                  <a:schemeClr val="accent2">
                    <a:lumMod val="75000"/>
                  </a:schemeClr>
                </a:solidFill>
                <a:latin typeface="Arial"/>
                <a:cs typeface="Arial"/>
              </a:rPr>
              <a:t>What Factors Influence Treatment Effectiveness?</a:t>
            </a:r>
            <a:endParaRPr lang="en-AU" sz="2000" b="1" dirty="0">
              <a:solidFill>
                <a:schemeClr val="accent2">
                  <a:lumMod val="75000"/>
                </a:schemeClr>
              </a:solidFill>
              <a:latin typeface="Arial"/>
              <a:cs typeface="Arial"/>
            </a:endParaRPr>
          </a:p>
        </p:txBody>
      </p:sp>
      <p:sp>
        <p:nvSpPr>
          <p:cNvPr id="17" name="TextBox 16"/>
          <p:cNvSpPr txBox="1"/>
          <p:nvPr/>
        </p:nvSpPr>
        <p:spPr>
          <a:xfrm>
            <a:off x="207670" y="5491548"/>
            <a:ext cx="8755927" cy="584775"/>
          </a:xfrm>
          <a:prstGeom prst="rect">
            <a:avLst/>
          </a:prstGeom>
          <a:solidFill>
            <a:schemeClr val="bg1"/>
          </a:solidFill>
        </p:spPr>
        <p:txBody>
          <a:bodyPr wrap="square" rtlCol="0">
            <a:spAutoFit/>
          </a:bodyPr>
          <a:lstStyle/>
          <a:p>
            <a:r>
              <a:rPr lang="en-AU" sz="1600" b="1" i="1" dirty="0" smtClean="0"/>
              <a:t>Other variables examined that do no not significantly influence treatment effectiveness: </a:t>
            </a:r>
            <a:r>
              <a:rPr lang="en-AU" sz="1600" dirty="0" smtClean="0"/>
              <a:t>publication type; type of control condition; year of publication; geographic location; length of follow-up.</a:t>
            </a:r>
            <a:endParaRPr lang="en-AU" sz="1600"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539552" y="1397000"/>
              <a:ext cx="8352928" cy="3865199"/>
            </p:xfrm>
            <a:graphic>
              <a:graphicData uri="http://schemas.openxmlformats.org/drawingml/2006/table">
                <a:tbl>
                  <a:tblPr firstRow="1" bandRow="1">
                    <a:tableStyleId>{FABFCF23-3B69-468F-B69F-88F6DE6A72F2}</a:tableStyleId>
                  </a:tblPr>
                  <a:tblGrid>
                    <a:gridCol w="8352928">
                      <a:extLst>
                        <a:ext uri="{9D8B030D-6E8A-4147-A177-3AD203B41FA5}">
                          <a16:colId xmlns:a16="http://schemas.microsoft.com/office/drawing/2014/main" val="4192352030"/>
                        </a:ext>
                      </a:extLst>
                    </a:gridCol>
                  </a:tblGrid>
                  <a:tr h="447162">
                    <a:tc>
                      <a:txBody>
                        <a:bodyPr/>
                        <a:lstStyle/>
                        <a:p>
                          <a:pPr algn="ctr"/>
                          <a:r>
                            <a:rPr lang="en-AU" dirty="0" smtClean="0">
                              <a:solidFill>
                                <a:sysClr val="windowText" lastClr="000000"/>
                              </a:solidFill>
                            </a:rPr>
                            <a:t>Study Methodology Factors</a:t>
                          </a:r>
                          <a:endParaRPr lang="en-AU" dirty="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4204088625"/>
                      </a:ext>
                    </a:extLst>
                  </a:tr>
                  <a:tr h="3418037">
                    <a:tc>
                      <a:txBody>
                        <a:bodyPr/>
                        <a:lstStyle/>
                        <a:p>
                          <a:r>
                            <a:rPr lang="en-AU" dirty="0" smtClean="0"/>
                            <a:t>Larger reductions</a:t>
                          </a:r>
                          <a:r>
                            <a:rPr lang="en-AU" baseline="0" dirty="0" smtClean="0"/>
                            <a:t> in violent re-offending in studies that used:</a:t>
                          </a:r>
                        </a:p>
                        <a:p>
                          <a:pPr marL="285750" indent="-285750">
                            <a:buFont typeface="Arial" panose="020B0604020202020204" pitchFamily="34" charset="0"/>
                            <a:buChar char="•"/>
                          </a:pPr>
                          <a:r>
                            <a:rPr lang="en-AU" baseline="0" dirty="0" smtClean="0"/>
                            <a:t>Treatment completer samples</a:t>
                          </a:r>
                        </a:p>
                        <a:p>
                          <a:pPr marL="742950" lvl="1" indent="-285750">
                            <a:buFont typeface="Arial" panose="020B0604020202020204" pitchFamily="34" charset="0"/>
                            <a:buChar char="•"/>
                          </a:pPr>
                          <a:r>
                            <a:rPr lang="en-AU" baseline="0" dirty="0" smtClean="0"/>
                            <a:t>Difference in % reconvicted for violence </a:t>
                          </a:r>
                          <a14:m>
                            <m:oMath xmlns:m="http://schemas.openxmlformats.org/officeDocument/2006/math">
                              <m:r>
                                <a:rPr lang="en-AU" i="1" baseline="0" dirty="0" smtClean="0">
                                  <a:solidFill>
                                    <a:schemeClr val="tx1"/>
                                  </a:solidFill>
                                  <a:latin typeface="Cambria Math" panose="02040503050406030204" pitchFamily="18" charset="0"/>
                                  <a:ea typeface="Cambria Math" panose="02040503050406030204" pitchFamily="18" charset="0"/>
                                </a:rPr>
                                <m:t>~</m:t>
                              </m:r>
                            </m:oMath>
                          </a14:m>
                          <a:r>
                            <a:rPr lang="en-AU" baseline="0" dirty="0" smtClean="0">
                              <a:solidFill>
                                <a:srgbClr val="919EE3"/>
                              </a:solidFill>
                            </a:rPr>
                            <a:t>15</a:t>
                          </a:r>
                          <a:r>
                            <a:rPr lang="en-AU" baseline="0" dirty="0" smtClean="0">
                              <a:solidFill>
                                <a:schemeClr val="accent1"/>
                              </a:solidFill>
                            </a:rPr>
                            <a:t>%</a:t>
                          </a:r>
                        </a:p>
                        <a:p>
                          <a:pPr marL="285750" lvl="0" indent="-285750">
                            <a:buFont typeface="Arial" panose="020B0604020202020204" pitchFamily="34" charset="0"/>
                            <a:buChar char="•"/>
                          </a:pPr>
                          <a:r>
                            <a:rPr lang="en-AU" baseline="0" dirty="0" smtClean="0">
                              <a:solidFill>
                                <a:schemeClr val="tx1"/>
                              </a:solidFill>
                            </a:rPr>
                            <a:t>Samples judges to be at risk of bias (e.g., non-equivalent treatment and comparison groups, smaller samples)</a:t>
                          </a:r>
                        </a:p>
                        <a:p>
                          <a:pPr marL="742950" lvl="1" indent="-285750">
                            <a:buFont typeface="Arial" panose="020B0604020202020204" pitchFamily="34" charset="0"/>
                            <a:buChar char="•"/>
                          </a:pPr>
                          <a:r>
                            <a:rPr lang="en-AU" baseline="0" dirty="0" smtClean="0">
                              <a:solidFill>
                                <a:schemeClr val="tx1"/>
                              </a:solidFill>
                            </a:rPr>
                            <a:t>When treatment and comparison groups were non-randomised/non-matched, difference in % reconvicted for violence </a:t>
                          </a:r>
                          <a14:m>
                            <m:oMath xmlns:m="http://schemas.openxmlformats.org/officeDocument/2006/math">
                              <m:r>
                                <a:rPr lang="en-AU" i="1" baseline="0" dirty="0" smtClean="0">
                                  <a:solidFill>
                                    <a:schemeClr val="tx1"/>
                                  </a:solidFill>
                                  <a:latin typeface="Cambria Math" panose="02040503050406030204" pitchFamily="18" charset="0"/>
                                  <a:ea typeface="Cambria Math" panose="02040503050406030204" pitchFamily="18" charset="0"/>
                                </a:rPr>
                                <m:t>~</m:t>
                              </m:r>
                            </m:oMath>
                          </a14:m>
                          <a:r>
                            <a:rPr lang="en-AU" baseline="0" dirty="0" smtClean="0">
                              <a:solidFill>
                                <a:schemeClr val="tx1"/>
                              </a:solidFill>
                            </a:rPr>
                            <a:t> </a:t>
                          </a:r>
                          <a:r>
                            <a:rPr lang="en-AU" baseline="0" dirty="0" smtClean="0">
                              <a:solidFill>
                                <a:srgbClr val="919EE3"/>
                              </a:solidFill>
                            </a:rPr>
                            <a:t>20%</a:t>
                          </a:r>
                        </a:p>
                        <a:p>
                          <a:pPr marL="742950" lvl="1" indent="-285750">
                            <a:buFont typeface="Arial" panose="020B0604020202020204" pitchFamily="34" charset="0"/>
                            <a:buChar char="•"/>
                          </a:pPr>
                          <a:r>
                            <a:rPr lang="en-AU" baseline="0" dirty="0" smtClean="0">
                              <a:solidFill>
                                <a:schemeClr val="tx1"/>
                              </a:solidFill>
                            </a:rPr>
                            <a:t>No significant differences in % reconvicted among the 4 studies that were randomised-controlled trials (RCTs)</a:t>
                          </a:r>
                          <a:endParaRPr lang="en-AU" dirty="0">
                            <a:solidFill>
                              <a:schemeClr val="tx1"/>
                            </a:solidFill>
                          </a:endParaRPr>
                        </a:p>
                      </a:txBody>
                      <a:tcPr/>
                    </a:tc>
                    <a:extLst>
                      <a:ext uri="{0D108BD9-81ED-4DB2-BD59-A6C34878D82A}">
                        <a16:rowId xmlns:a16="http://schemas.microsoft.com/office/drawing/2014/main" val="862271320"/>
                      </a:ext>
                    </a:extLst>
                  </a:tr>
                </a:tbl>
              </a:graphicData>
            </a:graphic>
          </p:graphicFrame>
        </mc:Choice>
        <mc:Fallback xmlns="">
          <p:graphicFrame>
            <p:nvGraphicFramePr>
              <p:cNvPr id="3" name="Table 2"/>
              <p:cNvGraphicFramePr>
                <a:graphicFrameLocks noGrp="1"/>
              </p:cNvGraphicFramePr>
              <p:nvPr/>
            </p:nvGraphicFramePr>
            <p:xfrm>
              <a:off x="539552" y="1397000"/>
              <a:ext cx="8352928" cy="3865199"/>
            </p:xfrm>
            <a:graphic>
              <a:graphicData uri="http://schemas.openxmlformats.org/drawingml/2006/table">
                <a:tbl>
                  <a:tblPr firstRow="1" bandRow="1">
                    <a:tableStyleId>{FABFCF23-3B69-468F-B69F-88F6DE6A72F2}</a:tableStyleId>
                  </a:tblPr>
                  <a:tblGrid>
                    <a:gridCol w="8352928">
                      <a:extLst>
                        <a:ext uri="{9D8B030D-6E8A-4147-A177-3AD203B41FA5}">
                          <a16:colId xmlns:a16="http://schemas.microsoft.com/office/drawing/2014/main" val="4192352030"/>
                        </a:ext>
                      </a:extLst>
                    </a:gridCol>
                  </a:tblGrid>
                  <a:tr h="447162">
                    <a:tc>
                      <a:txBody>
                        <a:bodyPr/>
                        <a:lstStyle/>
                        <a:p>
                          <a:pPr algn="ctr"/>
                          <a:r>
                            <a:rPr lang="en-AU" dirty="0" smtClean="0">
                              <a:solidFill>
                                <a:sysClr val="windowText" lastClr="000000"/>
                              </a:solidFill>
                            </a:rPr>
                            <a:t>Study Methodology Factors</a:t>
                          </a:r>
                          <a:endParaRPr lang="en-AU" dirty="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4204088625"/>
                      </a:ext>
                    </a:extLst>
                  </a:tr>
                  <a:tr h="3418037">
                    <a:tc>
                      <a:txBody>
                        <a:bodyPr/>
                        <a:lstStyle/>
                        <a:p>
                          <a:endParaRPr lang="en-US"/>
                        </a:p>
                      </a:txBody>
                      <a:tcPr>
                        <a:blipFill>
                          <a:blip r:embed="rId9"/>
                          <a:stretch>
                            <a:fillRect l="-73" t="-13879" r="-146" b="-356"/>
                          </a:stretch>
                        </a:blipFill>
                      </a:tcPr>
                    </a:tc>
                    <a:extLst>
                      <a:ext uri="{0D108BD9-81ED-4DB2-BD59-A6C34878D82A}">
                        <a16:rowId xmlns:a16="http://schemas.microsoft.com/office/drawing/2014/main" val="862271320"/>
                      </a:ext>
                    </a:extLst>
                  </a:tr>
                </a:tbl>
              </a:graphicData>
            </a:graphic>
          </p:graphicFrame>
        </mc:Fallback>
      </mc:AlternateContent>
    </p:spTree>
    <p:custDataLst>
      <p:tags r:id="rId1"/>
    </p:custDataLst>
    <p:extLst>
      <p:ext uri="{BB962C8B-B14F-4D97-AF65-F5344CB8AC3E}">
        <p14:creationId xmlns:p14="http://schemas.microsoft.com/office/powerpoint/2010/main" val="144924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778362"/>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Font typeface="Arial" pitchFamily="34" charset="0"/>
              <a:buNone/>
            </a:pPr>
            <a:endParaRPr lang="en-US" sz="1800" dirty="0" smtClean="0"/>
          </a:p>
        </p:txBody>
      </p:sp>
      <p:grpSp>
        <p:nvGrpSpPr>
          <p:cNvPr id="10" name="Group 9"/>
          <p:cNvGrpSpPr/>
          <p:nvPr/>
        </p:nvGrpSpPr>
        <p:grpSpPr>
          <a:xfrm>
            <a:off x="3563888" y="6204983"/>
            <a:ext cx="5328592" cy="595965"/>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6" name="TextBox 15"/>
          <p:cNvSpPr txBox="1"/>
          <p:nvPr/>
        </p:nvSpPr>
        <p:spPr>
          <a:xfrm>
            <a:off x="539552" y="908720"/>
            <a:ext cx="8068824" cy="404663"/>
          </a:xfrm>
          <a:prstGeom prst="rect">
            <a:avLst/>
          </a:prstGeom>
          <a:noFill/>
        </p:spPr>
        <p:txBody>
          <a:bodyPr wrap="square" rtlCol="0">
            <a:spAutoFit/>
          </a:bodyPr>
          <a:lstStyle/>
          <a:p>
            <a:pPr algn="ctr">
              <a:lnSpc>
                <a:spcPct val="110000"/>
              </a:lnSpc>
              <a:spcAft>
                <a:spcPts val="600"/>
              </a:spcAft>
            </a:pPr>
            <a:r>
              <a:rPr lang="en-AU" sz="2000" b="1" dirty="0" smtClean="0">
                <a:solidFill>
                  <a:schemeClr val="accent2">
                    <a:lumMod val="75000"/>
                  </a:schemeClr>
                </a:solidFill>
                <a:latin typeface="Arial"/>
                <a:cs typeface="Arial"/>
              </a:rPr>
              <a:t>What Factors Influence Treatment Effectiveness?</a:t>
            </a:r>
            <a:endParaRPr lang="en-AU" sz="2000" b="1" dirty="0">
              <a:solidFill>
                <a:schemeClr val="accent2">
                  <a:lumMod val="75000"/>
                </a:schemeClr>
              </a:solidFill>
              <a:latin typeface="Arial"/>
              <a:cs typeface="Aria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39552" y="1484783"/>
              <a:ext cx="8352928" cy="3783797"/>
            </p:xfrm>
            <a:graphic>
              <a:graphicData uri="http://schemas.openxmlformats.org/drawingml/2006/table">
                <a:tbl>
                  <a:tblPr firstRow="1" bandRow="1">
                    <a:tableStyleId>{FABFCF23-3B69-468F-B69F-88F6DE6A72F2}</a:tableStyleId>
                  </a:tblPr>
                  <a:tblGrid>
                    <a:gridCol w="8352928">
                      <a:extLst>
                        <a:ext uri="{9D8B030D-6E8A-4147-A177-3AD203B41FA5}">
                          <a16:colId xmlns:a16="http://schemas.microsoft.com/office/drawing/2014/main" val="4192352030"/>
                        </a:ext>
                      </a:extLst>
                    </a:gridCol>
                  </a:tblGrid>
                  <a:tr h="359379">
                    <a:tc>
                      <a:txBody>
                        <a:bodyPr/>
                        <a:lstStyle/>
                        <a:p>
                          <a:pPr algn="ctr"/>
                          <a:r>
                            <a:rPr lang="en-AU" dirty="0" smtClean="0">
                              <a:solidFill>
                                <a:sysClr val="windowText" lastClr="000000"/>
                              </a:solidFill>
                            </a:rPr>
                            <a:t>Sample characteristics</a:t>
                          </a:r>
                          <a:endParaRPr lang="en-AU" dirty="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4204088625"/>
                      </a:ext>
                    </a:extLst>
                  </a:tr>
                  <a:tr h="3418037">
                    <a:tc>
                      <a:txBody>
                        <a:bodyPr/>
                        <a:lstStyle/>
                        <a:p>
                          <a:pPr marL="285750" indent="-285750">
                            <a:buFont typeface="Arial" panose="020B0604020202020204" pitchFamily="34" charset="0"/>
                            <a:buChar char="•"/>
                          </a:pPr>
                          <a:r>
                            <a:rPr lang="en-AU" dirty="0" smtClean="0">
                              <a:solidFill>
                                <a:schemeClr val="tx1"/>
                              </a:solidFill>
                            </a:rPr>
                            <a:t>Trivial</a:t>
                          </a:r>
                          <a:r>
                            <a:rPr lang="en-AU" baseline="0" dirty="0" smtClean="0">
                              <a:solidFill>
                                <a:schemeClr val="tx1"/>
                              </a:solidFill>
                            </a:rPr>
                            <a:t> differences associated with sample characteristics and treatment effectiveness.</a:t>
                          </a:r>
                        </a:p>
                        <a:p>
                          <a:endParaRPr lang="en-AU" baseline="0" dirty="0" smtClean="0">
                            <a:solidFill>
                              <a:schemeClr val="tx1"/>
                            </a:solidFill>
                          </a:endParaRPr>
                        </a:p>
                        <a:p>
                          <a:pPr marL="285750" indent="-285750">
                            <a:buFont typeface="Arial" panose="020B0604020202020204" pitchFamily="34" charset="0"/>
                            <a:buChar char="•"/>
                          </a:pPr>
                          <a:r>
                            <a:rPr lang="en-AU" dirty="0" smtClean="0">
                              <a:solidFill>
                                <a:schemeClr val="tx1"/>
                              </a:solidFill>
                            </a:rPr>
                            <a:t>Trend associated with risk level of samples suggestive of stronger treatment effects among high risk samples.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chemeClr val="tx1"/>
                              </a:solidFill>
                            </a:rPr>
                            <a:t>When high risk samples</a:t>
                          </a:r>
                          <a:r>
                            <a:rPr lang="en-AU" baseline="0" dirty="0" smtClean="0">
                              <a:solidFill>
                                <a:schemeClr val="tx1"/>
                              </a:solidFill>
                            </a:rPr>
                            <a:t> used, difference in % of re-offending </a:t>
                          </a:r>
                          <a14:m>
                            <m:oMath xmlns:m="http://schemas.openxmlformats.org/officeDocument/2006/math">
                              <m:r>
                                <a:rPr lang="en-AU" i="1" baseline="0" dirty="0" smtClean="0">
                                  <a:solidFill>
                                    <a:schemeClr val="tx1"/>
                                  </a:solidFill>
                                  <a:latin typeface="Cambria Math" panose="02040503050406030204" pitchFamily="18" charset="0"/>
                                  <a:ea typeface="Cambria Math" panose="02040503050406030204" pitchFamily="18" charset="0"/>
                                </a:rPr>
                                <m:t>~</m:t>
                              </m:r>
                            </m:oMath>
                          </a14:m>
                          <a:r>
                            <a:rPr lang="en-AU" baseline="0" dirty="0" smtClean="0">
                              <a:solidFill>
                                <a:srgbClr val="919EE3"/>
                              </a:solidFill>
                            </a:rPr>
                            <a:t>13</a:t>
                          </a:r>
                          <a:r>
                            <a:rPr lang="en-AU" baseline="0" dirty="0" smtClean="0">
                              <a:solidFill>
                                <a:schemeClr val="accent1"/>
                              </a:solidFill>
                            </a:rPr>
                            <a:t>% (violence) </a:t>
                          </a:r>
                          <a:r>
                            <a:rPr lang="en-AU" baseline="0" dirty="0" smtClean="0">
                              <a:solidFill>
                                <a:schemeClr val="tx1"/>
                              </a:solidFill>
                            </a:rPr>
                            <a:t>and </a:t>
                          </a:r>
                          <a14:m>
                            <m:oMath xmlns:m="http://schemas.openxmlformats.org/officeDocument/2006/math">
                              <m:r>
                                <a:rPr lang="en-AU" i="1" baseline="0" dirty="0" smtClean="0">
                                  <a:solidFill>
                                    <a:schemeClr val="tx1"/>
                                  </a:solidFill>
                                  <a:latin typeface="Cambria Math" panose="02040503050406030204" pitchFamily="18" charset="0"/>
                                  <a:ea typeface="Cambria Math" panose="02040503050406030204" pitchFamily="18" charset="0"/>
                                </a:rPr>
                                <m:t>~</m:t>
                              </m:r>
                            </m:oMath>
                          </a14:m>
                          <a:r>
                            <a:rPr lang="en-AU" baseline="0" dirty="0" smtClean="0">
                              <a:solidFill>
                                <a:srgbClr val="919EE3"/>
                              </a:solidFill>
                            </a:rPr>
                            <a:t>12</a:t>
                          </a:r>
                          <a:r>
                            <a:rPr lang="en-AU" baseline="0" dirty="0" smtClean="0">
                              <a:solidFill>
                                <a:schemeClr val="accent1"/>
                              </a:solidFill>
                            </a:rPr>
                            <a:t>% (general/non-violence)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chemeClr val="tx1"/>
                              </a:solidFill>
                            </a:rPr>
                            <a:t>Studies that used low/moderate risk samples had differences in % of re-offending </a:t>
                          </a:r>
                          <a14:m>
                            <m:oMath xmlns:m="http://schemas.openxmlformats.org/officeDocument/2006/math">
                              <m:r>
                                <a:rPr lang="en-AU" i="1" baseline="0" dirty="0" smtClean="0">
                                  <a:solidFill>
                                    <a:schemeClr val="tx1"/>
                                  </a:solidFill>
                                  <a:latin typeface="Cambria Math" panose="02040503050406030204" pitchFamily="18" charset="0"/>
                                  <a:ea typeface="Cambria Math" panose="02040503050406030204" pitchFamily="18" charset="0"/>
                                </a:rPr>
                                <m:t>~</m:t>
                              </m:r>
                            </m:oMath>
                          </a14:m>
                          <a:r>
                            <a:rPr lang="en-AU" baseline="0" dirty="0" smtClean="0">
                              <a:solidFill>
                                <a:srgbClr val="919EE3"/>
                              </a:solidFill>
                            </a:rPr>
                            <a:t>5.9</a:t>
                          </a:r>
                          <a:r>
                            <a:rPr lang="en-AU" baseline="0" dirty="0" smtClean="0">
                              <a:solidFill>
                                <a:schemeClr val="accent1"/>
                              </a:solidFill>
                            </a:rPr>
                            <a:t>% (violence) </a:t>
                          </a:r>
                          <a:r>
                            <a:rPr lang="en-AU" baseline="0" dirty="0" smtClean="0">
                              <a:solidFill>
                                <a:schemeClr val="tx1"/>
                              </a:solidFill>
                            </a:rPr>
                            <a:t>and </a:t>
                          </a:r>
                          <a14:m>
                            <m:oMath xmlns:m="http://schemas.openxmlformats.org/officeDocument/2006/math">
                              <m:r>
                                <a:rPr lang="en-AU" i="1" baseline="0" dirty="0" smtClean="0">
                                  <a:solidFill>
                                    <a:schemeClr val="tx1"/>
                                  </a:solidFill>
                                  <a:latin typeface="Cambria Math" panose="02040503050406030204" pitchFamily="18" charset="0"/>
                                  <a:ea typeface="Cambria Math" panose="02040503050406030204" pitchFamily="18" charset="0"/>
                                </a:rPr>
                                <m:t>~</m:t>
                              </m:r>
                              <m:r>
                                <a:rPr lang="en-AU" b="0" i="0" baseline="0" dirty="0" smtClean="0">
                                  <a:solidFill>
                                    <a:srgbClr val="919EE3"/>
                                  </a:solidFill>
                                  <a:latin typeface="Cambria Math" panose="02040503050406030204" pitchFamily="18" charset="0"/>
                                  <a:ea typeface="Cambria Math" panose="02040503050406030204" pitchFamily="18" charset="0"/>
                                </a:rPr>
                                <m:t>7.9</m:t>
                              </m:r>
                            </m:oMath>
                          </a14:m>
                          <a:r>
                            <a:rPr lang="en-AU" baseline="0" dirty="0" smtClean="0">
                              <a:solidFill>
                                <a:schemeClr val="accent1"/>
                              </a:solidFill>
                            </a:rPr>
                            <a:t>% (general/non-violence)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solidFill>
                              <a:schemeClr val="tx1"/>
                            </a:solidFil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solidFill>
                              <a:schemeClr val="accent1"/>
                            </a:solidFill>
                          </a:endParaRPr>
                        </a:p>
                        <a:p>
                          <a:pPr marL="742950" lvl="1" indent="-285750">
                            <a:buFont typeface="Arial" panose="020B0604020202020204" pitchFamily="34" charset="0"/>
                            <a:buChar char="•"/>
                          </a:pPr>
                          <a:endParaRPr lang="en-AU" dirty="0">
                            <a:solidFill>
                              <a:schemeClr val="tx1"/>
                            </a:solidFill>
                          </a:endParaRPr>
                        </a:p>
                      </a:txBody>
                      <a:tcPr/>
                    </a:tc>
                    <a:extLst>
                      <a:ext uri="{0D108BD9-81ED-4DB2-BD59-A6C34878D82A}">
                        <a16:rowId xmlns:a16="http://schemas.microsoft.com/office/drawing/2014/main" val="86227132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21386501"/>
                  </p:ext>
                </p:extLst>
              </p:nvPr>
            </p:nvGraphicFramePr>
            <p:xfrm>
              <a:off x="539552" y="1484783"/>
              <a:ext cx="8352928" cy="3783797"/>
            </p:xfrm>
            <a:graphic>
              <a:graphicData uri="http://schemas.openxmlformats.org/drawingml/2006/table">
                <a:tbl>
                  <a:tblPr firstRow="1" bandRow="1">
                    <a:tableStyleId>{FABFCF23-3B69-468F-B69F-88F6DE6A72F2}</a:tableStyleId>
                  </a:tblPr>
                  <a:tblGrid>
                    <a:gridCol w="8352928">
                      <a:extLst>
                        <a:ext uri="{9D8B030D-6E8A-4147-A177-3AD203B41FA5}">
                          <a16:colId xmlns:a16="http://schemas.microsoft.com/office/drawing/2014/main" val="4192352030"/>
                        </a:ext>
                      </a:extLst>
                    </a:gridCol>
                  </a:tblGrid>
                  <a:tr h="365760">
                    <a:tc>
                      <a:txBody>
                        <a:bodyPr/>
                        <a:lstStyle/>
                        <a:p>
                          <a:pPr algn="ctr"/>
                          <a:r>
                            <a:rPr lang="en-AU" dirty="0" smtClean="0">
                              <a:solidFill>
                                <a:sysClr val="windowText" lastClr="000000"/>
                              </a:solidFill>
                            </a:rPr>
                            <a:t>Sample characteristics</a:t>
                          </a:r>
                          <a:endParaRPr lang="en-AU" dirty="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4204088625"/>
                      </a:ext>
                    </a:extLst>
                  </a:tr>
                  <a:tr h="3418037">
                    <a:tc>
                      <a:txBody>
                        <a:bodyPr/>
                        <a:lstStyle/>
                        <a:p>
                          <a:endParaRPr lang="en-US"/>
                        </a:p>
                      </a:txBody>
                      <a:tcPr>
                        <a:blipFill>
                          <a:blip r:embed="rId9"/>
                          <a:stretch>
                            <a:fillRect l="-73" t="-11566" r="-146" b="-356"/>
                          </a:stretch>
                        </a:blipFill>
                      </a:tcPr>
                    </a:tc>
                    <a:extLst>
                      <a:ext uri="{0D108BD9-81ED-4DB2-BD59-A6C34878D82A}">
                        <a16:rowId xmlns:a16="http://schemas.microsoft.com/office/drawing/2014/main" val="862271320"/>
                      </a:ext>
                    </a:extLst>
                  </a:tr>
                </a:tbl>
              </a:graphicData>
            </a:graphic>
          </p:graphicFrame>
        </mc:Fallback>
      </mc:AlternateContent>
      <p:sp>
        <p:nvSpPr>
          <p:cNvPr id="18" name="TextBox 17"/>
          <p:cNvSpPr txBox="1"/>
          <p:nvPr/>
        </p:nvSpPr>
        <p:spPr>
          <a:xfrm>
            <a:off x="242554" y="5362032"/>
            <a:ext cx="8755927" cy="830997"/>
          </a:xfrm>
          <a:prstGeom prst="rect">
            <a:avLst/>
          </a:prstGeom>
          <a:solidFill>
            <a:schemeClr val="bg1"/>
          </a:solidFill>
        </p:spPr>
        <p:txBody>
          <a:bodyPr wrap="square" rtlCol="0">
            <a:spAutoFit/>
          </a:bodyPr>
          <a:lstStyle/>
          <a:p>
            <a:r>
              <a:rPr lang="en-AU" sz="1600" b="1" i="1" dirty="0" smtClean="0"/>
              <a:t>Variables unable to be examined due to insufficient variability / information: </a:t>
            </a:r>
            <a:r>
              <a:rPr lang="en-AU" sz="1600" dirty="0" smtClean="0"/>
              <a:t>gender; personality disorder; baseline motivation / readiness to change; types of violent offenders (e.g., expressively vs. instrumentally violent) </a:t>
            </a:r>
            <a:endParaRPr lang="en-AU" sz="1600" b="1" i="1" dirty="0"/>
          </a:p>
        </p:txBody>
      </p:sp>
    </p:spTree>
    <p:custDataLst>
      <p:tags r:id="rId1"/>
    </p:custDataLst>
    <p:extLst>
      <p:ext uri="{BB962C8B-B14F-4D97-AF65-F5344CB8AC3E}">
        <p14:creationId xmlns:p14="http://schemas.microsoft.com/office/powerpoint/2010/main" val="24794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778362"/>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grpSp>
        <p:nvGrpSpPr>
          <p:cNvPr id="20" name="Group 19"/>
          <p:cNvGrpSpPr/>
          <p:nvPr/>
        </p:nvGrpSpPr>
        <p:grpSpPr>
          <a:xfrm>
            <a:off x="3563888" y="6204983"/>
            <a:ext cx="5328592" cy="595965"/>
            <a:chOff x="-1900487" y="5294133"/>
            <a:chExt cx="8937084" cy="1187553"/>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22" name="Picture 21"/>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24" name="Picture 2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sp>
        <p:nvSpPr>
          <p:cNvPr id="16" name="TextBox 15"/>
          <p:cNvSpPr txBox="1"/>
          <p:nvPr/>
        </p:nvSpPr>
        <p:spPr>
          <a:xfrm>
            <a:off x="539552" y="908720"/>
            <a:ext cx="8068824" cy="404663"/>
          </a:xfrm>
          <a:prstGeom prst="rect">
            <a:avLst/>
          </a:prstGeom>
          <a:noFill/>
        </p:spPr>
        <p:txBody>
          <a:bodyPr wrap="square" rtlCol="0">
            <a:spAutoFit/>
          </a:bodyPr>
          <a:lstStyle/>
          <a:p>
            <a:pPr algn="ctr">
              <a:lnSpc>
                <a:spcPct val="110000"/>
              </a:lnSpc>
              <a:spcAft>
                <a:spcPts val="600"/>
              </a:spcAft>
            </a:pPr>
            <a:r>
              <a:rPr lang="en-AU" sz="2000" b="1" dirty="0" smtClean="0">
                <a:solidFill>
                  <a:schemeClr val="accent2">
                    <a:lumMod val="75000"/>
                  </a:schemeClr>
                </a:solidFill>
                <a:latin typeface="Arial"/>
                <a:cs typeface="Arial"/>
              </a:rPr>
              <a:t>What Factors Influence Treatment Effectiveness?</a:t>
            </a:r>
            <a:endParaRPr lang="en-AU" sz="2000" b="1" dirty="0">
              <a:solidFill>
                <a:schemeClr val="accent2">
                  <a:lumMod val="75000"/>
                </a:schemeClr>
              </a:solidFill>
              <a:latin typeface="Arial"/>
              <a:cs typeface="Arial"/>
            </a:endParaRPr>
          </a:p>
        </p:txBody>
      </p:sp>
      <p:sp>
        <p:nvSpPr>
          <p:cNvPr id="27" name="Content Placeholder 2"/>
          <p:cNvSpPr txBox="1">
            <a:spLocks/>
          </p:cNvSpPr>
          <p:nvPr/>
        </p:nvSpPr>
        <p:spPr>
          <a:xfrm>
            <a:off x="322637" y="774429"/>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None/>
            </a:pPr>
            <a:endParaRPr lang="en-AU" sz="1400" dirty="0" smtClean="0">
              <a:latin typeface="Arial" pitchFamily="34" charset="0"/>
              <a:cs typeface="Arial" pitchFamily="34" charset="0"/>
            </a:endParaRPr>
          </a:p>
          <a:p>
            <a:pPr lvl="1"/>
            <a:endParaRPr lang="en-AU" sz="1400" dirty="0">
              <a:latin typeface="Arial" panose="020B0604020202020204" pitchFamily="34" charset="0"/>
              <a:cs typeface="Arial" panose="020B0604020202020204" pitchFamily="34" charset="0"/>
            </a:endParaRPr>
          </a:p>
          <a:p>
            <a:pPr marL="0" indent="0">
              <a:buFont typeface="Arial" pitchFamily="34" charset="0"/>
              <a:buNone/>
            </a:pPr>
            <a:endParaRPr lang="en-US" sz="1800" dirty="0" smtClean="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07503" y="1535409"/>
              <a:ext cx="8856094" cy="4677222"/>
            </p:xfrm>
            <a:graphic>
              <a:graphicData uri="http://schemas.openxmlformats.org/drawingml/2006/table">
                <a:tbl>
                  <a:tblPr firstRow="1" bandRow="1">
                    <a:tableStyleId>{5C22544A-7EE6-4342-B048-85BDC9FD1C3A}</a:tableStyleId>
                  </a:tblPr>
                  <a:tblGrid>
                    <a:gridCol w="8856094">
                      <a:extLst>
                        <a:ext uri="{9D8B030D-6E8A-4147-A177-3AD203B41FA5}">
                          <a16:colId xmlns:a16="http://schemas.microsoft.com/office/drawing/2014/main" val="2785170075"/>
                        </a:ext>
                      </a:extLst>
                    </a:gridCol>
                  </a:tblGrid>
                  <a:tr h="303516">
                    <a:tc>
                      <a:txBody>
                        <a:bodyPr/>
                        <a:lstStyle/>
                        <a:p>
                          <a:pPr algn="ctr"/>
                          <a:r>
                            <a:rPr lang="en-AU" dirty="0" smtClean="0">
                              <a:solidFill>
                                <a:schemeClr val="tx1"/>
                              </a:solidFill>
                            </a:rPr>
                            <a:t>Treatment Variables</a:t>
                          </a:r>
                          <a:endParaRPr lang="en-AU"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3602575907"/>
                      </a:ext>
                    </a:extLst>
                  </a:tr>
                  <a:tr h="303516">
                    <a:tc>
                      <a:txBody>
                        <a:bodyPr/>
                        <a:lstStyle/>
                        <a:p>
                          <a:pPr algn="ctr"/>
                          <a:r>
                            <a:rPr lang="en-AU" dirty="0" smtClean="0">
                              <a:solidFill>
                                <a:schemeClr val="tx1"/>
                              </a:solidFill>
                            </a:rPr>
                            <a:t>Duration</a:t>
                          </a:r>
                          <a:r>
                            <a:rPr lang="en-AU" baseline="0" dirty="0" smtClean="0">
                              <a:solidFill>
                                <a:schemeClr val="tx1"/>
                              </a:solidFill>
                            </a:rPr>
                            <a:t> and Nature of Intervention</a:t>
                          </a:r>
                          <a:endParaRPr lang="en-AU"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448651090"/>
                      </a:ext>
                    </a:extLst>
                  </a:tr>
                  <a:tr h="3945702">
                    <a:tc>
                      <a:txBody>
                        <a:bodyPr/>
                        <a:lstStyle/>
                        <a:p>
                          <a:r>
                            <a:rPr lang="en-AU" sz="1700" dirty="0" smtClean="0"/>
                            <a:t>Larger reductions</a:t>
                          </a:r>
                          <a:r>
                            <a:rPr lang="en-AU" sz="1700" baseline="0" dirty="0" smtClean="0"/>
                            <a:t> in violent re-offending for:</a:t>
                          </a:r>
                        </a:p>
                        <a:p>
                          <a:pPr marL="285750" indent="-285750">
                            <a:buFont typeface="Arial" panose="020B0604020202020204" pitchFamily="34" charset="0"/>
                            <a:buChar char="•"/>
                          </a:pPr>
                          <a:r>
                            <a:rPr lang="en-AU" sz="1700" baseline="0" dirty="0" smtClean="0"/>
                            <a:t>Longer interventions – on average, </a:t>
                          </a:r>
                          <a:r>
                            <a:rPr lang="en-AU" sz="1700" baseline="0" dirty="0" err="1" smtClean="0"/>
                            <a:t>tx</a:t>
                          </a:r>
                          <a:r>
                            <a:rPr lang="en-AU" sz="1700" baseline="0" dirty="0" smtClean="0"/>
                            <a:t> effects increased with increasing </a:t>
                          </a:r>
                          <a:r>
                            <a:rPr lang="en-AU" sz="1700" baseline="0" dirty="0" err="1" smtClean="0"/>
                            <a:t>tx</a:t>
                          </a:r>
                          <a:r>
                            <a:rPr lang="en-AU" sz="1700" baseline="0" dirty="0" smtClean="0"/>
                            <a:t> duration</a:t>
                          </a:r>
                        </a:p>
                        <a:p>
                          <a:pPr marL="742950" lvl="1" indent="-285750">
                            <a:buFont typeface="Arial" panose="020B0604020202020204" pitchFamily="34" charset="0"/>
                            <a:buChar char="•"/>
                          </a:pPr>
                          <a:r>
                            <a:rPr lang="en-AU" sz="1700" baseline="0" dirty="0" smtClean="0"/>
                            <a:t>Difference in % reconvicted for violence for shortest intervention (15 </a:t>
                          </a:r>
                          <a:r>
                            <a:rPr lang="en-AU" sz="1700" baseline="0" dirty="0" err="1" smtClean="0"/>
                            <a:t>mins</a:t>
                          </a:r>
                          <a:r>
                            <a:rPr lang="en-AU" sz="1700" baseline="0" dirty="0" smtClean="0"/>
                            <a:t>) </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r>
                                <a:rPr lang="en-AU" sz="1700" b="0" i="0" baseline="0" dirty="0" smtClean="0">
                                  <a:solidFill>
                                    <a:srgbClr val="919EE3"/>
                                  </a:solidFill>
                                  <a:latin typeface="Cambria Math" panose="02040503050406030204" pitchFamily="18" charset="0"/>
                                  <a:ea typeface="Cambria Math" panose="02040503050406030204" pitchFamily="18" charset="0"/>
                                </a:rPr>
                                <m:t>3%</m:t>
                              </m:r>
                            </m:oMath>
                          </a14:m>
                          <a:endParaRPr lang="en-AU" sz="1700" b="0" baseline="0" dirty="0" smtClean="0">
                            <a:solidFill>
                              <a:srgbClr val="919EE3"/>
                            </a:solidFill>
                            <a:ea typeface="Cambria Math" panose="020405030504060302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aseline="0" dirty="0" smtClean="0"/>
                            <a:t>Difference in % reconvicted for violence for longest intervention (470 hours) </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r>
                                <a:rPr lang="en-AU" sz="1700" b="0" i="0" baseline="0" dirty="0" smtClean="0">
                                  <a:solidFill>
                                    <a:srgbClr val="919EE3"/>
                                  </a:solidFill>
                                  <a:latin typeface="Cambria Math" panose="02040503050406030204" pitchFamily="18" charset="0"/>
                                  <a:ea typeface="Cambria Math" panose="02040503050406030204" pitchFamily="18" charset="0"/>
                                </a:rPr>
                                <m:t>21%</m:t>
                              </m:r>
                            </m:oMath>
                          </a14:m>
                          <a:endParaRPr lang="en-AU" sz="1700" b="0" baseline="0" dirty="0" smtClean="0">
                            <a:solidFill>
                              <a:srgbClr val="919EE3"/>
                            </a:solidFill>
                            <a:ea typeface="Cambria Math"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0" baseline="0" dirty="0" smtClean="0">
                              <a:solidFill>
                                <a:schemeClr val="tx1"/>
                              </a:solidFill>
                              <a:ea typeface="Cambria Math" panose="02040503050406030204" pitchFamily="18" charset="0"/>
                            </a:rPr>
                            <a:t>More frequent sessions per week – on average, </a:t>
                          </a:r>
                          <a:r>
                            <a:rPr lang="en-AU" sz="1700" b="0" baseline="0" dirty="0" err="1" smtClean="0">
                              <a:solidFill>
                                <a:schemeClr val="tx1"/>
                              </a:solidFill>
                              <a:ea typeface="Cambria Math" panose="02040503050406030204" pitchFamily="18" charset="0"/>
                            </a:rPr>
                            <a:t>tx</a:t>
                          </a:r>
                          <a:r>
                            <a:rPr lang="en-AU" sz="1700" b="0" baseline="0" dirty="0" smtClean="0">
                              <a:solidFill>
                                <a:schemeClr val="tx1"/>
                              </a:solidFill>
                              <a:ea typeface="Cambria Math" panose="02040503050406030204" pitchFamily="18" charset="0"/>
                            </a:rPr>
                            <a:t> effects increased with increasing no. of sessions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0" baseline="0" dirty="0" smtClean="0">
                              <a:solidFill>
                                <a:schemeClr val="tx1"/>
                              </a:solidFill>
                              <a:ea typeface="Cambria Math" panose="02040503050406030204" pitchFamily="18" charset="0"/>
                            </a:rPr>
                            <a:t>Difference in % reconvicted for violence for least number of sessions (&lt;1 p/</a:t>
                          </a:r>
                          <a:r>
                            <a:rPr lang="en-AU" sz="1700" b="0" baseline="0" dirty="0" err="1" smtClean="0">
                              <a:solidFill>
                                <a:schemeClr val="tx1"/>
                              </a:solidFill>
                              <a:ea typeface="Cambria Math" panose="02040503050406030204" pitchFamily="18" charset="0"/>
                            </a:rPr>
                            <a:t>wk</a:t>
                          </a:r>
                          <a:r>
                            <a:rPr lang="en-AU" sz="1700" b="0" baseline="0" dirty="0" smtClean="0">
                              <a:solidFill>
                                <a:schemeClr val="tx1"/>
                              </a:solidFill>
                              <a:ea typeface="Cambria Math" panose="02040503050406030204" pitchFamily="18" charset="0"/>
                            </a:rPr>
                            <a:t>)</a:t>
                          </a:r>
                          <a:r>
                            <a:rPr lang="en-AU" sz="1700" baseline="0" dirty="0" smtClean="0">
                              <a:solidFill>
                                <a:schemeClr val="tx1"/>
                              </a:solidFill>
                              <a:ea typeface="Cambria Math" panose="02040503050406030204" pitchFamily="18" charset="0"/>
                            </a:rPr>
                            <a:t> </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r>
                                <a:rPr lang="en-AU" sz="1700" b="0" i="0" baseline="0" dirty="0" smtClean="0">
                                  <a:solidFill>
                                    <a:srgbClr val="919EE3"/>
                                  </a:solidFill>
                                  <a:latin typeface="Cambria Math" panose="02040503050406030204" pitchFamily="18" charset="0"/>
                                  <a:ea typeface="Cambria Math" panose="02040503050406030204" pitchFamily="18" charset="0"/>
                                </a:rPr>
                                <m:t>8%</m:t>
                              </m:r>
                            </m:oMath>
                          </a14:m>
                          <a:endParaRPr lang="en-AU" sz="1700" b="0" baseline="0" dirty="0" smtClean="0">
                            <a:solidFill>
                              <a:srgbClr val="919EE3"/>
                            </a:solidFill>
                            <a:ea typeface="Cambria Math" panose="020405030504060302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0" baseline="0" dirty="0" smtClean="0">
                              <a:solidFill>
                                <a:schemeClr val="tx1"/>
                              </a:solidFill>
                              <a:ea typeface="Cambria Math" panose="02040503050406030204" pitchFamily="18" charset="0"/>
                            </a:rPr>
                            <a:t>Difference in % reconvicted for violence for least number of sessions (7 p/</a:t>
                          </a:r>
                          <a:r>
                            <a:rPr lang="en-AU" sz="1700" b="0" baseline="0" dirty="0" err="1" smtClean="0">
                              <a:solidFill>
                                <a:schemeClr val="tx1"/>
                              </a:solidFill>
                              <a:ea typeface="Cambria Math" panose="02040503050406030204" pitchFamily="18" charset="0"/>
                            </a:rPr>
                            <a:t>wk</a:t>
                          </a:r>
                          <a:r>
                            <a:rPr lang="en-AU" sz="1700" b="0" baseline="0" dirty="0" smtClean="0">
                              <a:solidFill>
                                <a:schemeClr val="tx1"/>
                              </a:solidFill>
                              <a:ea typeface="Cambria Math" panose="02040503050406030204" pitchFamily="18" charset="0"/>
                            </a:rPr>
                            <a:t>)</a:t>
                          </a:r>
                          <a:r>
                            <a:rPr lang="en-AU" sz="1700" baseline="0" dirty="0" smtClean="0">
                              <a:solidFill>
                                <a:schemeClr val="tx1"/>
                              </a:solidFill>
                              <a:ea typeface="Cambria Math" panose="02040503050406030204" pitchFamily="18" charset="0"/>
                            </a:rPr>
                            <a:t> </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r>
                                <a:rPr lang="en-AU" sz="1700" b="0" i="0" baseline="0" dirty="0" smtClean="0">
                                  <a:solidFill>
                                    <a:srgbClr val="919EE3"/>
                                  </a:solidFill>
                                  <a:latin typeface="Cambria Math" panose="02040503050406030204" pitchFamily="18" charset="0"/>
                                  <a:ea typeface="Cambria Math" panose="02040503050406030204" pitchFamily="18" charset="0"/>
                                </a:rPr>
                                <m:t>21%</m:t>
                              </m:r>
                            </m:oMath>
                          </a14:m>
                          <a:endParaRPr lang="en-AU" sz="1700" b="0" baseline="0" dirty="0" smtClean="0">
                            <a:solidFill>
                              <a:schemeClr val="tx1"/>
                            </a:solidFill>
                            <a:ea typeface="Cambria Math" panose="020405030504060302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0" baseline="0" dirty="0" smtClean="0">
                              <a:solidFill>
                                <a:schemeClr val="tx1"/>
                              </a:solidFill>
                              <a:ea typeface="Cambria Math" panose="02040503050406030204" pitchFamily="18" charset="0"/>
                            </a:rPr>
                            <a:t>Interventions delivered in a treatment/therapeutic community unit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0" baseline="0" dirty="0" smtClean="0">
                              <a:solidFill>
                                <a:schemeClr val="tx1"/>
                              </a:solidFill>
                              <a:ea typeface="Cambria Math" panose="02040503050406030204" pitchFamily="18" charset="0"/>
                            </a:rPr>
                            <a:t>Difference in % reconvicted for violence</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r>
                                <a:rPr lang="en-AU" sz="1700" b="0" i="0" baseline="0" dirty="0" smtClean="0">
                                  <a:solidFill>
                                    <a:srgbClr val="919EE3"/>
                                  </a:solidFill>
                                  <a:latin typeface="Cambria Math" panose="02040503050406030204" pitchFamily="18" charset="0"/>
                                  <a:ea typeface="Cambria Math" panose="02040503050406030204" pitchFamily="18" charset="0"/>
                                </a:rPr>
                                <m:t>18%</m:t>
                              </m:r>
                            </m:oMath>
                          </a14:m>
                          <a:endParaRPr lang="en-AU" sz="1700" dirty="0">
                            <a:solidFill>
                              <a:srgbClr val="919EE3"/>
                            </a:solidFill>
                          </a:endParaRPr>
                        </a:p>
                      </a:txBody>
                      <a:tcPr/>
                    </a:tc>
                    <a:extLst>
                      <a:ext uri="{0D108BD9-81ED-4DB2-BD59-A6C34878D82A}">
                        <a16:rowId xmlns:a16="http://schemas.microsoft.com/office/drawing/2014/main" val="344799268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040402587"/>
                  </p:ext>
                </p:extLst>
              </p:nvPr>
            </p:nvGraphicFramePr>
            <p:xfrm>
              <a:off x="107503" y="1535409"/>
              <a:ext cx="8856094" cy="4677222"/>
            </p:xfrm>
            <a:graphic>
              <a:graphicData uri="http://schemas.openxmlformats.org/drawingml/2006/table">
                <a:tbl>
                  <a:tblPr firstRow="1" bandRow="1">
                    <a:tableStyleId>{5C22544A-7EE6-4342-B048-85BDC9FD1C3A}</a:tableStyleId>
                  </a:tblPr>
                  <a:tblGrid>
                    <a:gridCol w="8856094">
                      <a:extLst>
                        <a:ext uri="{9D8B030D-6E8A-4147-A177-3AD203B41FA5}">
                          <a16:colId xmlns:a16="http://schemas.microsoft.com/office/drawing/2014/main" val="2785170075"/>
                        </a:ext>
                      </a:extLst>
                    </a:gridCol>
                  </a:tblGrid>
                  <a:tr h="365760">
                    <a:tc>
                      <a:txBody>
                        <a:bodyPr/>
                        <a:lstStyle/>
                        <a:p>
                          <a:pPr algn="ctr"/>
                          <a:r>
                            <a:rPr lang="en-AU" dirty="0" smtClean="0">
                              <a:solidFill>
                                <a:schemeClr val="tx1"/>
                              </a:solidFill>
                            </a:rPr>
                            <a:t>Treatment Variables</a:t>
                          </a:r>
                          <a:endParaRPr lang="en-AU"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3602575907"/>
                      </a:ext>
                    </a:extLst>
                  </a:tr>
                  <a:tr h="365760">
                    <a:tc>
                      <a:txBody>
                        <a:bodyPr/>
                        <a:lstStyle/>
                        <a:p>
                          <a:pPr algn="ctr"/>
                          <a:r>
                            <a:rPr lang="en-AU" dirty="0" smtClean="0">
                              <a:solidFill>
                                <a:schemeClr val="tx1"/>
                              </a:solidFill>
                            </a:rPr>
                            <a:t>Duration</a:t>
                          </a:r>
                          <a:r>
                            <a:rPr lang="en-AU" baseline="0" dirty="0" smtClean="0">
                              <a:solidFill>
                                <a:schemeClr val="tx1"/>
                              </a:solidFill>
                            </a:rPr>
                            <a:t> and Nature of Intervention</a:t>
                          </a:r>
                          <a:endParaRPr lang="en-AU"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448651090"/>
                      </a:ext>
                    </a:extLst>
                  </a:tr>
                  <a:tr h="3945702">
                    <a:tc>
                      <a:txBody>
                        <a:bodyPr/>
                        <a:lstStyle/>
                        <a:p>
                          <a:endParaRPr lang="en-US"/>
                        </a:p>
                      </a:txBody>
                      <a:tcPr>
                        <a:blipFill>
                          <a:blip r:embed="rId9"/>
                          <a:stretch>
                            <a:fillRect l="-69" t="-19260" r="-275" b="-308"/>
                          </a:stretch>
                        </a:blipFill>
                      </a:tcPr>
                    </a:tc>
                    <a:extLst>
                      <a:ext uri="{0D108BD9-81ED-4DB2-BD59-A6C34878D82A}">
                        <a16:rowId xmlns:a16="http://schemas.microsoft.com/office/drawing/2014/main" val="3447992686"/>
                      </a:ext>
                    </a:extLst>
                  </a:tr>
                </a:tbl>
              </a:graphicData>
            </a:graphic>
          </p:graphicFrame>
        </mc:Fallback>
      </mc:AlternateContent>
    </p:spTree>
    <p:custDataLst>
      <p:tags r:id="rId1"/>
    </p:custDataLst>
    <p:extLst>
      <p:ext uri="{BB962C8B-B14F-4D97-AF65-F5344CB8AC3E}">
        <p14:creationId xmlns:p14="http://schemas.microsoft.com/office/powerpoint/2010/main" val="45995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3382"/>
            <a:ext cx="2899203" cy="840226"/>
          </a:xfrm>
          <a:prstGeom prst="rect">
            <a:avLst/>
          </a:prstGeom>
        </p:spPr>
      </p:pic>
      <p:sp>
        <p:nvSpPr>
          <p:cNvPr id="5" name="TextBox 4"/>
          <p:cNvSpPr txBox="1"/>
          <p:nvPr/>
        </p:nvSpPr>
        <p:spPr>
          <a:xfrm>
            <a:off x="627144" y="1314041"/>
            <a:ext cx="7806002" cy="830997"/>
          </a:xfrm>
          <a:prstGeom prst="rect">
            <a:avLst/>
          </a:prstGeom>
          <a:noFill/>
        </p:spPr>
        <p:txBody>
          <a:bodyPr wrap="square" rtlCol="0">
            <a:spAutoFit/>
          </a:bodyPr>
          <a:lstStyle/>
          <a:p>
            <a:pPr algn="ctr"/>
            <a:r>
              <a:rPr lang="en-AU" sz="2400" dirty="0">
                <a:solidFill>
                  <a:srgbClr val="23337C"/>
                </a:solidFill>
              </a:rPr>
              <a:t>A </a:t>
            </a:r>
            <a:r>
              <a:rPr lang="en-AU" sz="2400" dirty="0" smtClean="0">
                <a:solidFill>
                  <a:srgbClr val="23337C"/>
                </a:solidFill>
              </a:rPr>
              <a:t>Catalyst </a:t>
            </a:r>
            <a:r>
              <a:rPr lang="en-AU" sz="2400" dirty="0">
                <a:solidFill>
                  <a:srgbClr val="23337C"/>
                </a:solidFill>
              </a:rPr>
              <a:t>Consortium for Research Excellence in Reducing Persistent Violence and Sexual Offending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3" y="5934227"/>
            <a:ext cx="1080120" cy="7841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34227"/>
            <a:ext cx="1454906" cy="76249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6788" y="4669401"/>
            <a:ext cx="3222677" cy="729501"/>
          </a:xfrm>
          <a:prstGeom prst="rect">
            <a:avLst/>
          </a:prstGeom>
        </p:spPr>
      </p:pic>
      <p:sp>
        <p:nvSpPr>
          <p:cNvPr id="8" name="TextBox 7"/>
          <p:cNvSpPr txBox="1"/>
          <p:nvPr/>
        </p:nvSpPr>
        <p:spPr>
          <a:xfrm>
            <a:off x="3779912" y="260648"/>
            <a:ext cx="5751335" cy="507831"/>
          </a:xfrm>
          <a:prstGeom prst="rect">
            <a:avLst/>
          </a:prstGeom>
          <a:noFill/>
        </p:spPr>
        <p:txBody>
          <a:bodyPr wrap="square" rtlCol="0">
            <a:spAutoFit/>
          </a:bodyPr>
          <a:lstStyle/>
          <a:p>
            <a:pPr algn="ctr"/>
            <a:r>
              <a:rPr lang="en-AU" sz="2700" dirty="0">
                <a:solidFill>
                  <a:srgbClr val="005CB8"/>
                </a:solidFill>
              </a:rPr>
              <a:t>www.catalystconsortium.com </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5" y="5934227"/>
            <a:ext cx="1788501" cy="78417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854094049"/>
              </p:ext>
            </p:extLst>
          </p:nvPr>
        </p:nvGraphicFramePr>
        <p:xfrm>
          <a:off x="1079613" y="2366466"/>
          <a:ext cx="6658269" cy="3383280"/>
        </p:xfrm>
        <a:graphic>
          <a:graphicData uri="http://schemas.openxmlformats.org/drawingml/2006/table">
            <a:tbl>
              <a:tblPr firstRow="1" bandRow="1">
                <a:tableStyleId>{5C22544A-7EE6-4342-B048-85BDC9FD1C3A}</a:tableStyleId>
              </a:tblPr>
              <a:tblGrid>
                <a:gridCol w="3339881">
                  <a:extLst>
                    <a:ext uri="{9D8B030D-6E8A-4147-A177-3AD203B41FA5}">
                      <a16:colId xmlns:a16="http://schemas.microsoft.com/office/drawing/2014/main" val="214418184"/>
                    </a:ext>
                  </a:extLst>
                </a:gridCol>
                <a:gridCol w="3318388">
                  <a:extLst>
                    <a:ext uri="{9D8B030D-6E8A-4147-A177-3AD203B41FA5}">
                      <a16:colId xmlns:a16="http://schemas.microsoft.com/office/drawing/2014/main" val="3537262376"/>
                    </a:ext>
                  </a:extLst>
                </a:gridCol>
              </a:tblGrid>
              <a:tr h="279000">
                <a:tc>
                  <a:txBody>
                    <a:bodyPr/>
                    <a:lstStyle/>
                    <a:p>
                      <a:r>
                        <a:rPr lang="en-AU" sz="1400" b="0" dirty="0" smtClean="0">
                          <a:solidFill>
                            <a:schemeClr val="tx1"/>
                          </a:solidFill>
                        </a:rPr>
                        <a:t>Director</a:t>
                      </a:r>
                      <a:endParaRPr lang="en-AU" sz="1400" b="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EDF8">
                        <a:alpha val="41961"/>
                      </a:srgbClr>
                    </a:solidFill>
                  </a:tcPr>
                </a:tc>
                <a:tc>
                  <a:txBody>
                    <a:bodyPr/>
                    <a:lstStyle/>
                    <a:p>
                      <a:r>
                        <a:rPr lang="en-AU" sz="1400" b="0" dirty="0" smtClean="0">
                          <a:solidFill>
                            <a:schemeClr val="tx1"/>
                          </a:solidFill>
                        </a:rPr>
                        <a:t>Professor</a:t>
                      </a:r>
                      <a:r>
                        <a:rPr lang="en-AU" sz="1400" b="0" baseline="0" dirty="0" smtClean="0">
                          <a:solidFill>
                            <a:schemeClr val="tx1"/>
                          </a:solidFill>
                        </a:rPr>
                        <a:t> James Ogloff</a:t>
                      </a:r>
                      <a:endParaRPr lang="en-AU" sz="1400" b="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EDF8">
                        <a:alpha val="41961"/>
                      </a:srgbClr>
                    </a:solidFill>
                  </a:tcPr>
                </a:tc>
                <a:extLst>
                  <a:ext uri="{0D108BD9-81ED-4DB2-BD59-A6C34878D82A}">
                    <a16:rowId xmlns:a16="http://schemas.microsoft.com/office/drawing/2014/main" val="567033933"/>
                  </a:ext>
                </a:extLst>
              </a:tr>
              <a:tr h="279000">
                <a:tc>
                  <a:txBody>
                    <a:bodyPr/>
                    <a:lstStyle/>
                    <a:p>
                      <a:r>
                        <a:rPr lang="en-AU" sz="1400" dirty="0" smtClean="0">
                          <a:solidFill>
                            <a:schemeClr val="tx1"/>
                          </a:solidFill>
                        </a:rPr>
                        <a:t>Deputy Director</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EDF8">
                        <a:alpha val="41961"/>
                      </a:srgbClr>
                    </a:solidFill>
                  </a:tcPr>
                </a:tc>
                <a:tc>
                  <a:txBody>
                    <a:bodyPr/>
                    <a:lstStyle/>
                    <a:p>
                      <a:r>
                        <a:rPr lang="en-AU" sz="1400" dirty="0" smtClean="0">
                          <a:solidFill>
                            <a:schemeClr val="tx1"/>
                          </a:solidFill>
                        </a:rPr>
                        <a:t>Professor Michael Daffern</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EDF8">
                        <a:alpha val="41961"/>
                      </a:srgbClr>
                    </a:solidFill>
                  </a:tcPr>
                </a:tc>
                <a:extLst>
                  <a:ext uri="{0D108BD9-81ED-4DB2-BD59-A6C34878D82A}">
                    <a16:rowId xmlns:a16="http://schemas.microsoft.com/office/drawing/2014/main" val="3953750593"/>
                  </a:ext>
                </a:extLst>
              </a:tr>
              <a:tr h="279000">
                <a:tc>
                  <a:txBody>
                    <a:bodyPr/>
                    <a:lstStyle/>
                    <a:p>
                      <a:r>
                        <a:rPr lang="en-AU" sz="1400" dirty="0" smtClean="0">
                          <a:solidFill>
                            <a:schemeClr val="tx1"/>
                          </a:solidFill>
                        </a:rPr>
                        <a:t>Research Manager</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EDF8">
                        <a:alpha val="41961"/>
                      </a:srgbClr>
                    </a:solidFill>
                  </a:tcPr>
                </a:tc>
                <a:tc>
                  <a:txBody>
                    <a:bodyPr/>
                    <a:lstStyle/>
                    <a:p>
                      <a:r>
                        <a:rPr lang="en-AU" sz="1400" dirty="0" smtClean="0">
                          <a:solidFill>
                            <a:schemeClr val="tx1"/>
                          </a:solidFill>
                        </a:rPr>
                        <a:t>Dr Rachael Fullam</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EDF8">
                        <a:alpha val="41961"/>
                      </a:srgbClr>
                    </a:solidFill>
                  </a:tcPr>
                </a:tc>
                <a:extLst>
                  <a:ext uri="{0D108BD9-81ED-4DB2-BD59-A6C34878D82A}">
                    <a16:rowId xmlns:a16="http://schemas.microsoft.com/office/drawing/2014/main" val="4206373798"/>
                  </a:ext>
                </a:extLst>
              </a:tr>
              <a:tr h="279000">
                <a:tc gridSpan="2">
                  <a:txBody>
                    <a:bodyPr/>
                    <a:lstStyle/>
                    <a:p>
                      <a:r>
                        <a:rPr lang="en-AU" sz="1400" dirty="0" smtClean="0">
                          <a:solidFill>
                            <a:schemeClr val="tx1"/>
                          </a:solidFill>
                        </a:rPr>
                        <a:t>Key Investigators/Investigators</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0DCE2"/>
                    </a:solidFill>
                  </a:tcPr>
                </a:tc>
                <a:tc hMerge="1">
                  <a:txBody>
                    <a:bodyPr/>
                    <a:lstStyle/>
                    <a:p>
                      <a:endParaRPr lang="en-AU"/>
                    </a:p>
                  </a:txBody>
                  <a:tcPr/>
                </a:tc>
                <a:extLst>
                  <a:ext uri="{0D108BD9-81ED-4DB2-BD59-A6C34878D82A}">
                    <a16:rowId xmlns:a16="http://schemas.microsoft.com/office/drawing/2014/main" val="99496226"/>
                  </a:ext>
                </a:extLst>
              </a:tr>
              <a:tr h="279000">
                <a:tc>
                  <a:txBody>
                    <a:bodyPr/>
                    <a:lstStyle/>
                    <a:p>
                      <a:r>
                        <a:rPr lang="en-AU" sz="1400" dirty="0" smtClean="0">
                          <a:solidFill>
                            <a:schemeClr val="tx1"/>
                          </a:solidFill>
                        </a:rPr>
                        <a:t>Associate</a:t>
                      </a:r>
                      <a:r>
                        <a:rPr lang="en-AU" sz="1400" baseline="0" dirty="0" smtClean="0">
                          <a:solidFill>
                            <a:schemeClr val="tx1"/>
                          </a:solidFill>
                        </a:rPr>
                        <a:t> Professor Troy McEwan</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Dr Caleb Lloyd </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2747068252"/>
                  </a:ext>
                </a:extLst>
              </a:tr>
              <a:tr h="27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Dr Rajan Darjee</a:t>
                      </a:r>
                      <a:endParaRPr lang="en-AU" sz="1400" dirty="0" smtClean="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r>
                        <a:rPr lang="en-AU" sz="1400" dirty="0" smtClean="0"/>
                        <a:t>Dr Stephane Shepherd</a:t>
                      </a:r>
                      <a:endParaRPr lang="en-AU" sz="1400" dirty="0"/>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2038281121"/>
                  </a:ext>
                </a:extLst>
              </a:tr>
              <a:tr h="27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Dr Stefan Luebbers </a:t>
                      </a:r>
                      <a:endParaRPr lang="en-AU" sz="1400" dirty="0" smtClean="0"/>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Dr Margaret Nixon</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2300612970"/>
                  </a:ext>
                </a:extLst>
              </a:tr>
              <a:tr h="27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Dr Benjamin Spivak</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Dr Ann Brennan</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2937534535"/>
                  </a:ext>
                </a:extLst>
              </a:tr>
              <a:tr h="279000">
                <a:tc gridSpan="2">
                  <a:txBody>
                    <a:bodyPr/>
                    <a:lstStyle/>
                    <a:p>
                      <a:r>
                        <a:rPr lang="en-AU" sz="1400" dirty="0" smtClean="0">
                          <a:solidFill>
                            <a:schemeClr val="tx1"/>
                          </a:solidFill>
                        </a:rPr>
                        <a:t>Research Fellows</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0DCE2"/>
                    </a:solidFill>
                  </a:tcPr>
                </a:tc>
                <a:tc hMerge="1">
                  <a:txBody>
                    <a:bodyPr/>
                    <a:lstStyle/>
                    <a:p>
                      <a:endParaRPr lang="en-AU"/>
                    </a:p>
                  </a:txBody>
                  <a:tcPr/>
                </a:tc>
                <a:extLst>
                  <a:ext uri="{0D108BD9-81ED-4DB2-BD59-A6C34878D82A}">
                    <a16:rowId xmlns:a16="http://schemas.microsoft.com/office/drawing/2014/main" val="1088091439"/>
                  </a:ext>
                </a:extLst>
              </a:tr>
              <a:tr h="279000">
                <a:tc>
                  <a:txBody>
                    <a:bodyPr/>
                    <a:lstStyle/>
                    <a:p>
                      <a:r>
                        <a:rPr lang="en-AU" sz="1400" dirty="0" smtClean="0">
                          <a:solidFill>
                            <a:schemeClr val="tx1"/>
                          </a:solidFill>
                        </a:rPr>
                        <a:t>Dr Ashley Dunne</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r>
                        <a:rPr lang="en-AU" sz="1400" dirty="0" smtClean="0"/>
                        <a:t>Dr Nina Papalia</a:t>
                      </a:r>
                      <a:endParaRPr lang="en-AU" sz="1400" dirty="0"/>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414957105"/>
                  </a:ext>
                </a:extLst>
              </a:tr>
              <a:tr h="279000">
                <a:tc>
                  <a:txBody>
                    <a:bodyPr/>
                    <a:lstStyle/>
                    <a:p>
                      <a:r>
                        <a:rPr lang="en-AU" sz="1400" dirty="0" smtClean="0">
                          <a:solidFill>
                            <a:schemeClr val="tx1"/>
                          </a:solidFill>
                        </a:rPr>
                        <a:t>Dr Melanie Simmons</a:t>
                      </a:r>
                      <a:endParaRPr lang="en-AU" sz="1400" dirty="0">
                        <a:solidFill>
                          <a:schemeClr val="tx1"/>
                        </a:solidFill>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r>
                        <a:rPr lang="en-AU" sz="1400" dirty="0" smtClean="0"/>
                        <a:t>Dr Janet Ruffles</a:t>
                      </a:r>
                      <a:endParaRPr lang="en-AU" sz="1400" dirty="0"/>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4104629834"/>
                  </a:ext>
                </a:extLst>
              </a:tr>
              <a:tr h="27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Ms Daveena Mawren</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tc>
                  <a:txBody>
                    <a:bodyPr/>
                    <a:lstStyle/>
                    <a:p>
                      <a:r>
                        <a:rPr lang="en-AU" sz="1400" dirty="0" smtClean="0"/>
                        <a:t>Dr Christine Loft</a:t>
                      </a:r>
                      <a:endParaRPr lang="en-AU" sz="1400" dirty="0"/>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AFD"/>
                    </a:solidFill>
                  </a:tcPr>
                </a:tc>
                <a:extLst>
                  <a:ext uri="{0D108BD9-81ED-4DB2-BD59-A6C34878D82A}">
                    <a16:rowId xmlns:a16="http://schemas.microsoft.com/office/drawing/2014/main" val="166825560"/>
                  </a:ext>
                </a:extLst>
              </a:tr>
            </a:tbl>
          </a:graphicData>
        </a:graphic>
      </p:graphicFrame>
    </p:spTree>
    <p:extLst>
      <p:ext uri="{BB962C8B-B14F-4D97-AF65-F5344CB8AC3E}">
        <p14:creationId xmlns:p14="http://schemas.microsoft.com/office/powerpoint/2010/main" val="3300538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778362"/>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6" name="TextBox 15"/>
          <p:cNvSpPr txBox="1"/>
          <p:nvPr/>
        </p:nvSpPr>
        <p:spPr>
          <a:xfrm>
            <a:off x="539552" y="908720"/>
            <a:ext cx="8068824" cy="404663"/>
          </a:xfrm>
          <a:prstGeom prst="rect">
            <a:avLst/>
          </a:prstGeom>
          <a:noFill/>
        </p:spPr>
        <p:txBody>
          <a:bodyPr wrap="square" rtlCol="0">
            <a:spAutoFit/>
          </a:bodyPr>
          <a:lstStyle/>
          <a:p>
            <a:pPr algn="ctr">
              <a:lnSpc>
                <a:spcPct val="110000"/>
              </a:lnSpc>
              <a:spcAft>
                <a:spcPts val="600"/>
              </a:spcAft>
            </a:pPr>
            <a:r>
              <a:rPr lang="en-AU" sz="2000" b="1" dirty="0" smtClean="0">
                <a:solidFill>
                  <a:schemeClr val="accent2">
                    <a:lumMod val="75000"/>
                  </a:schemeClr>
                </a:solidFill>
                <a:latin typeface="Arial"/>
                <a:cs typeface="Arial"/>
              </a:rPr>
              <a:t>What Factors Influence Treatment Effectiveness?</a:t>
            </a:r>
            <a:endParaRPr lang="en-AU" sz="2000" b="1" dirty="0">
              <a:solidFill>
                <a:schemeClr val="accent2">
                  <a:lumMod val="75000"/>
                </a:schemeClr>
              </a:solidFill>
              <a:latin typeface="Arial"/>
              <a:cs typeface="Arial"/>
            </a:endParaRPr>
          </a:p>
        </p:txBody>
      </p:sp>
      <p:sp>
        <p:nvSpPr>
          <p:cNvPr id="27" name="Content Placeholder 2"/>
          <p:cNvSpPr txBox="1">
            <a:spLocks/>
          </p:cNvSpPr>
          <p:nvPr/>
        </p:nvSpPr>
        <p:spPr>
          <a:xfrm>
            <a:off x="322637" y="774429"/>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None/>
            </a:pPr>
            <a:endParaRPr lang="en-AU" sz="1400" dirty="0" smtClean="0">
              <a:latin typeface="Arial" pitchFamily="34" charset="0"/>
              <a:cs typeface="Arial" pitchFamily="34" charset="0"/>
            </a:endParaRPr>
          </a:p>
          <a:p>
            <a:pPr lvl="1"/>
            <a:endParaRPr lang="en-AU" sz="1400" dirty="0">
              <a:latin typeface="Arial" panose="020B0604020202020204" pitchFamily="34" charset="0"/>
              <a:cs typeface="Arial" panose="020B0604020202020204" pitchFamily="34" charset="0"/>
            </a:endParaRPr>
          </a:p>
          <a:p>
            <a:pPr marL="0" indent="0">
              <a:buFont typeface="Arial" pitchFamily="34" charset="0"/>
              <a:buNone/>
            </a:pPr>
            <a:endParaRPr lang="en-US" sz="1800" dirty="0" smtClean="0"/>
          </a:p>
        </p:txBody>
      </p:sp>
      <p:sp>
        <p:nvSpPr>
          <p:cNvPr id="13" name="TextBox 12"/>
          <p:cNvSpPr txBox="1"/>
          <p:nvPr/>
        </p:nvSpPr>
        <p:spPr>
          <a:xfrm>
            <a:off x="322637" y="6168866"/>
            <a:ext cx="8755927" cy="584775"/>
          </a:xfrm>
          <a:prstGeom prst="rect">
            <a:avLst/>
          </a:prstGeom>
          <a:solidFill>
            <a:schemeClr val="bg1"/>
          </a:solidFill>
        </p:spPr>
        <p:txBody>
          <a:bodyPr wrap="square" rtlCol="0">
            <a:spAutoFit/>
          </a:bodyPr>
          <a:lstStyle/>
          <a:p>
            <a:r>
              <a:rPr lang="en-AU" sz="1600" b="1" i="1" dirty="0"/>
              <a:t>Other variables examined that do no not significantly influence treatment </a:t>
            </a:r>
            <a:r>
              <a:rPr lang="en-AU" sz="1600" b="1" i="1" dirty="0" smtClean="0"/>
              <a:t>effectiveness: </a:t>
            </a:r>
            <a:r>
              <a:rPr lang="en-AU" sz="1600" dirty="0" smtClean="0"/>
              <a:t>session duration (hours); total treatment duration (weeks); facilitator profession.</a:t>
            </a:r>
            <a:endParaRPr lang="en-AU" sz="1600"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07503" y="1487665"/>
              <a:ext cx="8856094" cy="4677222"/>
            </p:xfrm>
            <a:graphic>
              <a:graphicData uri="http://schemas.openxmlformats.org/drawingml/2006/table">
                <a:tbl>
                  <a:tblPr firstRow="1" bandRow="1">
                    <a:tableStyleId>{5C22544A-7EE6-4342-B048-85BDC9FD1C3A}</a:tableStyleId>
                  </a:tblPr>
                  <a:tblGrid>
                    <a:gridCol w="8856094">
                      <a:extLst>
                        <a:ext uri="{9D8B030D-6E8A-4147-A177-3AD203B41FA5}">
                          <a16:colId xmlns:a16="http://schemas.microsoft.com/office/drawing/2014/main" val="2785170075"/>
                        </a:ext>
                      </a:extLst>
                    </a:gridCol>
                  </a:tblGrid>
                  <a:tr h="303516">
                    <a:tc>
                      <a:txBody>
                        <a:bodyPr/>
                        <a:lstStyle/>
                        <a:p>
                          <a:pPr algn="ctr"/>
                          <a:r>
                            <a:rPr lang="en-AU" dirty="0" smtClean="0">
                              <a:solidFill>
                                <a:schemeClr val="tx1"/>
                              </a:solidFill>
                            </a:rPr>
                            <a:t>Treatment Variables</a:t>
                          </a:r>
                          <a:endParaRPr lang="en-AU"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3602575907"/>
                      </a:ext>
                    </a:extLst>
                  </a:tr>
                  <a:tr h="303516">
                    <a:tc>
                      <a:txBody>
                        <a:bodyPr/>
                        <a:lstStyle/>
                        <a:p>
                          <a:pPr algn="ctr"/>
                          <a:r>
                            <a:rPr lang="en-AU" dirty="0" smtClean="0">
                              <a:solidFill>
                                <a:schemeClr val="tx1"/>
                              </a:solidFill>
                            </a:rPr>
                            <a:t>Duration</a:t>
                          </a:r>
                          <a:r>
                            <a:rPr lang="en-AU" baseline="0" dirty="0" smtClean="0">
                              <a:solidFill>
                                <a:schemeClr val="tx1"/>
                              </a:solidFill>
                            </a:rPr>
                            <a:t> and Nature of Intervention continued…</a:t>
                          </a:r>
                          <a:endParaRPr lang="en-AU"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448651090"/>
                      </a:ext>
                    </a:extLst>
                  </a:tr>
                  <a:tr h="3945702">
                    <a:tc>
                      <a:txBody>
                        <a:bodyPr/>
                        <a:lstStyle/>
                        <a:p>
                          <a:r>
                            <a:rPr lang="en-AU" sz="1700" dirty="0" smtClean="0"/>
                            <a:t>Larger reductions</a:t>
                          </a:r>
                          <a:r>
                            <a:rPr lang="en-AU" sz="1700" baseline="0" dirty="0" smtClean="0"/>
                            <a:t> in violent re-offending for:</a:t>
                          </a:r>
                        </a:p>
                        <a:p>
                          <a:endParaRPr lang="en-AU" sz="1700" baseline="0" dirty="0" smtClean="0"/>
                        </a:p>
                        <a:p>
                          <a:pPr marL="285750" indent="-285750">
                            <a:buFont typeface="Arial" panose="020B0604020202020204" pitchFamily="34" charset="0"/>
                            <a:buChar char="•"/>
                          </a:pPr>
                          <a:r>
                            <a:rPr lang="en-AU" sz="1700" baseline="0" dirty="0" smtClean="0"/>
                            <a:t>Trend for multi-modal and anger management programs to be associated with larger reductions in violence re-offending than programs focussed on cognitive skills:</a:t>
                          </a:r>
                        </a:p>
                        <a:p>
                          <a:pPr marL="742950" lvl="1" indent="-285750">
                            <a:buFont typeface="Arial" panose="020B0604020202020204" pitchFamily="34" charset="0"/>
                            <a:buChar char="•"/>
                          </a:pPr>
                          <a:r>
                            <a:rPr lang="en-AU" sz="1700" baseline="0" dirty="0" smtClean="0"/>
                            <a:t>When multi-modal or anger management programs used, differences in % reconvicted for violence</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oMath>
                          </a14:m>
                          <a:r>
                            <a:rPr lang="en-AU" sz="1700" baseline="0" dirty="0" smtClean="0">
                              <a:solidFill>
                                <a:srgbClr val="919EE3"/>
                              </a:solidFill>
                            </a:rPr>
                            <a:t>13-15%</a:t>
                          </a:r>
                        </a:p>
                        <a:p>
                          <a:pPr marL="742950" lvl="1" indent="-285750">
                            <a:buFont typeface="Arial" panose="020B0604020202020204" pitchFamily="34" charset="0"/>
                            <a:buChar char="•"/>
                          </a:pPr>
                          <a:endParaRPr lang="en-AU" sz="1700" baseline="0" dirty="0" smtClean="0"/>
                        </a:p>
                        <a:p>
                          <a:pPr marL="285750" lvl="0" indent="-285750">
                            <a:buFont typeface="Arial" panose="020B0604020202020204" pitchFamily="34" charset="0"/>
                            <a:buChar char="•"/>
                          </a:pPr>
                          <a:r>
                            <a:rPr lang="en-AU" sz="1700" baseline="0" dirty="0" smtClean="0"/>
                            <a:t>Trend for group-based interventions (including those that involved group + individual work) to be associated with larger reductions in violent re-offending than individual interventions: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700" baseline="0" dirty="0" smtClean="0"/>
                            <a:t>When group-based interventions were used, differences in % reconvicted for violence</a:t>
                          </a:r>
                          <a14:m>
                            <m:oMath xmlns:m="http://schemas.openxmlformats.org/officeDocument/2006/math">
                              <m:r>
                                <a:rPr lang="en-AU" sz="1700" i="1" baseline="0" dirty="0" smtClean="0">
                                  <a:solidFill>
                                    <a:srgbClr val="919EE3"/>
                                  </a:solidFill>
                                  <a:latin typeface="Cambria Math" panose="02040503050406030204" pitchFamily="18" charset="0"/>
                                  <a:ea typeface="Cambria Math" panose="02040503050406030204" pitchFamily="18" charset="0"/>
                                </a:rPr>
                                <m:t>~</m:t>
                              </m:r>
                            </m:oMath>
                          </a14:m>
                          <a:r>
                            <a:rPr lang="en-AU" sz="1700" baseline="0" dirty="0" smtClean="0">
                              <a:solidFill>
                                <a:srgbClr val="919EE3"/>
                              </a:solidFill>
                            </a:rPr>
                            <a:t>11-13%</a:t>
                          </a:r>
                        </a:p>
                        <a:p>
                          <a:pPr marL="742950" lvl="1" indent="-285750">
                            <a:buFont typeface="Arial" panose="020B0604020202020204" pitchFamily="34" charset="0"/>
                            <a:buChar char="•"/>
                          </a:pPr>
                          <a:endParaRPr lang="en-AU" sz="1700" baseline="0" dirty="0" smtClean="0"/>
                        </a:p>
                        <a:p>
                          <a:pPr marL="285750" lvl="0" indent="-285750">
                            <a:buFont typeface="Arial" panose="020B0604020202020204" pitchFamily="34" charset="0"/>
                            <a:buChar char="•"/>
                          </a:pPr>
                          <a:endParaRPr lang="en-AU" sz="1700" baseline="0" dirty="0" smtClean="0"/>
                        </a:p>
                      </a:txBody>
                      <a:tcPr/>
                    </a:tc>
                    <a:extLst>
                      <a:ext uri="{0D108BD9-81ED-4DB2-BD59-A6C34878D82A}">
                        <a16:rowId xmlns:a16="http://schemas.microsoft.com/office/drawing/2014/main" val="344799268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659562451"/>
                  </p:ext>
                </p:extLst>
              </p:nvPr>
            </p:nvGraphicFramePr>
            <p:xfrm>
              <a:off x="107503" y="1487665"/>
              <a:ext cx="8856094" cy="4677222"/>
            </p:xfrm>
            <a:graphic>
              <a:graphicData uri="http://schemas.openxmlformats.org/drawingml/2006/table">
                <a:tbl>
                  <a:tblPr firstRow="1" bandRow="1">
                    <a:tableStyleId>{5C22544A-7EE6-4342-B048-85BDC9FD1C3A}</a:tableStyleId>
                  </a:tblPr>
                  <a:tblGrid>
                    <a:gridCol w="8856094">
                      <a:extLst>
                        <a:ext uri="{9D8B030D-6E8A-4147-A177-3AD203B41FA5}">
                          <a16:colId xmlns:a16="http://schemas.microsoft.com/office/drawing/2014/main" val="2785170075"/>
                        </a:ext>
                      </a:extLst>
                    </a:gridCol>
                  </a:tblGrid>
                  <a:tr h="365760">
                    <a:tc>
                      <a:txBody>
                        <a:bodyPr/>
                        <a:lstStyle/>
                        <a:p>
                          <a:pPr algn="ctr"/>
                          <a:r>
                            <a:rPr lang="en-AU" dirty="0" smtClean="0">
                              <a:solidFill>
                                <a:schemeClr val="tx1"/>
                              </a:solidFill>
                            </a:rPr>
                            <a:t>Treatment Variables</a:t>
                          </a:r>
                          <a:endParaRPr lang="en-AU"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3602575907"/>
                      </a:ext>
                    </a:extLst>
                  </a:tr>
                  <a:tr h="365760">
                    <a:tc>
                      <a:txBody>
                        <a:bodyPr/>
                        <a:lstStyle/>
                        <a:p>
                          <a:pPr algn="ctr"/>
                          <a:r>
                            <a:rPr lang="en-AU" dirty="0" smtClean="0">
                              <a:solidFill>
                                <a:schemeClr val="tx1"/>
                              </a:solidFill>
                            </a:rPr>
                            <a:t>Duration</a:t>
                          </a:r>
                          <a:r>
                            <a:rPr lang="en-AU" baseline="0" dirty="0" smtClean="0">
                              <a:solidFill>
                                <a:schemeClr val="tx1"/>
                              </a:solidFill>
                            </a:rPr>
                            <a:t> and Nature of Intervention continued…</a:t>
                          </a:r>
                          <a:endParaRPr lang="en-AU"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448651090"/>
                      </a:ext>
                    </a:extLst>
                  </a:tr>
                  <a:tr h="3945702">
                    <a:tc>
                      <a:txBody>
                        <a:bodyPr/>
                        <a:lstStyle/>
                        <a:p>
                          <a:endParaRPr lang="en-US"/>
                        </a:p>
                      </a:txBody>
                      <a:tcPr>
                        <a:blipFill>
                          <a:blip r:embed="rId5"/>
                          <a:stretch>
                            <a:fillRect l="-69" t="-19290" r="-275" b="-309"/>
                          </a:stretch>
                        </a:blipFill>
                      </a:tcPr>
                    </a:tc>
                    <a:extLst>
                      <a:ext uri="{0D108BD9-81ED-4DB2-BD59-A6C34878D82A}">
                        <a16:rowId xmlns:a16="http://schemas.microsoft.com/office/drawing/2014/main" val="3447992686"/>
                      </a:ext>
                    </a:extLst>
                  </a:tr>
                </a:tbl>
              </a:graphicData>
            </a:graphic>
          </p:graphicFrame>
        </mc:Fallback>
      </mc:AlternateContent>
    </p:spTree>
    <p:custDataLst>
      <p:tags r:id="rId1"/>
    </p:custDataLst>
    <p:extLst>
      <p:ext uri="{BB962C8B-B14F-4D97-AF65-F5344CB8AC3E}">
        <p14:creationId xmlns:p14="http://schemas.microsoft.com/office/powerpoint/2010/main" val="151924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778362"/>
            <a:ext cx="8640960" cy="1425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6" name="TextBox 15"/>
          <p:cNvSpPr txBox="1"/>
          <p:nvPr/>
        </p:nvSpPr>
        <p:spPr>
          <a:xfrm>
            <a:off x="539552" y="908720"/>
            <a:ext cx="8068824" cy="404663"/>
          </a:xfrm>
          <a:prstGeom prst="rect">
            <a:avLst/>
          </a:prstGeom>
          <a:noFill/>
        </p:spPr>
        <p:txBody>
          <a:bodyPr wrap="square" rtlCol="0">
            <a:spAutoFit/>
          </a:bodyPr>
          <a:lstStyle/>
          <a:p>
            <a:pPr algn="ctr">
              <a:lnSpc>
                <a:spcPct val="110000"/>
              </a:lnSpc>
              <a:spcAft>
                <a:spcPts val="600"/>
              </a:spcAft>
            </a:pPr>
            <a:r>
              <a:rPr lang="en-AU" sz="2000" b="1" dirty="0" smtClean="0">
                <a:solidFill>
                  <a:schemeClr val="accent2">
                    <a:lumMod val="75000"/>
                  </a:schemeClr>
                </a:solidFill>
                <a:latin typeface="Arial"/>
                <a:cs typeface="Arial"/>
              </a:rPr>
              <a:t>What Factors Influence Treatment Effectiveness?</a:t>
            </a:r>
            <a:endParaRPr lang="en-AU" sz="2000" b="1" dirty="0">
              <a:solidFill>
                <a:schemeClr val="accent2">
                  <a:lumMod val="75000"/>
                </a:schemeClr>
              </a:solidFill>
              <a:latin typeface="Arial"/>
              <a:cs typeface="Arial"/>
            </a:endParaRPr>
          </a:p>
        </p:txBody>
      </p:sp>
      <p:sp>
        <p:nvSpPr>
          <p:cNvPr id="27" name="Content Placeholder 2"/>
          <p:cNvSpPr txBox="1">
            <a:spLocks/>
          </p:cNvSpPr>
          <p:nvPr/>
        </p:nvSpPr>
        <p:spPr>
          <a:xfrm>
            <a:off x="322637" y="692696"/>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None/>
            </a:pPr>
            <a:endParaRPr lang="en-AU" sz="1400" dirty="0" smtClean="0">
              <a:latin typeface="Arial" pitchFamily="34" charset="0"/>
              <a:cs typeface="Arial" pitchFamily="34" charset="0"/>
            </a:endParaRPr>
          </a:p>
          <a:p>
            <a:pPr lvl="1"/>
            <a:endParaRPr lang="en-AU" sz="1400" dirty="0">
              <a:latin typeface="Arial" panose="020B0604020202020204" pitchFamily="34" charset="0"/>
              <a:cs typeface="Arial" panose="020B0604020202020204" pitchFamily="34" charset="0"/>
            </a:endParaRPr>
          </a:p>
          <a:p>
            <a:pPr marL="0" indent="0">
              <a:buFont typeface="Arial" pitchFamily="34" charset="0"/>
              <a:buNone/>
            </a:pPr>
            <a:endParaRPr lang="en-US" sz="1800" dirty="0" smtClean="0"/>
          </a:p>
        </p:txBody>
      </p:sp>
      <p:sp>
        <p:nvSpPr>
          <p:cNvPr id="17" name="TextBox 16"/>
          <p:cNvSpPr txBox="1"/>
          <p:nvPr/>
        </p:nvSpPr>
        <p:spPr>
          <a:xfrm>
            <a:off x="683568" y="6188810"/>
            <a:ext cx="8140832" cy="584775"/>
          </a:xfrm>
          <a:prstGeom prst="rect">
            <a:avLst/>
          </a:prstGeom>
          <a:solidFill>
            <a:schemeClr val="bg1"/>
          </a:solidFill>
        </p:spPr>
        <p:txBody>
          <a:bodyPr wrap="square" rtlCol="0">
            <a:spAutoFit/>
          </a:bodyPr>
          <a:lstStyle/>
          <a:p>
            <a:r>
              <a:rPr lang="en-AU" sz="1600" b="1" i="1" dirty="0"/>
              <a:t>Other variables examined that do no not significantly influence treatment </a:t>
            </a:r>
            <a:r>
              <a:rPr lang="en-AU" sz="1600" b="1" i="1" dirty="0" smtClean="0"/>
              <a:t>effectiveness: </a:t>
            </a:r>
            <a:r>
              <a:rPr lang="en-AU" sz="1600" dirty="0" smtClean="0"/>
              <a:t>intervention component addressing motivation; intervention component addressing empathy</a:t>
            </a:r>
            <a:endParaRPr lang="en-AU" sz="1600" dirty="0"/>
          </a:p>
        </p:txBody>
      </p:sp>
      <p:graphicFrame>
        <p:nvGraphicFramePr>
          <p:cNvPr id="8" name="Table 7"/>
          <p:cNvGraphicFramePr>
            <a:graphicFrameLocks noGrp="1"/>
          </p:cNvGraphicFramePr>
          <p:nvPr>
            <p:extLst/>
          </p:nvPr>
        </p:nvGraphicFramePr>
        <p:xfrm>
          <a:off x="107503" y="1340768"/>
          <a:ext cx="8856094" cy="4677222"/>
        </p:xfrm>
        <a:graphic>
          <a:graphicData uri="http://schemas.openxmlformats.org/drawingml/2006/table">
            <a:tbl>
              <a:tblPr firstRow="1" bandRow="1">
                <a:tableStyleId>{5C22544A-7EE6-4342-B048-85BDC9FD1C3A}</a:tableStyleId>
              </a:tblPr>
              <a:tblGrid>
                <a:gridCol w="8856094">
                  <a:extLst>
                    <a:ext uri="{9D8B030D-6E8A-4147-A177-3AD203B41FA5}">
                      <a16:colId xmlns:a16="http://schemas.microsoft.com/office/drawing/2014/main" val="2785170075"/>
                    </a:ext>
                  </a:extLst>
                </a:gridCol>
              </a:tblGrid>
              <a:tr h="303516">
                <a:tc>
                  <a:txBody>
                    <a:bodyPr/>
                    <a:lstStyle/>
                    <a:p>
                      <a:pPr algn="ctr"/>
                      <a:r>
                        <a:rPr lang="en-AU" dirty="0" smtClean="0">
                          <a:solidFill>
                            <a:schemeClr val="tx1"/>
                          </a:solidFill>
                        </a:rPr>
                        <a:t>Treatment Variables</a:t>
                      </a:r>
                      <a:endParaRPr lang="en-AU"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3602575907"/>
                  </a:ext>
                </a:extLst>
              </a:tr>
              <a:tr h="303516">
                <a:tc>
                  <a:txBody>
                    <a:bodyPr/>
                    <a:lstStyle/>
                    <a:p>
                      <a:pPr algn="l"/>
                      <a:r>
                        <a:rPr lang="en-AU" dirty="0" smtClean="0">
                          <a:solidFill>
                            <a:schemeClr val="tx1"/>
                          </a:solidFill>
                        </a:rPr>
                        <a:t>Intervention components</a:t>
                      </a:r>
                      <a:endParaRPr lang="en-AU"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448651090"/>
                  </a:ext>
                </a:extLst>
              </a:tr>
              <a:tr h="3945702">
                <a:tc>
                  <a:txBody>
                    <a:bodyPr/>
                    <a:lstStyle/>
                    <a:p>
                      <a:pPr marL="457200" lvl="1" indent="0">
                        <a:buFont typeface="Arial" panose="020B0604020202020204" pitchFamily="34" charset="0"/>
                        <a:buNone/>
                      </a:pPr>
                      <a:r>
                        <a:rPr lang="en-AU" sz="1700" baseline="0" dirty="0" smtClean="0"/>
                        <a:t>Larger reductions in violent re-offending when:</a:t>
                      </a:r>
                    </a:p>
                    <a:p>
                      <a:pPr marL="742950" lvl="1" indent="-285750">
                        <a:buFont typeface="Arial" panose="020B0604020202020204" pitchFamily="34" charset="0"/>
                        <a:buChar char="•"/>
                      </a:pPr>
                      <a:r>
                        <a:rPr lang="en-AU" sz="1700" baseline="0" dirty="0" smtClean="0"/>
                        <a:t>Relapse prevention addressed</a:t>
                      </a:r>
                    </a:p>
                    <a:p>
                      <a:pPr marL="742950" lvl="1" indent="-285750">
                        <a:buFont typeface="Arial" panose="020B0604020202020204" pitchFamily="34" charset="0"/>
                        <a:buChar char="•"/>
                      </a:pPr>
                      <a:r>
                        <a:rPr lang="en-AU" sz="1700" baseline="0" dirty="0" smtClean="0"/>
                        <a:t>Role play included</a:t>
                      </a:r>
                    </a:p>
                    <a:p>
                      <a:pPr marL="742950" lvl="1" indent="-285750">
                        <a:buFont typeface="Arial" panose="020B0604020202020204" pitchFamily="34" charset="0"/>
                        <a:buChar char="•"/>
                      </a:pPr>
                      <a:r>
                        <a:rPr lang="en-AU" sz="1700" baseline="0" dirty="0" smtClean="0"/>
                        <a:t>Homework included</a:t>
                      </a:r>
                    </a:p>
                    <a:p>
                      <a:pPr marL="742950" lvl="1" indent="-285750">
                        <a:buFont typeface="Arial" panose="020B0604020202020204" pitchFamily="34" charset="0"/>
                        <a:buChar char="•"/>
                      </a:pPr>
                      <a:r>
                        <a:rPr lang="en-AU" sz="1700" baseline="0" dirty="0" smtClean="0"/>
                        <a:t>Basic life skills (e.g. literacy/numeracy) not included</a:t>
                      </a:r>
                    </a:p>
                    <a:p>
                      <a:pPr marL="742950" lvl="1" indent="-285750">
                        <a:buFont typeface="Arial" panose="020B0604020202020204" pitchFamily="34" charset="0"/>
                        <a:buChar char="•"/>
                      </a:pPr>
                      <a:endParaRPr lang="en-AU" sz="1700" baseline="0" dirty="0" smtClean="0"/>
                    </a:p>
                    <a:p>
                      <a:pPr marL="457200" lvl="1" indent="0">
                        <a:buFont typeface="Arial" panose="020B0604020202020204" pitchFamily="34" charset="0"/>
                        <a:buNone/>
                      </a:pPr>
                      <a:r>
                        <a:rPr lang="en-AU" sz="1700" baseline="0" dirty="0" smtClean="0"/>
                        <a:t>Larger reductions in non-violent/general re-offending when:</a:t>
                      </a:r>
                    </a:p>
                    <a:p>
                      <a:pPr marL="742950" lvl="1" indent="-285750">
                        <a:buFont typeface="Arial" panose="020B0604020202020204" pitchFamily="34" charset="0"/>
                        <a:buChar char="•"/>
                      </a:pPr>
                      <a:r>
                        <a:rPr lang="en-AU" sz="1700" baseline="0" dirty="0" smtClean="0"/>
                        <a:t>Emotion regulation addressed</a:t>
                      </a:r>
                    </a:p>
                    <a:p>
                      <a:pPr marL="742950" lvl="1" indent="-285750">
                        <a:buFont typeface="Arial" panose="020B0604020202020204" pitchFamily="34" charset="0"/>
                        <a:buChar char="•"/>
                      </a:pPr>
                      <a:r>
                        <a:rPr lang="en-AU" sz="1700" baseline="0" dirty="0" smtClean="0"/>
                        <a:t>Role play included</a:t>
                      </a:r>
                    </a:p>
                    <a:p>
                      <a:pPr marL="742950" lvl="1" indent="-285750">
                        <a:buFont typeface="Arial" panose="020B0604020202020204" pitchFamily="34" charset="0"/>
                        <a:buChar char="•"/>
                      </a:pPr>
                      <a:r>
                        <a:rPr lang="en-AU" sz="1700" baseline="0" dirty="0" smtClean="0"/>
                        <a:t>Homework included</a:t>
                      </a:r>
                    </a:p>
                    <a:p>
                      <a:pPr marL="742950" lvl="1" indent="-285750">
                        <a:buFont typeface="Arial" panose="020B0604020202020204" pitchFamily="34" charset="0"/>
                        <a:buChar char="•"/>
                      </a:pPr>
                      <a:r>
                        <a:rPr lang="en-AU" sz="1700" baseline="0" dirty="0" smtClean="0"/>
                        <a:t>Basic life skills (e.g. literacy/numeracy) not included</a:t>
                      </a:r>
                    </a:p>
                    <a:p>
                      <a:pPr marL="0" lvl="0" indent="0">
                        <a:buFont typeface="Arial" panose="020B0604020202020204" pitchFamily="34" charset="0"/>
                        <a:buNone/>
                      </a:pPr>
                      <a:endParaRPr lang="en-AU" sz="1700" baseline="0" dirty="0" smtClean="0"/>
                    </a:p>
                  </a:txBody>
                  <a:tcPr/>
                </a:tc>
                <a:extLst>
                  <a:ext uri="{0D108BD9-81ED-4DB2-BD59-A6C34878D82A}">
                    <a16:rowId xmlns:a16="http://schemas.microsoft.com/office/drawing/2014/main" val="3447992686"/>
                  </a:ext>
                </a:extLst>
              </a:tr>
            </a:tbl>
          </a:graphicData>
        </a:graphic>
      </p:graphicFrame>
    </p:spTree>
    <p:custDataLst>
      <p:tags r:id="rId1"/>
    </p:custDataLst>
    <p:extLst>
      <p:ext uri="{BB962C8B-B14F-4D97-AF65-F5344CB8AC3E}">
        <p14:creationId xmlns:p14="http://schemas.microsoft.com/office/powerpoint/2010/main" val="300259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778362"/>
            <a:ext cx="8640960" cy="1425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6" name="TextBox 15"/>
          <p:cNvSpPr txBox="1"/>
          <p:nvPr/>
        </p:nvSpPr>
        <p:spPr>
          <a:xfrm>
            <a:off x="539552" y="908720"/>
            <a:ext cx="8068824" cy="404663"/>
          </a:xfrm>
          <a:prstGeom prst="rect">
            <a:avLst/>
          </a:prstGeom>
          <a:noFill/>
        </p:spPr>
        <p:txBody>
          <a:bodyPr wrap="square" rtlCol="0">
            <a:spAutoFit/>
          </a:bodyPr>
          <a:lstStyle/>
          <a:p>
            <a:pPr algn="ctr">
              <a:lnSpc>
                <a:spcPct val="110000"/>
              </a:lnSpc>
              <a:spcAft>
                <a:spcPts val="600"/>
              </a:spcAft>
            </a:pPr>
            <a:r>
              <a:rPr lang="en-AU" sz="2000" b="1" dirty="0" smtClean="0">
                <a:solidFill>
                  <a:schemeClr val="accent2">
                    <a:lumMod val="75000"/>
                  </a:schemeClr>
                </a:solidFill>
                <a:latin typeface="Arial"/>
                <a:cs typeface="Arial"/>
              </a:rPr>
              <a:t>What Factors Influence Treatment Effectiveness?</a:t>
            </a:r>
            <a:endParaRPr lang="en-AU" sz="2000" b="1" dirty="0">
              <a:solidFill>
                <a:schemeClr val="accent2">
                  <a:lumMod val="75000"/>
                </a:schemeClr>
              </a:solidFill>
              <a:latin typeface="Arial"/>
              <a:cs typeface="Arial"/>
            </a:endParaRPr>
          </a:p>
        </p:txBody>
      </p:sp>
      <p:sp>
        <p:nvSpPr>
          <p:cNvPr id="27" name="Content Placeholder 2"/>
          <p:cNvSpPr txBox="1">
            <a:spLocks/>
          </p:cNvSpPr>
          <p:nvPr/>
        </p:nvSpPr>
        <p:spPr>
          <a:xfrm>
            <a:off x="322637" y="692696"/>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None/>
            </a:pPr>
            <a:endParaRPr lang="en-AU" sz="1400" dirty="0" smtClean="0">
              <a:latin typeface="Arial" pitchFamily="34" charset="0"/>
              <a:cs typeface="Arial" pitchFamily="34" charset="0"/>
            </a:endParaRPr>
          </a:p>
          <a:p>
            <a:pPr lvl="1"/>
            <a:endParaRPr lang="en-AU" sz="1400" dirty="0">
              <a:latin typeface="Arial" panose="020B0604020202020204" pitchFamily="34" charset="0"/>
              <a:cs typeface="Arial" panose="020B0604020202020204" pitchFamily="34" charset="0"/>
            </a:endParaRPr>
          </a:p>
          <a:p>
            <a:pPr marL="0" indent="0">
              <a:buFont typeface="Arial" pitchFamily="34" charset="0"/>
              <a:buNone/>
            </a:pPr>
            <a:endParaRPr lang="en-US" sz="1800" dirty="0" smtClean="0"/>
          </a:p>
        </p:txBody>
      </p:sp>
      <p:grpSp>
        <p:nvGrpSpPr>
          <p:cNvPr id="18" name="Group 17"/>
          <p:cNvGrpSpPr/>
          <p:nvPr/>
        </p:nvGrpSpPr>
        <p:grpSpPr>
          <a:xfrm>
            <a:off x="3563888" y="6204983"/>
            <a:ext cx="5328592" cy="595965"/>
            <a:chOff x="-1900487" y="5294133"/>
            <a:chExt cx="8937084" cy="1187553"/>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20" name="Picture 19"/>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2" name="Picture 1"/>
          <p:cNvPicPr>
            <a:picLocks noChangeAspect="1"/>
          </p:cNvPicPr>
          <p:nvPr/>
        </p:nvPicPr>
        <p:blipFill rotWithShape="1">
          <a:blip r:embed="rId9"/>
          <a:srcRect b="11338"/>
          <a:stretch/>
        </p:blipFill>
        <p:spPr>
          <a:xfrm>
            <a:off x="341488" y="2185487"/>
            <a:ext cx="8362628" cy="2932545"/>
          </a:xfrm>
          <a:prstGeom prst="rect">
            <a:avLst/>
          </a:prstGeom>
        </p:spPr>
      </p:pic>
    </p:spTree>
    <p:custDataLst>
      <p:tags r:id="rId1"/>
    </p:custDataLst>
    <p:extLst>
      <p:ext uri="{BB962C8B-B14F-4D97-AF65-F5344CB8AC3E}">
        <p14:creationId xmlns:p14="http://schemas.microsoft.com/office/powerpoint/2010/main" val="78171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 Box 2"/>
          <p:cNvSpPr txBox="1">
            <a:spLocks noChangeArrowheads="1"/>
          </p:cNvSpPr>
          <p:nvPr/>
        </p:nvSpPr>
        <p:spPr bwMode="auto">
          <a:xfrm>
            <a:off x="362822" y="968009"/>
            <a:ext cx="8313634" cy="5434366"/>
          </a:xfrm>
          <a:prstGeom prst="roundRect">
            <a:avLst/>
          </a:prstGeom>
          <a:solidFill>
            <a:srgbClr val="E6EEF2"/>
          </a:solidFill>
          <a:ln w="9525">
            <a:noFill/>
            <a:miter lim="800000"/>
            <a:headEnd/>
            <a:tailEnd/>
          </a:ln>
        </p:spPr>
        <p:txBody>
          <a:bodyPr rot="0" vert="horz" wrap="square" lIns="91440" tIns="45720" rIns="91440" bIns="45720" anchor="t" anchorCtr="0">
            <a:noAutofit/>
          </a:bodyPr>
          <a:lstStyle/>
          <a:p>
            <a:pPr algn="just">
              <a:lnSpc>
                <a:spcPct val="107000"/>
              </a:lnSpc>
              <a:spcBef>
                <a:spcPts val="400"/>
              </a:spcBef>
              <a:spcAft>
                <a:spcPts val="600"/>
              </a:spcAft>
            </a:pPr>
            <a:r>
              <a:rPr lang="en-AU"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ontent Placeholder 2"/>
          <p:cNvSpPr txBox="1">
            <a:spLocks/>
          </p:cNvSpPr>
          <p:nvPr/>
        </p:nvSpPr>
        <p:spPr>
          <a:xfrm>
            <a:off x="322637" y="1219932"/>
            <a:ext cx="8640960" cy="4271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
        <p:nvSpPr>
          <p:cNvPr id="8" name="Title 1"/>
          <p:cNvSpPr>
            <a:spLocks noGrp="1"/>
          </p:cNvSpPr>
          <p:nvPr>
            <p:ph type="title"/>
          </p:nvPr>
        </p:nvSpPr>
        <p:spPr>
          <a:xfrm>
            <a:off x="362822" y="113130"/>
            <a:ext cx="8229600" cy="187886"/>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US" sz="3600" dirty="0"/>
          </a:p>
        </p:txBody>
      </p:sp>
      <p:sp>
        <p:nvSpPr>
          <p:cNvPr id="9" name="Content Placeholder 2"/>
          <p:cNvSpPr txBox="1">
            <a:spLocks/>
          </p:cNvSpPr>
          <p:nvPr/>
        </p:nvSpPr>
        <p:spPr>
          <a:xfrm>
            <a:off x="157142" y="765541"/>
            <a:ext cx="8591322" cy="5042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7" name="TextBox 6"/>
          <p:cNvSpPr txBox="1"/>
          <p:nvPr/>
        </p:nvSpPr>
        <p:spPr>
          <a:xfrm>
            <a:off x="1150729" y="1772816"/>
            <a:ext cx="6984776" cy="3616375"/>
          </a:xfrm>
          <a:prstGeom prst="rect">
            <a:avLst/>
          </a:prstGeom>
          <a:noFill/>
        </p:spPr>
        <p:txBody>
          <a:bodyPr wrap="square" rtlCol="0">
            <a:spAutoFit/>
          </a:bodyPr>
          <a:lstStyle/>
          <a:p>
            <a:r>
              <a:rPr lang="en-AU" dirty="0">
                <a:latin typeface="Arial" pitchFamily="34" charset="0"/>
                <a:cs typeface="Arial" pitchFamily="34" charset="0"/>
              </a:rPr>
              <a:t>Contemporary </a:t>
            </a:r>
            <a:r>
              <a:rPr lang="en-AU" dirty="0" smtClean="0">
                <a:latin typeface="Arial" pitchFamily="34" charset="0"/>
                <a:cs typeface="Arial" pitchFamily="34" charset="0"/>
              </a:rPr>
              <a:t>knowledge appears to suggest that </a:t>
            </a:r>
            <a:r>
              <a:rPr lang="en-AU" dirty="0">
                <a:latin typeface="Arial" pitchFamily="34" charset="0"/>
                <a:cs typeface="Arial" pitchFamily="34" charset="0"/>
              </a:rPr>
              <a:t>psychological interventions with serious violent offenders </a:t>
            </a:r>
            <a:r>
              <a:rPr lang="en-AU" dirty="0" smtClean="0">
                <a:latin typeface="Arial" pitchFamily="34" charset="0"/>
                <a:cs typeface="Arial" pitchFamily="34" charset="0"/>
              </a:rPr>
              <a:t>may be </a:t>
            </a:r>
            <a:r>
              <a:rPr lang="en-AU" dirty="0">
                <a:latin typeface="Arial" pitchFamily="34" charset="0"/>
                <a:cs typeface="Arial" pitchFamily="34" charset="0"/>
              </a:rPr>
              <a:t>effective in reducing further (violent) offending when they are </a:t>
            </a:r>
            <a:r>
              <a:rPr lang="en-AU" b="1" u="sng" dirty="0">
                <a:latin typeface="Arial" pitchFamily="34" charset="0"/>
                <a:cs typeface="Arial" pitchFamily="34" charset="0"/>
              </a:rPr>
              <a:t>intensive</a:t>
            </a:r>
            <a:r>
              <a:rPr lang="en-AU" dirty="0">
                <a:latin typeface="Arial" pitchFamily="34" charset="0"/>
                <a:cs typeface="Arial" pitchFamily="34" charset="0"/>
              </a:rPr>
              <a:t> in nature:</a:t>
            </a:r>
          </a:p>
          <a:p>
            <a:endParaRPr lang="en-AU" dirty="0">
              <a:latin typeface="Arial" pitchFamily="34" charset="0"/>
              <a:cs typeface="Arial" pitchFamily="34" charset="0"/>
            </a:endParaRPr>
          </a:p>
          <a:p>
            <a:pPr>
              <a:buFont typeface="Wingdings" panose="05000000000000000000" pitchFamily="2" charset="2"/>
              <a:buChar char="ü"/>
            </a:pPr>
            <a:r>
              <a:rPr lang="en-AU" sz="1600" dirty="0">
                <a:latin typeface="Arial" pitchFamily="34" charset="0"/>
                <a:cs typeface="Arial" pitchFamily="34" charset="0"/>
              </a:rPr>
              <a:t>250+ total hours of structured intervention</a:t>
            </a:r>
          </a:p>
          <a:p>
            <a:pPr>
              <a:buFont typeface="Wingdings" panose="05000000000000000000" pitchFamily="2" charset="2"/>
              <a:buChar char="ü"/>
            </a:pPr>
            <a:r>
              <a:rPr lang="en-AU" sz="1600" dirty="0">
                <a:latin typeface="Arial" pitchFamily="34" charset="0"/>
                <a:cs typeface="Arial" pitchFamily="34" charset="0"/>
              </a:rPr>
              <a:t>3–4+ sessions p/week of structured intervention (2–4 hours p/session)</a:t>
            </a:r>
          </a:p>
          <a:p>
            <a:pPr>
              <a:buFont typeface="Wingdings" panose="05000000000000000000" pitchFamily="2" charset="2"/>
              <a:buChar char="ü"/>
            </a:pPr>
            <a:r>
              <a:rPr lang="en-AU" sz="1600" dirty="0">
                <a:latin typeface="Arial" pitchFamily="34" charset="0"/>
                <a:cs typeface="Arial" pitchFamily="34" charset="0"/>
              </a:rPr>
              <a:t>Delivered within a designated treatment / therapeutic community unit</a:t>
            </a:r>
          </a:p>
          <a:p>
            <a:pPr>
              <a:buFont typeface="Wingdings" panose="05000000000000000000" pitchFamily="2" charset="2"/>
              <a:buChar char="ü"/>
            </a:pPr>
            <a:r>
              <a:rPr lang="en-AU" sz="1600" dirty="0">
                <a:latin typeface="Arial" pitchFamily="34" charset="0"/>
                <a:cs typeface="Arial" pitchFamily="34" charset="0"/>
              </a:rPr>
              <a:t>Delivered to high-risk offenders</a:t>
            </a:r>
          </a:p>
          <a:p>
            <a:pPr>
              <a:buFont typeface="Wingdings" panose="05000000000000000000" pitchFamily="2" charset="2"/>
              <a:buChar char="ü"/>
            </a:pPr>
            <a:r>
              <a:rPr lang="en-AU" sz="1600" dirty="0">
                <a:latin typeface="Arial" pitchFamily="34" charset="0"/>
                <a:cs typeface="Arial" pitchFamily="34" charset="0"/>
              </a:rPr>
              <a:t>Incorporate group-based interventions</a:t>
            </a:r>
          </a:p>
          <a:p>
            <a:pPr>
              <a:buFont typeface="Wingdings" panose="05000000000000000000" pitchFamily="2" charset="2"/>
              <a:buChar char="ü"/>
            </a:pPr>
            <a:r>
              <a:rPr lang="en-AU" sz="1600" dirty="0">
                <a:latin typeface="Arial" pitchFamily="34" charset="0"/>
                <a:cs typeface="Arial" pitchFamily="34" charset="0"/>
              </a:rPr>
              <a:t>Are multi-targeted, </a:t>
            </a:r>
            <a:r>
              <a:rPr lang="en-AU" sz="1600" dirty="0" smtClean="0">
                <a:latin typeface="Arial" pitchFamily="34" charset="0"/>
                <a:cs typeface="Arial" pitchFamily="34" charset="0"/>
              </a:rPr>
              <a:t>incorporating:</a:t>
            </a:r>
            <a:endParaRPr lang="en-AU" sz="1600" dirty="0">
              <a:latin typeface="Arial" pitchFamily="34" charset="0"/>
              <a:cs typeface="Arial" pitchFamily="34" charset="0"/>
            </a:endParaRPr>
          </a:p>
          <a:p>
            <a:pPr lvl="1"/>
            <a:r>
              <a:rPr lang="en-AU" sz="1400" dirty="0">
                <a:latin typeface="Arial" pitchFamily="34" charset="0"/>
                <a:cs typeface="Arial" pitchFamily="34" charset="0"/>
              </a:rPr>
              <a:t>Relapse prevention</a:t>
            </a:r>
            <a:r>
              <a:rPr lang="en-AU" sz="1400" dirty="0" smtClean="0">
                <a:latin typeface="Arial" pitchFamily="34" charset="0"/>
                <a:cs typeface="Arial" pitchFamily="34" charset="0"/>
              </a:rPr>
              <a:t>, </a:t>
            </a:r>
            <a:r>
              <a:rPr lang="en-AU" sz="1400" dirty="0">
                <a:latin typeface="Arial" pitchFamily="34" charset="0"/>
                <a:cs typeface="Arial" pitchFamily="34" charset="0"/>
              </a:rPr>
              <a:t>role playing, homework activities, anger </a:t>
            </a:r>
            <a:r>
              <a:rPr lang="en-AU" sz="1400" dirty="0" smtClean="0">
                <a:latin typeface="Arial" pitchFamily="34" charset="0"/>
                <a:cs typeface="Arial" pitchFamily="34" charset="0"/>
              </a:rPr>
              <a:t>control</a:t>
            </a:r>
            <a:r>
              <a:rPr lang="en-AU" sz="1400" dirty="0">
                <a:latin typeface="Arial" pitchFamily="34" charset="0"/>
                <a:cs typeface="Arial" pitchFamily="34" charset="0"/>
              </a:rPr>
              <a:t> </a:t>
            </a:r>
            <a:r>
              <a:rPr lang="en-AU" sz="1400" dirty="0" smtClean="0">
                <a:latin typeface="Arial" pitchFamily="34" charset="0"/>
                <a:cs typeface="Arial" pitchFamily="34" charset="0"/>
              </a:rPr>
              <a:t>&amp; </a:t>
            </a:r>
            <a:r>
              <a:rPr lang="en-AU" sz="1400" dirty="0">
                <a:latin typeface="Arial" pitchFamily="34" charset="0"/>
                <a:cs typeface="Arial" pitchFamily="34" charset="0"/>
              </a:rPr>
              <a:t>interpersonal </a:t>
            </a:r>
            <a:r>
              <a:rPr lang="en-AU" sz="1400" dirty="0" smtClean="0">
                <a:latin typeface="Arial" pitchFamily="34" charset="0"/>
                <a:cs typeface="Arial" pitchFamily="34" charset="0"/>
              </a:rPr>
              <a:t>skills</a:t>
            </a:r>
            <a:endParaRPr lang="en-AU" sz="1400" dirty="0">
              <a:latin typeface="Arial" pitchFamily="34" charset="0"/>
              <a:cs typeface="Arial" pitchFamily="34" charset="0"/>
            </a:endParaRPr>
          </a:p>
          <a:p>
            <a:pPr lvl="1"/>
            <a:endParaRPr lang="en-AU" sz="1500" dirty="0">
              <a:latin typeface="Arial" pitchFamily="34" charset="0"/>
              <a:cs typeface="Arial" pitchFamily="34" charset="0"/>
            </a:endParaRPr>
          </a:p>
        </p:txBody>
      </p:sp>
    </p:spTree>
    <p:extLst>
      <p:ext uri="{BB962C8B-B14F-4D97-AF65-F5344CB8AC3E}">
        <p14:creationId xmlns:p14="http://schemas.microsoft.com/office/powerpoint/2010/main" val="228858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22637" y="1219932"/>
            <a:ext cx="8640960" cy="4271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
        <p:nvSpPr>
          <p:cNvPr id="8" name="Title 1"/>
          <p:cNvSpPr>
            <a:spLocks noGrp="1"/>
          </p:cNvSpPr>
          <p:nvPr>
            <p:ph type="title"/>
          </p:nvPr>
        </p:nvSpPr>
        <p:spPr>
          <a:xfrm>
            <a:off x="362822" y="113130"/>
            <a:ext cx="8229600" cy="187886"/>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US" sz="3600" dirty="0"/>
          </a:p>
        </p:txBody>
      </p:sp>
      <p:sp>
        <p:nvSpPr>
          <p:cNvPr id="9" name="Content Placeholder 2"/>
          <p:cNvSpPr txBox="1">
            <a:spLocks/>
          </p:cNvSpPr>
          <p:nvPr/>
        </p:nvSpPr>
        <p:spPr>
          <a:xfrm>
            <a:off x="157142" y="765541"/>
            <a:ext cx="8591322" cy="5042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Aft>
                <a:spcPts val="600"/>
              </a:spcAft>
              <a:buNone/>
            </a:pPr>
            <a:r>
              <a:rPr lang="en-AU" sz="2400" b="1" dirty="0" smtClean="0">
                <a:solidFill>
                  <a:schemeClr val="accent2">
                    <a:lumMod val="75000"/>
                  </a:schemeClr>
                </a:solidFill>
                <a:latin typeface="Arial"/>
                <a:cs typeface="Arial"/>
              </a:rPr>
              <a:t>Descriptive Data: Secondary Outcomes</a:t>
            </a: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7" name="TextBox 6"/>
          <p:cNvSpPr txBox="1"/>
          <p:nvPr/>
        </p:nvSpPr>
        <p:spPr>
          <a:xfrm>
            <a:off x="985234" y="1348891"/>
            <a:ext cx="6984776" cy="1754326"/>
          </a:xfrm>
          <a:prstGeom prst="rect">
            <a:avLst/>
          </a:prstGeom>
          <a:noFill/>
        </p:spPr>
        <p:txBody>
          <a:bodyPr wrap="square" rtlCol="0">
            <a:spAutoFit/>
          </a:bodyPr>
          <a:lstStyle/>
          <a:p>
            <a:pPr marL="285750" lvl="0" indent="-285750">
              <a:buFont typeface="Arial" panose="020B0604020202020204" pitchFamily="34" charset="0"/>
              <a:buChar char="•"/>
            </a:pPr>
            <a:r>
              <a:rPr lang="en-AU" dirty="0" smtClean="0"/>
              <a:t>22 </a:t>
            </a:r>
            <a:r>
              <a:rPr lang="en-AU" dirty="0"/>
              <a:t>independent studies, published between </a:t>
            </a:r>
            <a:r>
              <a:rPr lang="en-AU" dirty="0" smtClean="0"/>
              <a:t>1990 </a:t>
            </a:r>
            <a:r>
              <a:rPr lang="en-AU" dirty="0"/>
              <a:t>and </a:t>
            </a:r>
            <a:r>
              <a:rPr lang="en-AU" dirty="0" smtClean="0"/>
              <a:t>2017</a:t>
            </a:r>
          </a:p>
          <a:p>
            <a:pPr marL="285750" lvl="0" indent="-285750">
              <a:buFont typeface="Arial" panose="020B0604020202020204" pitchFamily="34" charset="0"/>
              <a:buChar char="•"/>
            </a:pPr>
            <a:r>
              <a:rPr lang="en-AU" dirty="0" smtClean="0"/>
              <a:t>Total </a:t>
            </a:r>
            <a:r>
              <a:rPr lang="en-AU" dirty="0"/>
              <a:t>sample = </a:t>
            </a:r>
            <a:r>
              <a:rPr lang="en-AU" dirty="0" smtClean="0"/>
              <a:t>1969 </a:t>
            </a:r>
            <a:r>
              <a:rPr lang="en-AU" dirty="0"/>
              <a:t>adult violent offenders</a:t>
            </a:r>
          </a:p>
          <a:p>
            <a:pPr marL="285750" lvl="0" indent="-285750">
              <a:buFont typeface="Arial" panose="020B0604020202020204" pitchFamily="34" charset="0"/>
              <a:buChar char="•"/>
            </a:pPr>
            <a:r>
              <a:rPr lang="en-AU" dirty="0"/>
              <a:t>Average age = </a:t>
            </a:r>
            <a:r>
              <a:rPr lang="en-AU" dirty="0" smtClean="0"/>
              <a:t>34 </a:t>
            </a:r>
            <a:r>
              <a:rPr lang="en-AU" dirty="0"/>
              <a:t>years</a:t>
            </a:r>
          </a:p>
          <a:p>
            <a:pPr marL="285750" indent="-285750">
              <a:buFont typeface="Arial" panose="020B0604020202020204" pitchFamily="34" charset="0"/>
              <a:buChar char="•"/>
            </a:pPr>
            <a:r>
              <a:rPr lang="en-AU" dirty="0"/>
              <a:t>Average treatment length = </a:t>
            </a:r>
            <a:r>
              <a:rPr lang="en-AU" dirty="0" smtClean="0"/>
              <a:t>54 </a:t>
            </a:r>
            <a:r>
              <a:rPr lang="en-AU" dirty="0"/>
              <a:t>hours (range: </a:t>
            </a:r>
            <a:r>
              <a:rPr lang="en-AU" dirty="0" smtClean="0"/>
              <a:t>16–300 </a:t>
            </a:r>
            <a:r>
              <a:rPr lang="en-AU" dirty="0"/>
              <a:t>hours</a:t>
            </a:r>
            <a:r>
              <a:rPr lang="en-AU" dirty="0" smtClean="0"/>
              <a:t>)</a:t>
            </a:r>
          </a:p>
          <a:p>
            <a:pPr marL="285750" indent="-285750">
              <a:buFont typeface="Arial" panose="020B0604020202020204" pitchFamily="34" charset="0"/>
              <a:buChar char="•"/>
            </a:pPr>
            <a:r>
              <a:rPr lang="en-AU" dirty="0" smtClean="0"/>
              <a:t>Types of intervention: standard CBT (64%); anger management (27%); 3</a:t>
            </a:r>
            <a:r>
              <a:rPr lang="en-AU" baseline="30000" dirty="0" smtClean="0"/>
              <a:t>rd</a:t>
            </a:r>
            <a:r>
              <a:rPr lang="en-AU" dirty="0" smtClean="0"/>
              <a:t> wave CBT (9%)</a:t>
            </a:r>
          </a:p>
        </p:txBody>
      </p:sp>
      <p:graphicFrame>
        <p:nvGraphicFramePr>
          <p:cNvPr id="5" name="Chart 4"/>
          <p:cNvGraphicFramePr/>
          <p:nvPr>
            <p:extLst/>
          </p:nvPr>
        </p:nvGraphicFramePr>
        <p:xfrm>
          <a:off x="124926" y="3732744"/>
          <a:ext cx="2808311" cy="2743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nvPr>
        </p:nvGraphicFramePr>
        <p:xfrm>
          <a:off x="2931465" y="3732744"/>
          <a:ext cx="3185997" cy="27439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nvPr>
        </p:nvGraphicFramePr>
        <p:xfrm>
          <a:off x="6081720" y="3732744"/>
          <a:ext cx="2901799" cy="27439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654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5" name="Rectangle 4"/>
          <p:cNvSpPr/>
          <p:nvPr/>
        </p:nvSpPr>
        <p:spPr>
          <a:xfrm>
            <a:off x="3707904" y="31821"/>
            <a:ext cx="4324625" cy="584775"/>
          </a:xfrm>
          <a:prstGeom prst="rect">
            <a:avLst/>
          </a:prstGeom>
        </p:spPr>
        <p:txBody>
          <a:bodyPr wrap="square">
            <a:spAutoFit/>
          </a:bodyPr>
          <a:lstStyle/>
          <a:p>
            <a:r>
              <a:rPr lang="en-AU" sz="3200" b="1" dirty="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AU" sz="3200" dirty="0"/>
          </a:p>
        </p:txBody>
      </p:sp>
      <p:sp>
        <p:nvSpPr>
          <p:cNvPr id="6" name="Oval 5"/>
          <p:cNvSpPr/>
          <p:nvPr/>
        </p:nvSpPr>
        <p:spPr>
          <a:xfrm>
            <a:off x="1737825" y="2780923"/>
            <a:ext cx="129614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624710" y="5589240"/>
            <a:ext cx="1296144" cy="190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3"/>
          <p:cNvSpPr txBox="1">
            <a:spLocks noChangeArrowheads="1"/>
          </p:cNvSpPr>
          <p:nvPr/>
        </p:nvSpPr>
        <p:spPr>
          <a:xfrm>
            <a:off x="4913959" y="1490083"/>
            <a:ext cx="4230041" cy="1074821"/>
          </a:xfrm>
          <a:prstGeom prst="rect">
            <a:avLst/>
          </a:prstGeom>
          <a:solidFill>
            <a:schemeClr val="bg1"/>
          </a:solidFill>
          <a:ln w="28575" cmpd="sng">
            <a:solidFill>
              <a:schemeClr val="tx2"/>
            </a:solidFill>
          </a:ln>
        </p:spPr>
        <p:txBody>
          <a:bodyPr>
            <a:normAutofit fontScale="92500" lnSpcReduction="20000"/>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800" dirty="0" smtClean="0">
                <a:solidFill>
                  <a:srgbClr val="D1161E"/>
                </a:solidFill>
                <a:latin typeface="Arial"/>
                <a:cs typeface="Arial"/>
              </a:rPr>
              <a:t>Treatment is effective, with average difference between control and treatment groups amounting to -0.27 (95% CI: -0.45, -0.10)</a:t>
            </a:r>
          </a:p>
          <a:p>
            <a:pPr indent="0">
              <a:lnSpc>
                <a:spcPct val="100000"/>
              </a:lnSpc>
            </a:pPr>
            <a:endParaRPr lang="en-US" sz="1800" dirty="0" smtClean="0">
              <a:solidFill>
                <a:srgbClr val="D1161E"/>
              </a:solidFill>
              <a:latin typeface="Arial"/>
              <a:cs typeface="Arial"/>
            </a:endParaRPr>
          </a:p>
        </p:txBody>
      </p:sp>
      <p:sp>
        <p:nvSpPr>
          <p:cNvPr id="30" name="Rectangle 3"/>
          <p:cNvSpPr txBox="1">
            <a:spLocks noChangeArrowheads="1"/>
          </p:cNvSpPr>
          <p:nvPr/>
        </p:nvSpPr>
        <p:spPr>
          <a:xfrm>
            <a:off x="5004048" y="4072980"/>
            <a:ext cx="4162841" cy="1155498"/>
          </a:xfrm>
          <a:prstGeom prst="rect">
            <a:avLst/>
          </a:prstGeom>
          <a:solidFill>
            <a:schemeClr val="bg1"/>
          </a:solidFill>
          <a:ln w="28575" cmpd="sng">
            <a:solidFill>
              <a:schemeClr val="tx2"/>
            </a:solidFill>
          </a:ln>
        </p:spPr>
        <p:txBody>
          <a:bodyPr>
            <a:normAutofit/>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600" dirty="0">
                <a:solidFill>
                  <a:srgbClr val="D1161E"/>
                </a:solidFill>
                <a:latin typeface="Arial"/>
                <a:cs typeface="Arial"/>
              </a:rPr>
              <a:t>Treatment is effective, with average difference between control and treatment groups amounting to -</a:t>
            </a:r>
            <a:r>
              <a:rPr lang="en-US" sz="1600" dirty="0" smtClean="0">
                <a:solidFill>
                  <a:srgbClr val="D1161E"/>
                </a:solidFill>
                <a:latin typeface="Arial"/>
                <a:cs typeface="Arial"/>
              </a:rPr>
              <a:t>0.32 </a:t>
            </a:r>
            <a:r>
              <a:rPr lang="en-US" sz="1600" dirty="0">
                <a:solidFill>
                  <a:srgbClr val="D1161E"/>
                </a:solidFill>
                <a:latin typeface="Arial"/>
                <a:cs typeface="Arial"/>
              </a:rPr>
              <a:t>(95% CI: -</a:t>
            </a:r>
            <a:r>
              <a:rPr lang="en-US" sz="1600" dirty="0" smtClean="0">
                <a:solidFill>
                  <a:srgbClr val="D1161E"/>
                </a:solidFill>
                <a:latin typeface="Arial"/>
                <a:cs typeface="Arial"/>
              </a:rPr>
              <a:t>0.61, </a:t>
            </a:r>
            <a:r>
              <a:rPr lang="en-US" sz="1600" dirty="0">
                <a:solidFill>
                  <a:srgbClr val="D1161E"/>
                </a:solidFill>
                <a:latin typeface="Arial"/>
                <a:cs typeface="Arial"/>
              </a:rPr>
              <a:t>-</a:t>
            </a:r>
            <a:r>
              <a:rPr lang="en-US" sz="1600" dirty="0" smtClean="0">
                <a:solidFill>
                  <a:srgbClr val="D1161E"/>
                </a:solidFill>
                <a:latin typeface="Arial"/>
                <a:cs typeface="Arial"/>
              </a:rPr>
              <a:t>0.04)</a:t>
            </a:r>
            <a:endParaRPr lang="en-US" sz="1600" dirty="0">
              <a:solidFill>
                <a:srgbClr val="D1161E"/>
              </a:solidFill>
              <a:latin typeface="Arial"/>
              <a:cs typeface="Arial"/>
            </a:endParaRPr>
          </a:p>
          <a:p>
            <a:pPr indent="0">
              <a:lnSpc>
                <a:spcPct val="100000"/>
              </a:lnSpc>
            </a:pPr>
            <a:endParaRPr lang="en-US" sz="1800" dirty="0" smtClean="0">
              <a:solidFill>
                <a:srgbClr val="D1161E"/>
              </a:solidFill>
              <a:latin typeface="Arial"/>
              <a:cs typeface="Arial"/>
            </a:endParaRPr>
          </a:p>
        </p:txBody>
      </p:sp>
      <p:pic>
        <p:nvPicPr>
          <p:cNvPr id="23" name="Picture 22"/>
          <p:cNvPicPr/>
          <p:nvPr/>
        </p:nvPicPr>
        <p:blipFill>
          <a:blip r:embed="rId9"/>
          <a:stretch>
            <a:fillRect/>
          </a:stretch>
        </p:blipFill>
        <p:spPr>
          <a:xfrm>
            <a:off x="-4937" y="546348"/>
            <a:ext cx="4918895" cy="3526632"/>
          </a:xfrm>
          <a:prstGeom prst="rect">
            <a:avLst/>
          </a:prstGeom>
        </p:spPr>
      </p:pic>
      <p:pic>
        <p:nvPicPr>
          <p:cNvPr id="24" name="Picture 23"/>
          <p:cNvPicPr/>
          <p:nvPr/>
        </p:nvPicPr>
        <p:blipFill>
          <a:blip r:embed="rId10"/>
          <a:stretch>
            <a:fillRect/>
          </a:stretch>
        </p:blipFill>
        <p:spPr>
          <a:xfrm>
            <a:off x="0" y="3788599"/>
            <a:ext cx="4427983" cy="3069401"/>
          </a:xfrm>
          <a:prstGeom prst="rect">
            <a:avLst/>
          </a:prstGeom>
        </p:spPr>
      </p:pic>
      <p:sp>
        <p:nvSpPr>
          <p:cNvPr id="16" name="Oval 15"/>
          <p:cNvSpPr/>
          <p:nvPr/>
        </p:nvSpPr>
        <p:spPr>
          <a:xfrm>
            <a:off x="2994989" y="3217560"/>
            <a:ext cx="1452300" cy="278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681135" y="6043017"/>
            <a:ext cx="1452300" cy="278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22435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5" name="Rectangle 4"/>
          <p:cNvSpPr/>
          <p:nvPr/>
        </p:nvSpPr>
        <p:spPr>
          <a:xfrm>
            <a:off x="3707904" y="31821"/>
            <a:ext cx="4324625" cy="584775"/>
          </a:xfrm>
          <a:prstGeom prst="rect">
            <a:avLst/>
          </a:prstGeom>
        </p:spPr>
        <p:txBody>
          <a:bodyPr wrap="square">
            <a:spAutoFit/>
          </a:bodyPr>
          <a:lstStyle/>
          <a:p>
            <a:r>
              <a:rPr lang="en-AU" sz="3200" b="1" dirty="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AU" sz="3200" dirty="0"/>
          </a:p>
        </p:txBody>
      </p:sp>
      <p:sp>
        <p:nvSpPr>
          <p:cNvPr id="23" name="Rectangle 3"/>
          <p:cNvSpPr txBox="1">
            <a:spLocks noChangeArrowheads="1"/>
          </p:cNvSpPr>
          <p:nvPr/>
        </p:nvSpPr>
        <p:spPr>
          <a:xfrm>
            <a:off x="5258474" y="4244412"/>
            <a:ext cx="3885526" cy="1074821"/>
          </a:xfrm>
          <a:prstGeom prst="rect">
            <a:avLst/>
          </a:prstGeom>
          <a:solidFill>
            <a:schemeClr val="bg1"/>
          </a:solidFill>
          <a:ln w="28575" cmpd="sng">
            <a:solidFill>
              <a:schemeClr val="tx2"/>
            </a:solidFill>
          </a:ln>
        </p:spPr>
        <p:txBody>
          <a:bodyPr>
            <a:normAutofit fontScale="92500" lnSpcReduction="10000"/>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800" dirty="0" smtClean="0">
                <a:solidFill>
                  <a:srgbClr val="D1161E"/>
                </a:solidFill>
                <a:latin typeface="Arial"/>
                <a:cs typeface="Arial"/>
              </a:rPr>
              <a:t>Treatment is not significant, with an average difference of -0.19 (95% CI: -0.41, 0.03) standard deviations relative to the control group</a:t>
            </a:r>
          </a:p>
        </p:txBody>
      </p:sp>
      <p:sp>
        <p:nvSpPr>
          <p:cNvPr id="24" name="Rectangle 3"/>
          <p:cNvSpPr txBox="1">
            <a:spLocks noChangeArrowheads="1"/>
          </p:cNvSpPr>
          <p:nvPr/>
        </p:nvSpPr>
        <p:spPr>
          <a:xfrm>
            <a:off x="5240143" y="1355682"/>
            <a:ext cx="3885526" cy="1074821"/>
          </a:xfrm>
          <a:prstGeom prst="rect">
            <a:avLst/>
          </a:prstGeom>
          <a:solidFill>
            <a:schemeClr val="bg1"/>
          </a:solidFill>
          <a:ln w="28575" cmpd="sng">
            <a:solidFill>
              <a:schemeClr val="tx2"/>
            </a:solidFill>
          </a:ln>
        </p:spPr>
        <p:txBody>
          <a:bodyPr>
            <a:normAutofit fontScale="92500" lnSpcReduction="10000"/>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indent="0">
              <a:lnSpc>
                <a:spcPct val="100000"/>
              </a:lnSpc>
            </a:pPr>
            <a:r>
              <a:rPr lang="en-US" sz="1800" dirty="0" smtClean="0">
                <a:solidFill>
                  <a:srgbClr val="D1161E"/>
                </a:solidFill>
                <a:latin typeface="Arial"/>
                <a:cs typeface="Arial"/>
              </a:rPr>
              <a:t>Treatment is not significant, with an average difference of -0.24 (95% CI: -0.83, 0.35) standard deviations relative to the control group</a:t>
            </a:r>
          </a:p>
        </p:txBody>
      </p:sp>
      <p:pic>
        <p:nvPicPr>
          <p:cNvPr id="2" name="Picture 1"/>
          <p:cNvPicPr>
            <a:picLocks noChangeAspect="1"/>
          </p:cNvPicPr>
          <p:nvPr/>
        </p:nvPicPr>
        <p:blipFill>
          <a:blip r:embed="rId9"/>
          <a:stretch>
            <a:fillRect/>
          </a:stretch>
        </p:blipFill>
        <p:spPr>
          <a:xfrm>
            <a:off x="-9166" y="3925858"/>
            <a:ext cx="5183271" cy="2932142"/>
          </a:xfrm>
          <a:prstGeom prst="rect">
            <a:avLst/>
          </a:prstGeom>
        </p:spPr>
      </p:pic>
      <p:sp>
        <p:nvSpPr>
          <p:cNvPr id="18" name="Oval 17"/>
          <p:cNvSpPr/>
          <p:nvPr/>
        </p:nvSpPr>
        <p:spPr>
          <a:xfrm>
            <a:off x="3980764" y="5950125"/>
            <a:ext cx="1452300" cy="278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10"/>
          <a:stretch>
            <a:fillRect/>
          </a:stretch>
        </p:blipFill>
        <p:spPr>
          <a:xfrm>
            <a:off x="0" y="647847"/>
            <a:ext cx="5102445" cy="2744722"/>
          </a:xfrm>
          <a:prstGeom prst="rect">
            <a:avLst/>
          </a:prstGeom>
        </p:spPr>
      </p:pic>
      <p:sp>
        <p:nvSpPr>
          <p:cNvPr id="16" name="Oval 15"/>
          <p:cNvSpPr/>
          <p:nvPr/>
        </p:nvSpPr>
        <p:spPr>
          <a:xfrm>
            <a:off x="3806174" y="2487573"/>
            <a:ext cx="1452300" cy="278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74563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3059832" y="6021288"/>
            <a:ext cx="5832648" cy="740543"/>
            <a:chOff x="-1900487" y="5294133"/>
            <a:chExt cx="8937084" cy="118755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5" name="Rectangle 4"/>
          <p:cNvSpPr/>
          <p:nvPr/>
        </p:nvSpPr>
        <p:spPr>
          <a:xfrm>
            <a:off x="3707904" y="31821"/>
            <a:ext cx="4324625" cy="584775"/>
          </a:xfrm>
          <a:prstGeom prst="rect">
            <a:avLst/>
          </a:prstGeom>
        </p:spPr>
        <p:txBody>
          <a:bodyPr wrap="square">
            <a:spAutoFit/>
          </a:bodyPr>
          <a:lstStyle/>
          <a:p>
            <a:r>
              <a:rPr lang="en-AU" sz="3200" b="1" dirty="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AU" sz="3200" dirty="0"/>
          </a:p>
        </p:txBody>
      </p:sp>
      <p:pic>
        <p:nvPicPr>
          <p:cNvPr id="21" name="Picture 20"/>
          <p:cNvPicPr/>
          <p:nvPr/>
        </p:nvPicPr>
        <p:blipFill>
          <a:blip r:embed="rId9"/>
          <a:stretch>
            <a:fillRect/>
          </a:stretch>
        </p:blipFill>
        <p:spPr>
          <a:xfrm>
            <a:off x="-30754" y="1071881"/>
            <a:ext cx="4944713" cy="4369006"/>
          </a:xfrm>
          <a:prstGeom prst="rect">
            <a:avLst/>
          </a:prstGeom>
        </p:spPr>
      </p:pic>
      <p:sp>
        <p:nvSpPr>
          <p:cNvPr id="2" name="Rectangle 1"/>
          <p:cNvSpPr/>
          <p:nvPr/>
        </p:nvSpPr>
        <p:spPr>
          <a:xfrm>
            <a:off x="4572000" y="1916832"/>
            <a:ext cx="4572000" cy="1200329"/>
          </a:xfrm>
          <a:prstGeom prst="rect">
            <a:avLst/>
          </a:prstGeom>
        </p:spPr>
        <p:txBody>
          <a:bodyPr>
            <a:spAutoFit/>
          </a:bodyPr>
          <a:lstStyle/>
          <a:p>
            <a:pPr indent="0">
              <a:lnSpc>
                <a:spcPct val="100000"/>
              </a:lnSpc>
            </a:pPr>
            <a:r>
              <a:rPr lang="en-US" dirty="0">
                <a:solidFill>
                  <a:srgbClr val="D1161E"/>
                </a:solidFill>
                <a:latin typeface="Arial"/>
                <a:cs typeface="Arial"/>
              </a:rPr>
              <a:t>Treatment is effective, with average difference between control and treatment groups amounting to </a:t>
            </a:r>
            <a:r>
              <a:rPr lang="en-US" dirty="0" smtClean="0">
                <a:solidFill>
                  <a:srgbClr val="D1161E"/>
                </a:solidFill>
                <a:latin typeface="Arial"/>
                <a:cs typeface="Arial"/>
              </a:rPr>
              <a:t>0.39 standard deviations </a:t>
            </a:r>
            <a:r>
              <a:rPr lang="en-US" dirty="0">
                <a:solidFill>
                  <a:srgbClr val="D1161E"/>
                </a:solidFill>
                <a:latin typeface="Arial"/>
                <a:cs typeface="Arial"/>
              </a:rPr>
              <a:t>(95% CI: </a:t>
            </a:r>
            <a:r>
              <a:rPr lang="en-US" dirty="0" smtClean="0">
                <a:solidFill>
                  <a:srgbClr val="D1161E"/>
                </a:solidFill>
                <a:latin typeface="Arial"/>
                <a:cs typeface="Arial"/>
              </a:rPr>
              <a:t>0.13, 0.64)</a:t>
            </a:r>
            <a:endParaRPr lang="en-US" dirty="0">
              <a:solidFill>
                <a:srgbClr val="D1161E"/>
              </a:solidFill>
              <a:latin typeface="Arial"/>
              <a:cs typeface="Arial"/>
            </a:endParaRPr>
          </a:p>
        </p:txBody>
      </p:sp>
      <p:sp>
        <p:nvSpPr>
          <p:cNvPr id="16" name="Oval 15"/>
          <p:cNvSpPr/>
          <p:nvPr/>
        </p:nvSpPr>
        <p:spPr>
          <a:xfrm>
            <a:off x="2981754" y="4430016"/>
            <a:ext cx="1452300" cy="278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74524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Results</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Treatment appears to be effective in reducing trait anger and impulsivity and improving problem solving skills</a:t>
            </a:r>
          </a:p>
          <a:p>
            <a:r>
              <a:rPr lang="en-AU" dirty="0" smtClean="0"/>
              <a:t>Less certainty around the effects for general social skill and anti-social cognitions</a:t>
            </a:r>
          </a:p>
          <a:p>
            <a:pPr lvl="1"/>
            <a:r>
              <a:rPr lang="en-AU" dirty="0" smtClean="0"/>
              <a:t>However, effects appear to be in the right direction</a:t>
            </a:r>
          </a:p>
          <a:p>
            <a:r>
              <a:rPr lang="en-AU" dirty="0" smtClean="0"/>
              <a:t>Overall, secondary outcomes appear to generally follow the pattern that would be expected if they were associated with reductions in primary outcomes (recidivism). </a:t>
            </a:r>
          </a:p>
          <a:p>
            <a:r>
              <a:rPr lang="en-AU" dirty="0" smtClean="0"/>
              <a:t>Study limitations prevent us from investigating whether changes in secondary outcomes (e.g. a reduction in trait anger) are associated with reductions in primary outcomes (e.g. a reduction in violent recidivism) at the individual study level.</a:t>
            </a:r>
          </a:p>
          <a:p>
            <a:pPr marL="0" indent="0">
              <a:buNone/>
            </a:pPr>
            <a:endParaRPr lang="en-AU" dirty="0"/>
          </a:p>
        </p:txBody>
      </p:sp>
    </p:spTree>
    <p:extLst>
      <p:ext uri="{BB962C8B-B14F-4D97-AF65-F5344CB8AC3E}">
        <p14:creationId xmlns:p14="http://schemas.microsoft.com/office/powerpoint/2010/main" val="324191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27" name="Content Placeholder 2"/>
          <p:cNvSpPr txBox="1">
            <a:spLocks/>
          </p:cNvSpPr>
          <p:nvPr/>
        </p:nvSpPr>
        <p:spPr>
          <a:xfrm>
            <a:off x="322637" y="692696"/>
            <a:ext cx="8640960" cy="47131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700" dirty="0">
              <a:latin typeface="Arial" pitchFamily="34" charset="0"/>
              <a:cs typeface="Arial" pitchFamily="34" charset="0"/>
            </a:endParaRPr>
          </a:p>
          <a:p>
            <a:pPr marL="0" indent="0">
              <a:buNone/>
            </a:pPr>
            <a:endParaRPr lang="en-AU" sz="1700" dirty="0">
              <a:latin typeface="Arial" pitchFamily="34" charset="0"/>
              <a:cs typeface="Arial" pitchFamily="34" charset="0"/>
            </a:endParaRPr>
          </a:p>
          <a:p>
            <a:pPr marL="0" indent="0">
              <a:buNone/>
            </a:pPr>
            <a:endParaRPr lang="en-AU" sz="1400" dirty="0" smtClean="0">
              <a:latin typeface="Arial" pitchFamily="34" charset="0"/>
              <a:cs typeface="Arial" pitchFamily="34" charset="0"/>
            </a:endParaRPr>
          </a:p>
          <a:p>
            <a:pPr lvl="1"/>
            <a:endParaRPr lang="en-AU" sz="1400" dirty="0">
              <a:latin typeface="Arial" panose="020B0604020202020204" pitchFamily="34" charset="0"/>
              <a:cs typeface="Arial" panose="020B0604020202020204" pitchFamily="34" charset="0"/>
            </a:endParaRPr>
          </a:p>
          <a:p>
            <a:pPr marL="0" indent="0">
              <a:buFont typeface="Arial" pitchFamily="34" charset="0"/>
              <a:buNone/>
            </a:pPr>
            <a:endParaRPr lang="en-US" sz="1800" dirty="0" smtClean="0"/>
          </a:p>
        </p:txBody>
      </p:sp>
      <p:grpSp>
        <p:nvGrpSpPr>
          <p:cNvPr id="18" name="Group 17"/>
          <p:cNvGrpSpPr/>
          <p:nvPr/>
        </p:nvGrpSpPr>
        <p:grpSpPr>
          <a:xfrm>
            <a:off x="3563888" y="6204983"/>
            <a:ext cx="5328592" cy="595965"/>
            <a:chOff x="-1900487" y="5294133"/>
            <a:chExt cx="8937084" cy="1187553"/>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20" name="Picture 19"/>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sp>
        <p:nvSpPr>
          <p:cNvPr id="12" name="Title 1"/>
          <p:cNvSpPr>
            <a:spLocks noGrp="1"/>
          </p:cNvSpPr>
          <p:nvPr>
            <p:ph type="title"/>
          </p:nvPr>
        </p:nvSpPr>
        <p:spPr>
          <a:xfrm>
            <a:off x="366283" y="821974"/>
            <a:ext cx="8229600" cy="187886"/>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
            </a:r>
            <a:b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br>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Limitations</a:t>
            </a:r>
            <a:endParaRPr lang="en-US" sz="3600" dirty="0"/>
          </a:p>
        </p:txBody>
      </p:sp>
      <p:sp>
        <p:nvSpPr>
          <p:cNvPr id="14" name="Content Placeholder 2"/>
          <p:cNvSpPr txBox="1">
            <a:spLocks/>
          </p:cNvSpPr>
          <p:nvPr/>
        </p:nvSpPr>
        <p:spPr>
          <a:xfrm>
            <a:off x="211396" y="1508648"/>
            <a:ext cx="8640960" cy="467979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endParaRPr lang="en-AU" sz="2400" b="1" dirty="0" smtClean="0">
              <a:solidFill>
                <a:schemeClr val="accent2">
                  <a:lumMod val="75000"/>
                </a:schemeClr>
              </a:solidFill>
              <a:latin typeface="Arial"/>
              <a:cs typeface="Arial"/>
            </a:endParaRPr>
          </a:p>
          <a:p>
            <a:pPr lvl="0">
              <a:spcBef>
                <a:spcPts val="0"/>
              </a:spcBef>
              <a:spcAft>
                <a:spcPts val="1200"/>
              </a:spcAft>
              <a:buFont typeface="Wingdings" panose="05000000000000000000" pitchFamily="2" charset="2"/>
              <a:buChar char="q"/>
            </a:pPr>
            <a:r>
              <a:rPr lang="en-AU" sz="2300" dirty="0">
                <a:latin typeface="Arial" panose="020B0604020202020204" pitchFamily="34" charset="0"/>
                <a:cs typeface="Arial" panose="020B0604020202020204" pitchFamily="34" charset="0"/>
              </a:rPr>
              <a:t>A relatively small number of high-quality studies were </a:t>
            </a:r>
            <a:r>
              <a:rPr lang="en-AU" sz="2300" dirty="0" smtClean="0">
                <a:latin typeface="Arial" panose="020B0604020202020204" pitchFamily="34" charset="0"/>
                <a:cs typeface="Arial" panose="020B0604020202020204" pitchFamily="34" charset="0"/>
              </a:rPr>
              <a:t>identified</a:t>
            </a:r>
          </a:p>
          <a:p>
            <a:pPr lvl="0">
              <a:spcBef>
                <a:spcPts val="0"/>
              </a:spcBef>
              <a:spcAft>
                <a:spcPts val="1200"/>
              </a:spcAft>
              <a:buFont typeface="Wingdings" panose="05000000000000000000" pitchFamily="2" charset="2"/>
              <a:buChar char="q"/>
            </a:pPr>
            <a:r>
              <a:rPr lang="en-AU" sz="2300" dirty="0" smtClean="0">
                <a:latin typeface="Arial" panose="020B0604020202020204" pitchFamily="34" charset="0"/>
                <a:cs typeface="Arial" panose="020B0604020202020204" pitchFamily="34" charset="0"/>
              </a:rPr>
              <a:t>Few </a:t>
            </a:r>
            <a:r>
              <a:rPr lang="en-AU" sz="2300" dirty="0">
                <a:latin typeface="Arial" panose="020B0604020202020204" pitchFamily="34" charset="0"/>
                <a:cs typeface="Arial" panose="020B0604020202020204" pitchFamily="34" charset="0"/>
              </a:rPr>
              <a:t>studies </a:t>
            </a:r>
            <a:r>
              <a:rPr lang="en-AU" sz="2300" dirty="0" smtClean="0">
                <a:latin typeface="Arial" panose="020B0604020202020204" pitchFamily="34" charset="0"/>
                <a:cs typeface="Arial" panose="020B0604020202020204" pitchFamily="34" charset="0"/>
              </a:rPr>
              <a:t>were conducted </a:t>
            </a:r>
            <a:r>
              <a:rPr lang="en-AU" sz="2300" dirty="0">
                <a:latin typeface="Arial" panose="020B0604020202020204" pitchFamily="34" charset="0"/>
                <a:cs typeface="Arial" panose="020B0604020202020204" pitchFamily="34" charset="0"/>
              </a:rPr>
              <a:t>in community and forensic mental health </a:t>
            </a:r>
            <a:r>
              <a:rPr lang="en-AU" sz="2300" dirty="0" smtClean="0">
                <a:latin typeface="Arial" panose="020B0604020202020204" pitchFamily="34" charset="0"/>
                <a:cs typeface="Arial" panose="020B0604020202020204" pitchFamily="34" charset="0"/>
              </a:rPr>
              <a:t>settings</a:t>
            </a:r>
            <a:endParaRPr lang="en-AU" sz="2300" dirty="0">
              <a:latin typeface="Arial" panose="020B0604020202020204" pitchFamily="34" charset="0"/>
              <a:cs typeface="Arial" panose="020B0604020202020204" pitchFamily="34" charset="0"/>
            </a:endParaRPr>
          </a:p>
          <a:p>
            <a:pPr lvl="0">
              <a:spcBef>
                <a:spcPts val="0"/>
              </a:spcBef>
              <a:spcAft>
                <a:spcPts val="1200"/>
              </a:spcAft>
              <a:buFont typeface="Wingdings" panose="05000000000000000000" pitchFamily="2" charset="2"/>
              <a:buChar char="q"/>
            </a:pPr>
            <a:r>
              <a:rPr lang="en-AU" sz="2300" dirty="0">
                <a:latin typeface="Arial" panose="020B0604020202020204" pitchFamily="34" charset="0"/>
                <a:cs typeface="Arial" panose="020B0604020202020204" pitchFamily="34" charset="0"/>
              </a:rPr>
              <a:t>Moderating </a:t>
            </a:r>
            <a:r>
              <a:rPr lang="en-AU" sz="2300" dirty="0" smtClean="0">
                <a:latin typeface="Arial" panose="020B0604020202020204" pitchFamily="34" charset="0"/>
                <a:cs typeface="Arial" panose="020B0604020202020204" pitchFamily="34" charset="0"/>
              </a:rPr>
              <a:t>effects </a:t>
            </a:r>
            <a:r>
              <a:rPr lang="en-AU" sz="2300" dirty="0">
                <a:latin typeface="Arial" panose="020B0604020202020204" pitchFamily="34" charset="0"/>
                <a:cs typeface="Arial" panose="020B0604020202020204" pitchFamily="34" charset="0"/>
              </a:rPr>
              <a:t>do not necessarily reflect causal </a:t>
            </a:r>
            <a:r>
              <a:rPr lang="en-AU" sz="2300" dirty="0" smtClean="0">
                <a:latin typeface="Arial" panose="020B0604020202020204" pitchFamily="34" charset="0"/>
                <a:cs typeface="Arial" panose="020B0604020202020204" pitchFamily="34" charset="0"/>
              </a:rPr>
              <a:t>relationships</a:t>
            </a:r>
            <a:endParaRPr lang="en-AU" sz="2300" dirty="0">
              <a:latin typeface="Arial" panose="020B0604020202020204" pitchFamily="34" charset="0"/>
              <a:cs typeface="Arial" panose="020B0604020202020204" pitchFamily="34" charset="0"/>
            </a:endParaRPr>
          </a:p>
          <a:p>
            <a:pPr lvl="0">
              <a:spcBef>
                <a:spcPts val="0"/>
              </a:spcBef>
              <a:spcAft>
                <a:spcPts val="1200"/>
              </a:spcAft>
              <a:buFont typeface="Wingdings" panose="05000000000000000000" pitchFamily="2" charset="2"/>
              <a:buChar char="q"/>
            </a:pPr>
            <a:r>
              <a:rPr lang="en-US" sz="2300" dirty="0">
                <a:latin typeface="Arial" panose="020B0604020202020204" pitchFamily="34" charset="0"/>
                <a:cs typeface="Arial" panose="020B0604020202020204" pitchFamily="34" charset="0"/>
              </a:rPr>
              <a:t>Determining factors that impact treatment effect was restricted by the level of detail described in each </a:t>
            </a:r>
            <a:r>
              <a:rPr lang="en-US" sz="2300" dirty="0" smtClean="0">
                <a:latin typeface="Arial" panose="020B0604020202020204" pitchFamily="34" charset="0"/>
                <a:cs typeface="Arial" panose="020B0604020202020204" pitchFamily="34" charset="0"/>
              </a:rPr>
              <a:t>study</a:t>
            </a:r>
            <a:endParaRPr lang="en-AU" sz="2300" dirty="0">
              <a:latin typeface="Arial" panose="020B0604020202020204" pitchFamily="34" charset="0"/>
              <a:cs typeface="Arial" panose="020B0604020202020204" pitchFamily="34" charset="0"/>
            </a:endParaRPr>
          </a:p>
          <a:p>
            <a:pPr lvl="0">
              <a:spcBef>
                <a:spcPts val="0"/>
              </a:spcBef>
              <a:spcAft>
                <a:spcPts val="1200"/>
              </a:spcAft>
              <a:buFont typeface="Wingdings" panose="05000000000000000000" pitchFamily="2" charset="2"/>
              <a:buChar char="q"/>
            </a:pPr>
            <a:r>
              <a:rPr lang="en-AU" sz="2300" dirty="0">
                <a:latin typeface="Arial" panose="020B0604020202020204" pitchFamily="34" charset="0"/>
                <a:cs typeface="Arial" panose="020B0604020202020204" pitchFamily="34" charset="0"/>
              </a:rPr>
              <a:t>Outcome measures such as frequency of re-offending, severity or time to re-offending were unable to be examined due to insufficient </a:t>
            </a:r>
            <a:r>
              <a:rPr lang="en-AU" sz="2300" dirty="0" smtClean="0">
                <a:latin typeface="Arial" panose="020B0604020202020204" pitchFamily="34" charset="0"/>
                <a:cs typeface="Arial" panose="020B0604020202020204" pitchFamily="34" charset="0"/>
              </a:rPr>
              <a:t>data</a:t>
            </a:r>
            <a:endParaRPr lang="en-AU" sz="2300" dirty="0">
              <a:latin typeface="Arial" panose="020B0604020202020204" pitchFamily="34" charset="0"/>
              <a:cs typeface="Arial" panose="020B0604020202020204"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marL="457200" lvl="1"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Tree>
    <p:custDataLst>
      <p:tags r:id="rId1"/>
    </p:custDataLst>
    <p:extLst>
      <p:ext uri="{BB962C8B-B14F-4D97-AF65-F5344CB8AC3E}">
        <p14:creationId xmlns:p14="http://schemas.microsoft.com/office/powerpoint/2010/main" val="340918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331640" y="140006"/>
            <a:ext cx="6604863" cy="583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000" dirty="0">
                <a:solidFill>
                  <a:srgbClr val="23337C"/>
                </a:solidFill>
              </a:rPr>
              <a:t>The Catalyst Consortium will systematically address persistent violence and sexual offending </a:t>
            </a:r>
          </a:p>
        </p:txBody>
      </p:sp>
      <p:sp>
        <p:nvSpPr>
          <p:cNvPr id="4" name="TextBox 3"/>
          <p:cNvSpPr txBox="1"/>
          <p:nvPr/>
        </p:nvSpPr>
        <p:spPr>
          <a:xfrm>
            <a:off x="6253577" y="1268760"/>
            <a:ext cx="2749958" cy="5216813"/>
          </a:xfrm>
          <a:prstGeom prst="rect">
            <a:avLst/>
          </a:prstGeom>
          <a:noFill/>
        </p:spPr>
        <p:txBody>
          <a:bodyPr wrap="square" rtlCol="0">
            <a:spAutoFit/>
          </a:bodyPr>
          <a:lstStyle/>
          <a:p>
            <a:r>
              <a:rPr lang="en-AU" dirty="0"/>
              <a:t>Enhance our understanding of the causal factors of violence.</a:t>
            </a:r>
          </a:p>
          <a:p>
            <a:endParaRPr lang="en-AU" dirty="0"/>
          </a:p>
          <a:p>
            <a:r>
              <a:rPr lang="en-AU" dirty="0"/>
              <a:t>Intervene effectively with people who engage in violence in a manner that will increase community safety. </a:t>
            </a:r>
          </a:p>
          <a:p>
            <a:endParaRPr lang="en-AU" dirty="0"/>
          </a:p>
          <a:p>
            <a:r>
              <a:rPr lang="en-AU" dirty="0"/>
              <a:t>Precipitate change in those who have engaged, or are likely to engage, in persistent violence and sexual offending, and the agencies that provide services to them</a:t>
            </a:r>
          </a:p>
          <a:p>
            <a:endParaRPr lang="en-AU" sz="1350" dirty="0"/>
          </a:p>
          <a:p>
            <a:r>
              <a:rPr lang="en-AU" sz="1350" dirty="0"/>
              <a:t> </a:t>
            </a:r>
          </a:p>
        </p:txBody>
      </p:sp>
      <p:pic>
        <p:nvPicPr>
          <p:cNvPr id="8" name="Picture 7"/>
          <p:cNvPicPr>
            <a:picLocks noChangeAspect="1"/>
          </p:cNvPicPr>
          <p:nvPr/>
        </p:nvPicPr>
        <p:blipFill>
          <a:blip r:embed="rId3"/>
          <a:stretch>
            <a:fillRect/>
          </a:stretch>
        </p:blipFill>
        <p:spPr>
          <a:xfrm>
            <a:off x="5803521" y="1484473"/>
            <a:ext cx="450056" cy="450056"/>
          </a:xfrm>
          <a:prstGeom prst="rect">
            <a:avLst/>
          </a:prstGeom>
        </p:spPr>
      </p:pic>
      <p:pic>
        <p:nvPicPr>
          <p:cNvPr id="9" name="Picture 8"/>
          <p:cNvPicPr>
            <a:picLocks noChangeAspect="1"/>
          </p:cNvPicPr>
          <p:nvPr/>
        </p:nvPicPr>
        <p:blipFill>
          <a:blip r:embed="rId4"/>
          <a:stretch>
            <a:fillRect/>
          </a:stretch>
        </p:blipFill>
        <p:spPr>
          <a:xfrm>
            <a:off x="5687637" y="2747184"/>
            <a:ext cx="535781" cy="535781"/>
          </a:xfrm>
          <a:prstGeom prst="rect">
            <a:avLst/>
          </a:prstGeom>
        </p:spPr>
      </p:pic>
      <p:pic>
        <p:nvPicPr>
          <p:cNvPr id="10" name="Picture 9"/>
          <p:cNvPicPr>
            <a:picLocks noChangeAspect="1"/>
          </p:cNvPicPr>
          <p:nvPr/>
        </p:nvPicPr>
        <p:blipFill>
          <a:blip r:embed="rId5"/>
          <a:stretch>
            <a:fillRect/>
          </a:stretch>
        </p:blipFill>
        <p:spPr>
          <a:xfrm>
            <a:off x="5699793" y="4503150"/>
            <a:ext cx="535781" cy="535781"/>
          </a:xfrm>
          <a:prstGeom prst="rect">
            <a:avLst/>
          </a:prstGeom>
        </p:spPr>
      </p:pic>
      <p:pic>
        <p:nvPicPr>
          <p:cNvPr id="11" name="Picture 10"/>
          <p:cNvPicPr>
            <a:picLocks noChangeAspect="1"/>
          </p:cNvPicPr>
          <p:nvPr/>
        </p:nvPicPr>
        <p:blipFill>
          <a:blip r:embed="rId6"/>
          <a:stretch>
            <a:fillRect/>
          </a:stretch>
        </p:blipFill>
        <p:spPr>
          <a:xfrm>
            <a:off x="492445" y="41153"/>
            <a:ext cx="806771" cy="780707"/>
          </a:xfrm>
          <a:prstGeom prst="rect">
            <a:avLst/>
          </a:prstGeom>
        </p:spPr>
      </p:pic>
      <p:sp>
        <p:nvSpPr>
          <p:cNvPr id="66" name="Block Arc 65"/>
          <p:cNvSpPr/>
          <p:nvPr/>
        </p:nvSpPr>
        <p:spPr>
          <a:xfrm>
            <a:off x="776753" y="1709501"/>
            <a:ext cx="4167238" cy="4167238"/>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Block Arc 66"/>
          <p:cNvSpPr/>
          <p:nvPr/>
        </p:nvSpPr>
        <p:spPr>
          <a:xfrm>
            <a:off x="980826" y="1709501"/>
            <a:ext cx="4167238" cy="4167238"/>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8" name="Block Arc 67"/>
          <p:cNvSpPr/>
          <p:nvPr/>
        </p:nvSpPr>
        <p:spPr>
          <a:xfrm>
            <a:off x="980826" y="1709501"/>
            <a:ext cx="4167238" cy="4167238"/>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9" name="Block Arc 68"/>
          <p:cNvSpPr/>
          <p:nvPr/>
        </p:nvSpPr>
        <p:spPr>
          <a:xfrm>
            <a:off x="980826" y="1709501"/>
            <a:ext cx="4167238" cy="4167238"/>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0" name="Group 69"/>
          <p:cNvGrpSpPr/>
          <p:nvPr/>
        </p:nvGrpSpPr>
        <p:grpSpPr>
          <a:xfrm>
            <a:off x="2217192" y="3068960"/>
            <a:ext cx="1346696" cy="1346696"/>
            <a:chOff x="3390651" y="2026985"/>
            <a:chExt cx="1346696" cy="1346696"/>
          </a:xfrm>
          <a:scene3d>
            <a:camera prst="orthographicFront">
              <a:rot lat="0" lon="0" rev="0"/>
            </a:camera>
            <a:lightRig rig="contrasting" dir="t">
              <a:rot lat="0" lon="0" rev="1200000"/>
            </a:lightRig>
          </a:scene3d>
        </p:grpSpPr>
        <p:sp>
          <p:nvSpPr>
            <p:cNvPr id="83" name="Oval 82"/>
            <p:cNvSpPr/>
            <p:nvPr/>
          </p:nvSpPr>
          <p:spPr>
            <a:xfrm>
              <a:off x="3390651" y="2026985"/>
              <a:ext cx="1346696" cy="1346696"/>
            </a:xfrm>
            <a:prstGeom prst="ellipse">
              <a:avLst/>
            </a:prstGeom>
            <a:solidFill>
              <a:srgbClr val="B5CBE7"/>
            </a:solid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4" name="Oval 8"/>
            <p:cNvSpPr txBox="1"/>
            <p:nvPr/>
          </p:nvSpPr>
          <p:spPr>
            <a:xfrm>
              <a:off x="3587870" y="2224204"/>
              <a:ext cx="952258" cy="9522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23337C"/>
                  </a:solidFill>
                </a:rPr>
                <a:t>Partnership</a:t>
              </a:r>
              <a:endParaRPr lang="en-US" sz="1500" kern="1200" dirty="0">
                <a:solidFill>
                  <a:srgbClr val="23337C"/>
                </a:solidFill>
              </a:endParaRPr>
            </a:p>
          </p:txBody>
        </p:sp>
      </p:grpSp>
      <p:grpSp>
        <p:nvGrpSpPr>
          <p:cNvPr id="71" name="Group 70"/>
          <p:cNvGrpSpPr>
            <a:grpSpLocks noChangeAspect="1"/>
          </p:cNvGrpSpPr>
          <p:nvPr/>
        </p:nvGrpSpPr>
        <p:grpSpPr>
          <a:xfrm>
            <a:off x="2128447" y="821860"/>
            <a:ext cx="1728004" cy="1728000"/>
            <a:chOff x="3128001" y="-270927"/>
            <a:chExt cx="1871996" cy="1871996"/>
          </a:xfrm>
          <a:scene3d>
            <a:camera prst="orthographicFront">
              <a:rot lat="0" lon="0" rev="0"/>
            </a:camera>
            <a:lightRig rig="contrasting" dir="t">
              <a:rot lat="0" lon="0" rev="1200000"/>
            </a:lightRig>
          </a:scene3d>
        </p:grpSpPr>
        <p:sp>
          <p:nvSpPr>
            <p:cNvPr id="81" name="Oval 80"/>
            <p:cNvSpPr/>
            <p:nvPr/>
          </p:nvSpPr>
          <p:spPr>
            <a:xfrm>
              <a:off x="3128001" y="-270927"/>
              <a:ext cx="1871996" cy="1871996"/>
            </a:xfrm>
            <a:prstGeom prst="ellipse">
              <a:avLst/>
            </a:prstGeom>
            <a:solidFill>
              <a:srgbClr val="1C449C"/>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2" name="Oval 10"/>
            <p:cNvSpPr txBox="1"/>
            <p:nvPr/>
          </p:nvSpPr>
          <p:spPr>
            <a:xfrm>
              <a:off x="3402148" y="3220"/>
              <a:ext cx="1323702" cy="13237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600" b="1" kern="1200" dirty="0" smtClean="0"/>
                <a:t>Researchers</a:t>
              </a:r>
              <a:endParaRPr lang="en-US" sz="1600" b="1" kern="1200" dirty="0"/>
            </a:p>
          </p:txBody>
        </p:sp>
      </p:grpSp>
      <p:grpSp>
        <p:nvGrpSpPr>
          <p:cNvPr id="72" name="Group 71"/>
          <p:cNvGrpSpPr>
            <a:grpSpLocks noChangeAspect="1"/>
          </p:cNvGrpSpPr>
          <p:nvPr/>
        </p:nvGrpSpPr>
        <p:grpSpPr>
          <a:xfrm>
            <a:off x="3959638" y="2857122"/>
            <a:ext cx="1728000" cy="1728000"/>
            <a:chOff x="5163265" y="1764335"/>
            <a:chExt cx="1871996" cy="1871996"/>
          </a:xfrm>
          <a:scene3d>
            <a:camera prst="orthographicFront">
              <a:rot lat="0" lon="0" rev="0"/>
            </a:camera>
            <a:lightRig rig="contrasting" dir="t">
              <a:rot lat="0" lon="0" rev="1200000"/>
            </a:lightRig>
          </a:scene3d>
        </p:grpSpPr>
        <p:sp>
          <p:nvSpPr>
            <p:cNvPr id="79" name="Oval 78"/>
            <p:cNvSpPr/>
            <p:nvPr/>
          </p:nvSpPr>
          <p:spPr>
            <a:xfrm>
              <a:off x="5163265" y="1764335"/>
              <a:ext cx="1871996" cy="1871996"/>
            </a:xfrm>
            <a:prstGeom prst="ellipse">
              <a:avLst/>
            </a:prstGeom>
            <a:solidFill>
              <a:srgbClr val="3BC6EE"/>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0" name="Oval 12"/>
            <p:cNvSpPr txBox="1"/>
            <p:nvPr/>
          </p:nvSpPr>
          <p:spPr>
            <a:xfrm>
              <a:off x="5437412" y="2038482"/>
              <a:ext cx="1323702" cy="13237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600" b="1" kern="1200" dirty="0" smtClean="0"/>
                <a:t>Clinical Leaders</a:t>
              </a:r>
              <a:endParaRPr lang="en-US" sz="1600" b="1" kern="1200" dirty="0"/>
            </a:p>
          </p:txBody>
        </p:sp>
      </p:grpSp>
      <p:grpSp>
        <p:nvGrpSpPr>
          <p:cNvPr id="73" name="Group 72"/>
          <p:cNvGrpSpPr>
            <a:grpSpLocks noChangeAspect="1"/>
          </p:cNvGrpSpPr>
          <p:nvPr/>
        </p:nvGrpSpPr>
        <p:grpSpPr>
          <a:xfrm>
            <a:off x="2110448" y="4874386"/>
            <a:ext cx="1728000" cy="1728000"/>
            <a:chOff x="3110002" y="3781599"/>
            <a:chExt cx="1907995" cy="1907995"/>
          </a:xfrm>
          <a:scene3d>
            <a:camera prst="orthographicFront">
              <a:rot lat="0" lon="0" rev="0"/>
            </a:camera>
            <a:lightRig rig="contrasting" dir="t">
              <a:rot lat="0" lon="0" rev="1200000"/>
            </a:lightRig>
          </a:scene3d>
        </p:grpSpPr>
        <p:sp>
          <p:nvSpPr>
            <p:cNvPr id="77" name="Oval 76"/>
            <p:cNvSpPr/>
            <p:nvPr/>
          </p:nvSpPr>
          <p:spPr>
            <a:xfrm>
              <a:off x="3110002" y="3781599"/>
              <a:ext cx="1907995" cy="1907995"/>
            </a:xfrm>
            <a:prstGeom prst="ellipse">
              <a:avLst/>
            </a:prstGeom>
            <a:solidFill>
              <a:srgbClr val="00A19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8" name="Oval 14"/>
            <p:cNvSpPr txBox="1"/>
            <p:nvPr/>
          </p:nvSpPr>
          <p:spPr>
            <a:xfrm>
              <a:off x="3389421" y="4061018"/>
              <a:ext cx="1349157" cy="13491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600" b="1" kern="1200" dirty="0" smtClean="0"/>
                <a:t>Correctional Organisations</a:t>
              </a:r>
              <a:endParaRPr lang="en-US" sz="1600" b="1" kern="1200" dirty="0"/>
            </a:p>
          </p:txBody>
        </p:sp>
      </p:grpSp>
      <p:grpSp>
        <p:nvGrpSpPr>
          <p:cNvPr id="74" name="Group 73"/>
          <p:cNvGrpSpPr>
            <a:grpSpLocks noChangeAspect="1"/>
          </p:cNvGrpSpPr>
          <p:nvPr/>
        </p:nvGrpSpPr>
        <p:grpSpPr>
          <a:xfrm>
            <a:off x="93184" y="2857122"/>
            <a:ext cx="1728000" cy="1728000"/>
            <a:chOff x="1092738" y="1764335"/>
            <a:chExt cx="1871996" cy="1871996"/>
          </a:xfrm>
          <a:scene3d>
            <a:camera prst="orthographicFront">
              <a:rot lat="0" lon="0" rev="0"/>
            </a:camera>
            <a:lightRig rig="contrasting" dir="t">
              <a:rot lat="0" lon="0" rev="1200000"/>
            </a:lightRig>
          </a:scene3d>
        </p:grpSpPr>
        <p:sp>
          <p:nvSpPr>
            <p:cNvPr id="75" name="Oval 74"/>
            <p:cNvSpPr/>
            <p:nvPr/>
          </p:nvSpPr>
          <p:spPr>
            <a:xfrm>
              <a:off x="1092738" y="1764335"/>
              <a:ext cx="1871996" cy="1871996"/>
            </a:xfrm>
            <a:prstGeom prst="ellipse">
              <a:avLst/>
            </a:prstGeom>
            <a:solidFill>
              <a:srgbClr val="2CB459"/>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6" name="Oval 16"/>
            <p:cNvSpPr txBox="1"/>
            <p:nvPr/>
          </p:nvSpPr>
          <p:spPr>
            <a:xfrm>
              <a:off x="1366885" y="2038482"/>
              <a:ext cx="1323702" cy="13237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Forensic Mental Health Services</a:t>
              </a:r>
              <a:endParaRPr lang="en-US" sz="1600" b="1" kern="1200" dirty="0"/>
            </a:p>
          </p:txBody>
        </p:sp>
      </p:grpSp>
    </p:spTree>
    <p:extLst>
      <p:ext uri="{BB962C8B-B14F-4D97-AF65-F5344CB8AC3E}">
        <p14:creationId xmlns:p14="http://schemas.microsoft.com/office/powerpoint/2010/main" val="272759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Conclusions</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The review conducted suggests that there is a small to modest effect of therapeutic treatment for violent offenders in terms of:</a:t>
            </a:r>
          </a:p>
          <a:p>
            <a:pPr lvl="1"/>
            <a:r>
              <a:rPr lang="en-AU" dirty="0" smtClean="0"/>
              <a:t>Reducing violent recidivism</a:t>
            </a:r>
          </a:p>
          <a:p>
            <a:pPr lvl="1"/>
            <a:r>
              <a:rPr lang="en-AU" dirty="0" smtClean="0"/>
              <a:t>Reducing general/non-violent recidivism</a:t>
            </a:r>
          </a:p>
          <a:p>
            <a:r>
              <a:rPr lang="en-AU" dirty="0" smtClean="0"/>
              <a:t>Improving the </a:t>
            </a:r>
            <a:r>
              <a:rPr lang="en-AU" sz="2800" dirty="0"/>
              <a:t>effectiveness</a:t>
            </a:r>
            <a:r>
              <a:rPr lang="en-AU" dirty="0" smtClean="0"/>
              <a:t> of treatments requires better understanding of the relationship between treatment and outcome</a:t>
            </a:r>
          </a:p>
          <a:p>
            <a:pPr lvl="1"/>
            <a:r>
              <a:rPr lang="en-AU" dirty="0" smtClean="0"/>
              <a:t>More well-designed studies (RCT, larger sample sizes)</a:t>
            </a:r>
          </a:p>
          <a:p>
            <a:pPr lvl="1"/>
            <a:r>
              <a:rPr lang="en-AU" dirty="0" smtClean="0"/>
              <a:t>More hypothesis driven research (e.g. inclusion and testing of mediating variables thought to causally influence outcomes)</a:t>
            </a:r>
          </a:p>
          <a:p>
            <a:pPr lvl="1"/>
            <a:r>
              <a:rPr lang="en-AU" dirty="0" smtClean="0"/>
              <a:t>Inclusion of different measures of recidivism (e.g. time to recidivism, counts of offences)</a:t>
            </a:r>
          </a:p>
          <a:p>
            <a:pPr lvl="1"/>
            <a:endParaRPr lang="en-AU" dirty="0" smtClean="0"/>
          </a:p>
          <a:p>
            <a:pPr marL="0" indent="0">
              <a:buNone/>
            </a:pPr>
            <a:endParaRPr lang="en-AU" dirty="0" smtClean="0"/>
          </a:p>
          <a:p>
            <a:pPr lvl="1"/>
            <a:endParaRPr lang="en-AU" dirty="0"/>
          </a:p>
          <a:p>
            <a:pPr lvl="1"/>
            <a:endParaRPr lang="en-AU" dirty="0" smtClean="0"/>
          </a:p>
        </p:txBody>
      </p:sp>
    </p:spTree>
    <p:extLst>
      <p:ext uri="{BB962C8B-B14F-4D97-AF65-F5344CB8AC3E}">
        <p14:creationId xmlns:p14="http://schemas.microsoft.com/office/powerpoint/2010/main" val="43795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801" y="1387789"/>
            <a:ext cx="6289535" cy="5321836"/>
          </a:xfrm>
          <a:prstGeom prst="rect">
            <a:avLst/>
          </a:prstGeom>
        </p:spPr>
      </p:pic>
      <p:sp>
        <p:nvSpPr>
          <p:cNvPr id="2" name="Title 1"/>
          <p:cNvSpPr>
            <a:spLocks noGrp="1"/>
          </p:cNvSpPr>
          <p:nvPr>
            <p:ph type="title"/>
          </p:nvPr>
        </p:nvSpPr>
        <p:spPr>
          <a:xfrm>
            <a:off x="508218" y="218415"/>
            <a:ext cx="7886700" cy="994172"/>
          </a:xfrm>
        </p:spPr>
        <p:txBody>
          <a:bodyPr>
            <a:normAutofit fontScale="90000"/>
          </a:bodyPr>
          <a:lstStyle/>
          <a:p>
            <a:r>
              <a:rPr lang="en-AU" dirty="0" smtClean="0">
                <a:solidFill>
                  <a:srgbClr val="23337C"/>
                </a:solidFill>
              </a:rPr>
              <a:t>Key Research Areas and Substantive Themes</a:t>
            </a:r>
            <a:endParaRPr lang="en-AU" dirty="0">
              <a:solidFill>
                <a:srgbClr val="23337C"/>
              </a:solidFill>
            </a:endParaRPr>
          </a:p>
        </p:txBody>
      </p:sp>
      <p:sp>
        <p:nvSpPr>
          <p:cNvPr id="3" name="TextBox 2"/>
          <p:cNvSpPr txBox="1"/>
          <p:nvPr/>
        </p:nvSpPr>
        <p:spPr>
          <a:xfrm rot="2593195">
            <a:off x="5438647" y="2121217"/>
            <a:ext cx="317021" cy="253916"/>
          </a:xfrm>
          <a:prstGeom prst="rect">
            <a:avLst/>
          </a:prstGeom>
          <a:noFill/>
        </p:spPr>
        <p:txBody>
          <a:bodyPr wrap="square" rtlCol="0">
            <a:spAutoFit/>
          </a:bodyPr>
          <a:lstStyle/>
          <a:p>
            <a:r>
              <a:rPr lang="en-AU" sz="1050" dirty="0"/>
              <a:t>&gt;&gt;</a:t>
            </a:r>
          </a:p>
        </p:txBody>
      </p:sp>
      <p:sp>
        <p:nvSpPr>
          <p:cNvPr id="5" name="TextBox 4"/>
          <p:cNvSpPr txBox="1"/>
          <p:nvPr/>
        </p:nvSpPr>
        <p:spPr>
          <a:xfrm rot="7862558">
            <a:off x="5523208" y="5210377"/>
            <a:ext cx="317021" cy="253916"/>
          </a:xfrm>
          <a:prstGeom prst="rect">
            <a:avLst/>
          </a:prstGeom>
          <a:noFill/>
        </p:spPr>
        <p:txBody>
          <a:bodyPr wrap="square" rtlCol="0">
            <a:spAutoFit/>
          </a:bodyPr>
          <a:lstStyle/>
          <a:p>
            <a:r>
              <a:rPr lang="en-AU" sz="1050" dirty="0"/>
              <a:t>&gt;&gt;</a:t>
            </a:r>
          </a:p>
        </p:txBody>
      </p:sp>
      <p:sp>
        <p:nvSpPr>
          <p:cNvPr id="7" name="TextBox 6"/>
          <p:cNvSpPr txBox="1"/>
          <p:nvPr/>
        </p:nvSpPr>
        <p:spPr>
          <a:xfrm rot="13557570">
            <a:off x="2428480" y="5132740"/>
            <a:ext cx="317021" cy="253916"/>
          </a:xfrm>
          <a:prstGeom prst="rect">
            <a:avLst/>
          </a:prstGeom>
          <a:noFill/>
        </p:spPr>
        <p:txBody>
          <a:bodyPr wrap="square" rtlCol="0">
            <a:spAutoFit/>
          </a:bodyPr>
          <a:lstStyle/>
          <a:p>
            <a:r>
              <a:rPr lang="en-AU" sz="1050" dirty="0"/>
              <a:t>&gt;&gt;</a:t>
            </a:r>
          </a:p>
        </p:txBody>
      </p:sp>
      <p:sp>
        <p:nvSpPr>
          <p:cNvPr id="8" name="TextBox 7"/>
          <p:cNvSpPr txBox="1"/>
          <p:nvPr/>
        </p:nvSpPr>
        <p:spPr>
          <a:xfrm rot="18869269">
            <a:off x="2491021" y="2180742"/>
            <a:ext cx="317021" cy="253916"/>
          </a:xfrm>
          <a:prstGeom prst="rect">
            <a:avLst/>
          </a:prstGeom>
          <a:noFill/>
        </p:spPr>
        <p:txBody>
          <a:bodyPr wrap="square" rtlCol="0">
            <a:spAutoFit/>
          </a:bodyPr>
          <a:lstStyle/>
          <a:p>
            <a:r>
              <a:rPr lang="en-AU" sz="1050" dirty="0"/>
              <a:t>&gt;&gt;</a:t>
            </a:r>
          </a:p>
        </p:txBody>
      </p:sp>
      <p:pic>
        <p:nvPicPr>
          <p:cNvPr id="9" name="Picture 8"/>
          <p:cNvPicPr>
            <a:picLocks noChangeAspect="1"/>
          </p:cNvPicPr>
          <p:nvPr/>
        </p:nvPicPr>
        <p:blipFill>
          <a:blip r:embed="rId4"/>
          <a:stretch>
            <a:fillRect/>
          </a:stretch>
        </p:blipFill>
        <p:spPr>
          <a:xfrm>
            <a:off x="323528" y="123206"/>
            <a:ext cx="1224136" cy="1184589"/>
          </a:xfrm>
          <a:prstGeom prst="rect">
            <a:avLst/>
          </a:prstGeom>
        </p:spPr>
      </p:pic>
    </p:spTree>
    <p:extLst>
      <p:ext uri="{BB962C8B-B14F-4D97-AF65-F5344CB8AC3E}">
        <p14:creationId xmlns:p14="http://schemas.microsoft.com/office/powerpoint/2010/main" val="62217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5629" y="523420"/>
            <a:ext cx="623384" cy="603245"/>
          </a:xfrm>
          <a:prstGeom prst="rect">
            <a:avLst/>
          </a:prstGeom>
        </p:spPr>
      </p:pic>
      <p:sp>
        <p:nvSpPr>
          <p:cNvPr id="4" name="Rectangle 3"/>
          <p:cNvSpPr/>
          <p:nvPr/>
        </p:nvSpPr>
        <p:spPr>
          <a:xfrm>
            <a:off x="1087558" y="594211"/>
            <a:ext cx="7568612" cy="461665"/>
          </a:xfrm>
          <a:prstGeom prst="rect">
            <a:avLst/>
          </a:prstGeom>
        </p:spPr>
        <p:txBody>
          <a:bodyPr wrap="square">
            <a:spAutoFit/>
          </a:bodyPr>
          <a:lstStyle/>
          <a:p>
            <a:r>
              <a:rPr lang="en-AU" sz="2400" dirty="0">
                <a:solidFill>
                  <a:srgbClr val="1A3B60"/>
                </a:solidFill>
                <a:latin typeface="Calibri" panose="020F0502020204030204" pitchFamily="34" charset="0"/>
                <a:ea typeface="Calibri" panose="020F0502020204030204" pitchFamily="34" charset="0"/>
                <a:cs typeface="Times New Roman" panose="02020603050405020304" pitchFamily="18" charset="0"/>
              </a:rPr>
              <a:t>O</a:t>
            </a:r>
            <a:r>
              <a:rPr lang="en-AU" sz="2400" dirty="0" smtClean="0">
                <a:solidFill>
                  <a:srgbClr val="1A3B60"/>
                </a:solidFill>
                <a:latin typeface="Calibri" panose="020F0502020204030204" pitchFamily="34" charset="0"/>
                <a:ea typeface="Calibri" panose="020F0502020204030204" pitchFamily="34" charset="0"/>
                <a:cs typeface="Times New Roman" panose="02020603050405020304" pitchFamily="18" charset="0"/>
              </a:rPr>
              <a:t>ngoing </a:t>
            </a:r>
            <a:r>
              <a:rPr lang="en-AU" sz="2400" dirty="0">
                <a:solidFill>
                  <a:srgbClr val="1A3B60"/>
                </a:solidFill>
                <a:latin typeface="Calibri" panose="020F0502020204030204" pitchFamily="34" charset="0"/>
                <a:ea typeface="Calibri" panose="020F0502020204030204" pitchFamily="34" charset="0"/>
                <a:cs typeface="Times New Roman" panose="02020603050405020304" pitchFamily="18" charset="0"/>
              </a:rPr>
              <a:t>projects and projects in development</a:t>
            </a:r>
            <a:endParaRPr lang="en-AU" sz="2400" dirty="0">
              <a:solidFill>
                <a:srgbClr val="1A3B60"/>
              </a:solidFill>
            </a:endParaRPr>
          </a:p>
        </p:txBody>
      </p:sp>
      <p:sp>
        <p:nvSpPr>
          <p:cNvPr id="3" name="Rectangle 2"/>
          <p:cNvSpPr/>
          <p:nvPr/>
        </p:nvSpPr>
        <p:spPr>
          <a:xfrm>
            <a:off x="5508104" y="2060848"/>
            <a:ext cx="3240360" cy="3123932"/>
          </a:xfrm>
          <a:prstGeom prst="rect">
            <a:avLst/>
          </a:prstGeom>
          <a:solidFill>
            <a:srgbClr val="B0DCF7"/>
          </a:solidFill>
        </p:spPr>
        <p:txBody>
          <a:bodyPr wrap="square">
            <a:spAutoFit/>
          </a:bodyPr>
          <a:lstStyle/>
          <a:p>
            <a:pPr>
              <a:spcAft>
                <a:spcPts val="300"/>
              </a:spcAft>
              <a:buClr>
                <a:srgbClr val="1A3B60"/>
              </a:buClr>
              <a:buSzPct val="123000"/>
            </a:pPr>
            <a:r>
              <a:rPr lang="en-AU" sz="1600" b="1" dirty="0" smtClean="0"/>
              <a:t>Desistance and Reintegration</a:t>
            </a:r>
          </a:p>
          <a:p>
            <a:pPr marL="257175" indent="-257175">
              <a:spcAft>
                <a:spcPts val="300"/>
              </a:spcAft>
              <a:buClr>
                <a:srgbClr val="1A3B60"/>
              </a:buClr>
              <a:buSzPct val="123000"/>
              <a:buFont typeface="Arial" panose="020B0604020202020204" pitchFamily="34" charset="0"/>
              <a:buChar char="•"/>
            </a:pPr>
            <a:r>
              <a:rPr lang="en-AU" sz="1600" dirty="0" smtClean="0"/>
              <a:t>The </a:t>
            </a:r>
            <a:r>
              <a:rPr lang="en-AU" sz="1600" dirty="0"/>
              <a:t>implementation and evaluation of a dynamic risk assessment / case planning tool (the SDAC-21) in serious violent and sexual </a:t>
            </a:r>
            <a:r>
              <a:rPr lang="en-AU" sz="1600" dirty="0" smtClean="0"/>
              <a:t>offenders.</a:t>
            </a:r>
            <a:endParaRPr lang="en-AU" sz="1600" dirty="0"/>
          </a:p>
          <a:p>
            <a:pPr marL="257175" indent="-257175">
              <a:spcAft>
                <a:spcPts val="300"/>
              </a:spcAft>
              <a:buClr>
                <a:srgbClr val="1A3B60"/>
              </a:buClr>
              <a:buSzPct val="123000"/>
              <a:buFont typeface="Arial" panose="020B0604020202020204" pitchFamily="34" charset="0"/>
              <a:buChar char="•"/>
            </a:pPr>
            <a:r>
              <a:rPr lang="en-AU" sz="1600" dirty="0"/>
              <a:t>state implementation and evaluation of a dynamic risk assessment / case planning tool (the DRAOR) among case managers who supervise serious violent and sexual offenders</a:t>
            </a:r>
          </a:p>
        </p:txBody>
      </p:sp>
      <p:sp>
        <p:nvSpPr>
          <p:cNvPr id="2" name="TextBox 1"/>
          <p:cNvSpPr txBox="1"/>
          <p:nvPr/>
        </p:nvSpPr>
        <p:spPr>
          <a:xfrm>
            <a:off x="539552" y="1316212"/>
            <a:ext cx="4680520" cy="1931298"/>
          </a:xfrm>
          <a:prstGeom prst="rect">
            <a:avLst/>
          </a:prstGeom>
          <a:solidFill>
            <a:srgbClr val="BAC0E1"/>
          </a:solidFill>
        </p:spPr>
        <p:txBody>
          <a:bodyPr wrap="square" rtlCol="0">
            <a:spAutoFit/>
          </a:bodyPr>
          <a:lstStyle/>
          <a:p>
            <a:pPr>
              <a:spcAft>
                <a:spcPts val="300"/>
              </a:spcAft>
              <a:buClr>
                <a:srgbClr val="1A3B60"/>
              </a:buClr>
              <a:buSzPct val="123000"/>
            </a:pPr>
            <a:r>
              <a:rPr lang="en-AU" sz="1600" b="1" dirty="0" smtClean="0">
                <a:cs typeface="Times New Roman" panose="02020603050405020304" pitchFamily="18" charset="0"/>
              </a:rPr>
              <a:t>Understanding and Assessment</a:t>
            </a:r>
          </a:p>
          <a:p>
            <a:pPr marL="257175" indent="-257175">
              <a:spcAft>
                <a:spcPts val="300"/>
              </a:spcAft>
              <a:buClr>
                <a:srgbClr val="1A3B60"/>
              </a:buClr>
              <a:buSzPct val="123000"/>
              <a:buFont typeface="Arial" panose="020B0604020202020204" pitchFamily="34" charset="0"/>
              <a:buChar char="•"/>
            </a:pPr>
            <a:r>
              <a:rPr lang="en-AU" sz="1600" dirty="0" smtClean="0">
                <a:cs typeface="Times New Roman" panose="02020603050405020304" pitchFamily="18" charset="0"/>
              </a:rPr>
              <a:t>Pathways </a:t>
            </a:r>
            <a:r>
              <a:rPr lang="en-AU" sz="1600" dirty="0">
                <a:cs typeface="Times New Roman" panose="02020603050405020304" pitchFamily="18" charset="0"/>
              </a:rPr>
              <a:t>to and from Serious Sex Offender Post Sentence Detention and Supervision Orders (DSO). </a:t>
            </a:r>
          </a:p>
          <a:p>
            <a:pPr marL="257175" indent="-257175">
              <a:spcAft>
                <a:spcPts val="300"/>
              </a:spcAft>
              <a:buClr>
                <a:srgbClr val="1A3B60"/>
              </a:buClr>
              <a:buSzPct val="123000"/>
              <a:buFont typeface="Arial" panose="020B0604020202020204" pitchFamily="34" charset="0"/>
              <a:buChar char="•"/>
            </a:pPr>
            <a:r>
              <a:rPr lang="en-AU" sz="1600" dirty="0">
                <a:ea typeface="Calibri" panose="020F0502020204030204" pitchFamily="34" charset="0"/>
                <a:cs typeface="Times New Roman" panose="02020603050405020304" pitchFamily="18" charset="0"/>
              </a:rPr>
              <a:t>Pathways to and from Serious Violent Offender Post-Sentence Supervision and Detention </a:t>
            </a:r>
            <a:r>
              <a:rPr lang="en-AU" sz="1600" dirty="0" smtClean="0">
                <a:ea typeface="Calibri" panose="020F0502020204030204" pitchFamily="34" charset="0"/>
                <a:cs typeface="Times New Roman" panose="02020603050405020304" pitchFamily="18" charset="0"/>
              </a:rPr>
              <a:t>Orders</a:t>
            </a:r>
          </a:p>
          <a:p>
            <a:pPr marL="257175" indent="-257175">
              <a:spcAft>
                <a:spcPts val="300"/>
              </a:spcAft>
              <a:buClr>
                <a:srgbClr val="1A3B60"/>
              </a:buClr>
              <a:buSzPct val="123000"/>
              <a:buFont typeface="Arial" panose="020B0604020202020204" pitchFamily="34" charset="0"/>
              <a:buChar char="•"/>
            </a:pPr>
            <a:r>
              <a:rPr lang="en-AU" sz="1600" dirty="0">
                <a:cs typeface="Times New Roman" panose="02020603050405020304" pitchFamily="18" charset="0"/>
              </a:rPr>
              <a:t>Validity of current risk assessment instruments for the prediction of complex and serious </a:t>
            </a:r>
            <a:r>
              <a:rPr lang="en-AU" sz="1600" dirty="0" smtClean="0">
                <a:cs typeface="Times New Roman" panose="02020603050405020304" pitchFamily="18" charset="0"/>
              </a:rPr>
              <a:t>offending</a:t>
            </a:r>
            <a:endParaRPr lang="en-AU" sz="1600" dirty="0">
              <a:cs typeface="Times New Roman" panose="02020603050405020304" pitchFamily="18" charset="0"/>
            </a:endParaRPr>
          </a:p>
        </p:txBody>
      </p:sp>
      <p:sp>
        <p:nvSpPr>
          <p:cNvPr id="5" name="TextBox 4"/>
          <p:cNvSpPr txBox="1"/>
          <p:nvPr/>
        </p:nvSpPr>
        <p:spPr>
          <a:xfrm>
            <a:off x="539552" y="3424801"/>
            <a:ext cx="4680520" cy="3162404"/>
          </a:xfrm>
          <a:prstGeom prst="rect">
            <a:avLst/>
          </a:prstGeom>
          <a:solidFill>
            <a:srgbClr val="97D6CA"/>
          </a:solidFill>
        </p:spPr>
        <p:txBody>
          <a:bodyPr wrap="square" rtlCol="0">
            <a:spAutoFit/>
          </a:bodyPr>
          <a:lstStyle/>
          <a:p>
            <a:pPr>
              <a:spcAft>
                <a:spcPts val="300"/>
              </a:spcAft>
              <a:buClr>
                <a:srgbClr val="1A3B60"/>
              </a:buClr>
              <a:buSzPct val="123000"/>
            </a:pPr>
            <a:r>
              <a:rPr lang="en-AU" sz="1600" b="1" dirty="0" smtClean="0"/>
              <a:t>Prevention and Intervention</a:t>
            </a:r>
          </a:p>
          <a:p>
            <a:pPr marL="257175" indent="-257175">
              <a:spcAft>
                <a:spcPts val="300"/>
              </a:spcAft>
              <a:buClr>
                <a:srgbClr val="1A3B60"/>
              </a:buClr>
              <a:buSzPct val="123000"/>
              <a:buFont typeface="Arial" panose="020B0604020202020204" pitchFamily="34" charset="0"/>
              <a:buChar char="•"/>
            </a:pPr>
            <a:r>
              <a:rPr lang="en-AU" sz="1600" dirty="0" smtClean="0"/>
              <a:t>Post </a:t>
            </a:r>
            <a:r>
              <a:rPr lang="en-AU" sz="1600" dirty="0"/>
              <a:t>order outcomes in individuals managed under the </a:t>
            </a:r>
            <a:r>
              <a:rPr lang="en-AU" sz="1600" i="1" dirty="0"/>
              <a:t>Crimes (Mental Impairment and Unfitness to be Tried) Act 1997 </a:t>
            </a:r>
            <a:r>
              <a:rPr lang="en-AU" sz="1600" dirty="0"/>
              <a:t>(Vic)</a:t>
            </a:r>
          </a:p>
          <a:p>
            <a:pPr marL="257175" indent="-257175">
              <a:spcAft>
                <a:spcPts val="300"/>
              </a:spcAft>
              <a:buClr>
                <a:srgbClr val="1A3B60"/>
              </a:buClr>
              <a:buSzPct val="123000"/>
              <a:buFont typeface="Arial" panose="020B0604020202020204" pitchFamily="34" charset="0"/>
              <a:buChar char="•"/>
            </a:pPr>
            <a:r>
              <a:rPr lang="en-AU" sz="1600" dirty="0"/>
              <a:t>A randomised controlled trial of the effect of an aggressive script treatment group on the intensity and frequency of aggressive script rehearsal and emotion regulation in mentally disordered offenders</a:t>
            </a:r>
          </a:p>
          <a:p>
            <a:pPr marL="257175" indent="-257175">
              <a:spcAft>
                <a:spcPts val="300"/>
              </a:spcAft>
              <a:buClr>
                <a:srgbClr val="1A3B60"/>
              </a:buClr>
              <a:buSzPct val="123000"/>
              <a:buFont typeface="Arial" panose="020B0604020202020204" pitchFamily="34" charset="0"/>
              <a:buChar char="•"/>
            </a:pPr>
            <a:r>
              <a:rPr lang="en-AU" sz="1600" dirty="0"/>
              <a:t>Enhancing the skills of Correctional and Forensic Mental Health staff to work with and manage complex offenders.</a:t>
            </a:r>
          </a:p>
        </p:txBody>
      </p:sp>
    </p:spTree>
    <p:extLst>
      <p:ext uri="{BB962C8B-B14F-4D97-AF65-F5344CB8AC3E}">
        <p14:creationId xmlns:p14="http://schemas.microsoft.com/office/powerpoint/2010/main" val="377798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059832" y="6021288"/>
            <a:ext cx="5832648" cy="740543"/>
            <a:chOff x="-1900487" y="5294133"/>
            <a:chExt cx="8937084" cy="118755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6" name="Picture 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0" name="Title 1"/>
          <p:cNvSpPr>
            <a:spLocks noGrp="1"/>
          </p:cNvSpPr>
          <p:nvPr>
            <p:ph type="title"/>
          </p:nvPr>
        </p:nvSpPr>
        <p:spPr>
          <a:xfrm>
            <a:off x="457200" y="594207"/>
            <a:ext cx="8229600" cy="868958"/>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Background</a:t>
            </a:r>
            <a:endParaRPr lang="en-US" sz="3600" dirty="0"/>
          </a:p>
        </p:txBody>
      </p:sp>
      <p:sp>
        <p:nvSpPr>
          <p:cNvPr id="11" name="Content Placeholder 2"/>
          <p:cNvSpPr txBox="1">
            <a:spLocks/>
          </p:cNvSpPr>
          <p:nvPr/>
        </p:nvSpPr>
        <p:spPr>
          <a:xfrm>
            <a:off x="251520" y="1772816"/>
            <a:ext cx="864096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AU" sz="2000" b="1" dirty="0" smtClean="0">
                <a:solidFill>
                  <a:schemeClr val="accent2">
                    <a:lumMod val="75000"/>
                  </a:schemeClr>
                </a:solidFill>
                <a:latin typeface="Arial"/>
                <a:cs typeface="Arial"/>
              </a:rPr>
              <a:t>Violent offender treatment effectiveness: There are significant limitations to our knowledge!</a:t>
            </a:r>
          </a:p>
          <a:p>
            <a:pPr marL="0" indent="0" algn="ctr">
              <a:lnSpc>
                <a:spcPct val="110000"/>
              </a:lnSpc>
              <a:buNone/>
            </a:pPr>
            <a:endParaRPr lang="en-AU" sz="1200" dirty="0" smtClean="0">
              <a:solidFill>
                <a:srgbClr val="000000"/>
              </a:solidFill>
              <a:latin typeface="Arial" pitchFamily="34" charset="0"/>
              <a:cs typeface="Arial" pitchFamily="34" charset="0"/>
            </a:endParaRPr>
          </a:p>
          <a:p>
            <a:pPr>
              <a:buClrTx/>
            </a:pPr>
            <a:r>
              <a:rPr lang="en-AU" sz="1800" dirty="0">
                <a:latin typeface="Arial" panose="020B0604020202020204" pitchFamily="34" charset="0"/>
                <a:cs typeface="Arial" panose="020B0604020202020204" pitchFamily="34" charset="0"/>
              </a:rPr>
              <a:t>Numerous meta-analyses exploring sex offender treatment effectiveness </a:t>
            </a:r>
            <a:r>
              <a:rPr lang="en-AU" sz="1200" dirty="0">
                <a:latin typeface="Arial" panose="020B0604020202020204" pitchFamily="34" charset="0"/>
                <a:cs typeface="Arial" panose="020B0604020202020204" pitchFamily="34" charset="0"/>
              </a:rPr>
              <a:t>(e.g., </a:t>
            </a:r>
            <a:r>
              <a:rPr lang="en-US" sz="1200" dirty="0">
                <a:latin typeface="Arial" panose="020B0604020202020204" pitchFamily="34" charset="0"/>
                <a:cs typeface="Arial" panose="020B0604020202020204" pitchFamily="34" charset="0"/>
              </a:rPr>
              <a:t>Hanson et al., 2009; </a:t>
            </a:r>
            <a:r>
              <a:rPr lang="en-AU" sz="1200" dirty="0">
                <a:latin typeface="Arial" panose="020B0604020202020204" pitchFamily="34" charset="0"/>
                <a:cs typeface="Arial" panose="020B0604020202020204" pitchFamily="34" charset="0"/>
              </a:rPr>
              <a:t>Losel &amp; Schmucker, 2005; </a:t>
            </a:r>
            <a:r>
              <a:rPr lang="en-US" sz="1200" dirty="0">
                <a:latin typeface="Arial" panose="020B0604020202020204" pitchFamily="34" charset="0"/>
                <a:cs typeface="Arial" panose="020B0604020202020204" pitchFamily="34" charset="0"/>
              </a:rPr>
              <a:t>Schmucker &amp; Losel, 2015</a:t>
            </a:r>
            <a:r>
              <a:rPr lang="en-AU" sz="1200" dirty="0">
                <a:latin typeface="Arial" panose="020B0604020202020204" pitchFamily="34" charset="0"/>
                <a:cs typeface="Arial" panose="020B0604020202020204" pitchFamily="34" charset="0"/>
              </a:rPr>
              <a:t>);</a:t>
            </a:r>
            <a:r>
              <a:rPr lang="en-AU" sz="1800" dirty="0">
                <a:latin typeface="Arial" panose="020B0604020202020204" pitchFamily="34" charset="0"/>
                <a:cs typeface="Arial" panose="020B0604020202020204" pitchFamily="34" charset="0"/>
              </a:rPr>
              <a:t> only one concerning adult violent offenders </a:t>
            </a:r>
            <a:r>
              <a:rPr lang="en-AU" sz="1200" dirty="0">
                <a:latin typeface="Arial" panose="020B0604020202020204" pitchFamily="34" charset="0"/>
                <a:cs typeface="Arial" panose="020B0604020202020204" pitchFamily="34" charset="0"/>
              </a:rPr>
              <a:t>(Jolliffe &amp; Farrington, </a:t>
            </a:r>
            <a:r>
              <a:rPr lang="en-AU" sz="1200" dirty="0" smtClean="0">
                <a:latin typeface="Arial" panose="020B0604020202020204" pitchFamily="34" charset="0"/>
                <a:cs typeface="Arial" panose="020B0604020202020204" pitchFamily="34" charset="0"/>
              </a:rPr>
              <a:t>2007)</a:t>
            </a:r>
            <a:r>
              <a:rPr lang="en-AU" sz="1800" dirty="0" smtClean="0">
                <a:latin typeface="Arial" panose="020B0604020202020204" pitchFamily="34" charset="0"/>
                <a:cs typeface="Arial" panose="020B0604020202020204" pitchFamily="34" charset="0"/>
              </a:rPr>
              <a:t>.</a:t>
            </a:r>
            <a:endParaRPr lang="en-AU" sz="1800" dirty="0">
              <a:latin typeface="Arial" panose="020B0604020202020204" pitchFamily="34" charset="0"/>
              <a:cs typeface="Arial" panose="020B0604020202020204" pitchFamily="34" charset="0"/>
            </a:endParaRPr>
          </a:p>
          <a:p>
            <a:pPr>
              <a:buClrTx/>
            </a:pPr>
            <a:r>
              <a:rPr lang="en-AU" sz="1800" dirty="0">
                <a:latin typeface="Arial" panose="020B0604020202020204" pitchFamily="34" charset="0"/>
                <a:cs typeface="Arial" panose="020B0604020202020204" pitchFamily="34" charset="0"/>
              </a:rPr>
              <a:t>Jolliffe &amp; Farrington (2007) </a:t>
            </a:r>
            <a:r>
              <a:rPr lang="en-AU" sz="1800" dirty="0" smtClean="0">
                <a:latin typeface="Arial" panose="020B0604020202020204" pitchFamily="34" charset="0"/>
                <a:cs typeface="Arial" panose="020B0604020202020204" pitchFamily="34" charset="0"/>
              </a:rPr>
              <a:t>review:</a:t>
            </a:r>
          </a:p>
          <a:p>
            <a:pPr lvl="1">
              <a:lnSpc>
                <a:spcPct val="110000"/>
              </a:lnSpc>
            </a:pPr>
            <a:r>
              <a:rPr lang="en-AU" sz="1600" dirty="0">
                <a:latin typeface="Arial" panose="020B0604020202020204" pitchFamily="34" charset="0"/>
                <a:cs typeface="Arial" panose="020B0604020202020204" pitchFamily="34" charset="0"/>
              </a:rPr>
              <a:t>Of 11 studies included, 8 measured treatment effects on </a:t>
            </a:r>
            <a:r>
              <a:rPr lang="en-AU" sz="1600" i="1" dirty="0">
                <a:latin typeface="Arial" pitchFamily="34" charset="0"/>
                <a:cs typeface="Arial" pitchFamily="34" charset="0"/>
              </a:rPr>
              <a:t>violent re-offending </a:t>
            </a:r>
            <a:endParaRPr lang="en-AU" sz="1600" dirty="0">
              <a:latin typeface="Arial" pitchFamily="34" charset="0"/>
              <a:cs typeface="Arial" pitchFamily="34" charset="0"/>
            </a:endParaRPr>
          </a:p>
          <a:p>
            <a:pPr lvl="1">
              <a:lnSpc>
                <a:spcPct val="110000"/>
              </a:lnSpc>
            </a:pPr>
            <a:r>
              <a:rPr lang="en-US" sz="1600" dirty="0">
                <a:solidFill>
                  <a:srgbClr val="D1161E"/>
                </a:solidFill>
                <a:latin typeface="Arial" panose="020B0604020202020204" pitchFamily="34" charset="0"/>
                <a:cs typeface="Arial" panose="020B0604020202020204" pitchFamily="34" charset="0"/>
              </a:rPr>
              <a:t>Two studies reported a significant reduction in violent re-offending </a:t>
            </a:r>
            <a:r>
              <a:rPr lang="en-US" sz="1600" dirty="0">
                <a:solidFill>
                  <a:srgbClr val="000000"/>
                </a:solidFill>
                <a:latin typeface="Arial" panose="020B0604020202020204" pitchFamily="34" charset="0"/>
                <a:cs typeface="Arial" panose="020B0604020202020204" pitchFamily="34" charset="0"/>
              </a:rPr>
              <a:t>(</a:t>
            </a:r>
            <a:r>
              <a:rPr lang="en-AU" sz="1600" dirty="0">
                <a:latin typeface="Arial" panose="020B0604020202020204" pitchFamily="34" charset="0"/>
                <a:cs typeface="Arial" panose="020B0604020202020204" pitchFamily="34" charset="0"/>
              </a:rPr>
              <a:t>four were in the positive and two were in the wrong direction</a:t>
            </a:r>
            <a:r>
              <a:rPr lang="en-US" sz="1600" dirty="0">
                <a:solidFill>
                  <a:srgbClr val="000000"/>
                </a:solidFill>
                <a:latin typeface="Arial" panose="020B0604020202020204" pitchFamily="34" charset="0"/>
                <a:cs typeface="Arial" panose="020B0604020202020204" pitchFamily="34" charset="0"/>
              </a:rPr>
              <a:t>), with an average difference in percentage reconvicted </a:t>
            </a:r>
            <a:r>
              <a:rPr lang="en-US" sz="1600" dirty="0" smtClean="0">
                <a:solidFill>
                  <a:srgbClr val="000000"/>
                </a:solidFill>
                <a:latin typeface="Arial" panose="020B0604020202020204" pitchFamily="34" charset="0"/>
                <a:cs typeface="Arial" panose="020B0604020202020204" pitchFamily="34" charset="0"/>
              </a:rPr>
              <a:t>for violent of 8%</a:t>
            </a:r>
          </a:p>
          <a:p>
            <a:pPr lvl="1">
              <a:lnSpc>
                <a:spcPct val="110000"/>
              </a:lnSpc>
            </a:pPr>
            <a:r>
              <a:rPr lang="en-AU" sz="1600" dirty="0" smtClean="0">
                <a:solidFill>
                  <a:srgbClr val="000000"/>
                </a:solidFill>
                <a:latin typeface="Arial" panose="020B0604020202020204" pitchFamily="34" charset="0"/>
                <a:cs typeface="Arial" panose="020B0604020202020204" pitchFamily="34" charset="0"/>
              </a:rPr>
              <a:t>Offenders </a:t>
            </a:r>
            <a:r>
              <a:rPr lang="en-AU" sz="1600" dirty="0">
                <a:solidFill>
                  <a:srgbClr val="000000"/>
                </a:solidFill>
                <a:latin typeface="Arial" panose="020B0604020202020204" pitchFamily="34" charset="0"/>
                <a:cs typeface="Arial" panose="020B0604020202020204" pitchFamily="34" charset="0"/>
              </a:rPr>
              <a:t>with personality and/or mental disorder </a:t>
            </a:r>
            <a:r>
              <a:rPr lang="en-AU" sz="1600" b="1" dirty="0" smtClean="0">
                <a:solidFill>
                  <a:srgbClr val="000000"/>
                </a:solidFill>
                <a:latin typeface="Arial" panose="020B0604020202020204" pitchFamily="34" charset="0"/>
                <a:cs typeface="Arial" panose="020B0604020202020204" pitchFamily="34" charset="0"/>
              </a:rPr>
              <a:t>excluded</a:t>
            </a:r>
            <a:r>
              <a:rPr lang="en-AU" sz="1600" dirty="0" smtClean="0">
                <a:solidFill>
                  <a:srgbClr val="000000"/>
                </a:solidFill>
                <a:latin typeface="Arial" panose="020B0604020202020204" pitchFamily="34" charset="0"/>
                <a:cs typeface="Arial" panose="020B0604020202020204" pitchFamily="34" charset="0"/>
              </a:rPr>
              <a:t> </a:t>
            </a:r>
            <a:endParaRPr lang="en-AU" sz="1600" dirty="0">
              <a:latin typeface="Arial" panose="020B0604020202020204" pitchFamily="34" charset="0"/>
              <a:cs typeface="Arial" panose="020B0604020202020204" pitchFamily="34" charset="0"/>
            </a:endParaRPr>
          </a:p>
          <a:p>
            <a:pPr lvl="1">
              <a:lnSpc>
                <a:spcPct val="110000"/>
              </a:lnSpc>
            </a:pPr>
            <a:endParaRPr lang="en-US" sz="16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8317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059832" y="6021288"/>
            <a:ext cx="5832648" cy="740543"/>
            <a:chOff x="-1900487" y="5294133"/>
            <a:chExt cx="8937084" cy="118755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6" name="Picture 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0" name="Title 1"/>
          <p:cNvSpPr>
            <a:spLocks noGrp="1"/>
          </p:cNvSpPr>
          <p:nvPr>
            <p:ph type="title"/>
          </p:nvPr>
        </p:nvSpPr>
        <p:spPr>
          <a:xfrm>
            <a:off x="457200" y="838872"/>
            <a:ext cx="8229600" cy="868958"/>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Our Meta-Analytic Review</a:t>
            </a:r>
            <a:endParaRPr lang="en-US" sz="3600" dirty="0"/>
          </a:p>
        </p:txBody>
      </p:sp>
      <p:sp>
        <p:nvSpPr>
          <p:cNvPr id="11" name="Content Placeholder 2"/>
          <p:cNvSpPr txBox="1">
            <a:spLocks/>
          </p:cNvSpPr>
          <p:nvPr/>
        </p:nvSpPr>
        <p:spPr>
          <a:xfrm>
            <a:off x="251520" y="1463165"/>
            <a:ext cx="8640960" cy="4679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endParaRPr lang="en-AU" sz="2400" b="1" dirty="0" smtClean="0">
              <a:solidFill>
                <a:schemeClr val="accent2">
                  <a:lumMod val="75000"/>
                </a:schemeClr>
              </a:solidFill>
              <a:latin typeface="Arial"/>
              <a:cs typeface="Arial"/>
            </a:endParaRPr>
          </a:p>
          <a:p>
            <a:pPr marL="0" indent="0">
              <a:lnSpc>
                <a:spcPct val="110000"/>
              </a:lnSpc>
              <a:buNone/>
            </a:pPr>
            <a:r>
              <a:rPr lang="en-AU" sz="2400" b="1" dirty="0" smtClean="0">
                <a:solidFill>
                  <a:schemeClr val="accent2">
                    <a:lumMod val="75000"/>
                  </a:schemeClr>
                </a:solidFill>
                <a:latin typeface="Arial"/>
                <a:cs typeface="Arial"/>
              </a:rPr>
              <a:t>Review Questions:</a:t>
            </a:r>
          </a:p>
          <a:p>
            <a:pPr marL="457200" indent="-457200">
              <a:lnSpc>
                <a:spcPct val="110000"/>
              </a:lnSpc>
              <a:spcAft>
                <a:spcPts val="600"/>
              </a:spcAft>
              <a:buFont typeface="+mj-lt"/>
              <a:buAutoNum type="arabicPeriod"/>
            </a:pPr>
            <a:r>
              <a:rPr lang="en-AU" sz="1800" dirty="0" smtClean="0">
                <a:solidFill>
                  <a:srgbClr val="000000"/>
                </a:solidFill>
                <a:latin typeface="Arial"/>
                <a:cs typeface="Arial"/>
              </a:rPr>
              <a:t>Are psychological treatments with adult violent offenders in correctional and forensic mental health settings effective in reducing </a:t>
            </a:r>
            <a:r>
              <a:rPr lang="en-AU" sz="1800" b="1" dirty="0" smtClean="0">
                <a:solidFill>
                  <a:srgbClr val="000000"/>
                </a:solidFill>
                <a:latin typeface="Arial"/>
                <a:cs typeface="Arial"/>
              </a:rPr>
              <a:t>institutional misconducts and recidivism</a:t>
            </a:r>
            <a:r>
              <a:rPr lang="en-AU" sz="1800" dirty="0" smtClean="0">
                <a:solidFill>
                  <a:srgbClr val="000000"/>
                </a:solidFill>
                <a:latin typeface="Arial"/>
                <a:cs typeface="Arial"/>
              </a:rPr>
              <a:t>?</a:t>
            </a:r>
          </a:p>
          <a:p>
            <a:pPr marL="457200" indent="-457200">
              <a:lnSpc>
                <a:spcPct val="110000"/>
              </a:lnSpc>
              <a:spcAft>
                <a:spcPts val="600"/>
              </a:spcAft>
              <a:buFont typeface="+mj-lt"/>
              <a:buAutoNum type="arabicPeriod"/>
            </a:pPr>
            <a:r>
              <a:rPr lang="en-AU" sz="1800" dirty="0" smtClean="0">
                <a:solidFill>
                  <a:schemeClr val="bg1">
                    <a:lumMod val="75000"/>
                  </a:schemeClr>
                </a:solidFill>
                <a:latin typeface="Arial"/>
                <a:cs typeface="Arial"/>
              </a:rPr>
              <a:t>What factors (methodological, sample characteristics, treatment variables) moderate the efficacy of these interventions?</a:t>
            </a:r>
          </a:p>
          <a:p>
            <a:pPr marL="457200" indent="-457200">
              <a:lnSpc>
                <a:spcPct val="110000"/>
              </a:lnSpc>
              <a:spcAft>
                <a:spcPts val="600"/>
              </a:spcAft>
              <a:buFont typeface="+mj-lt"/>
              <a:buAutoNum type="arabicPeriod"/>
            </a:pPr>
            <a:r>
              <a:rPr lang="en-AU" sz="1800" dirty="0">
                <a:solidFill>
                  <a:schemeClr val="bg1">
                    <a:lumMod val="75000"/>
                  </a:schemeClr>
                </a:solidFill>
                <a:latin typeface="Arial"/>
                <a:cs typeface="Arial"/>
              </a:rPr>
              <a:t>Do psychological treatments with adult violent offenders in correctional and forensic mental health settings effect change in intermediary outcomes (e.g., </a:t>
            </a:r>
            <a:r>
              <a:rPr lang="en-AU" sz="1800" b="1" dirty="0">
                <a:solidFill>
                  <a:schemeClr val="bg1">
                    <a:lumMod val="75000"/>
                  </a:schemeClr>
                </a:solidFill>
                <a:latin typeface="Arial"/>
                <a:cs typeface="Arial"/>
              </a:rPr>
              <a:t>trait anger, impulsivity, antisocial cognitions, problem solving and general social skills</a:t>
            </a:r>
            <a:r>
              <a:rPr lang="en-AU" sz="1800" dirty="0">
                <a:solidFill>
                  <a:schemeClr val="bg1">
                    <a:lumMod val="75000"/>
                  </a:schemeClr>
                </a:solidFill>
                <a:latin typeface="Arial"/>
                <a:cs typeface="Arial"/>
              </a:rPr>
              <a:t>)?</a:t>
            </a:r>
          </a:p>
          <a:p>
            <a:pPr marL="457200" indent="-457200">
              <a:lnSpc>
                <a:spcPct val="110000"/>
              </a:lnSpc>
              <a:spcAft>
                <a:spcPts val="600"/>
              </a:spcAft>
              <a:buFont typeface="+mj-lt"/>
              <a:buAutoNum type="arabicPeriod"/>
            </a:pPr>
            <a:endParaRPr lang="en-AU" sz="1800" dirty="0">
              <a:solidFill>
                <a:schemeClr val="bg1">
                  <a:lumMod val="75000"/>
                </a:schemeClr>
              </a:solidFill>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marL="457200" lvl="1"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Tree>
    <p:custDataLst>
      <p:tags r:id="rId1"/>
    </p:custDataLst>
    <p:extLst>
      <p:ext uri="{BB962C8B-B14F-4D97-AF65-F5344CB8AC3E}">
        <p14:creationId xmlns:p14="http://schemas.microsoft.com/office/powerpoint/2010/main" val="200306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059832" y="6021288"/>
            <a:ext cx="5832648" cy="740543"/>
            <a:chOff x="-1900487" y="5294133"/>
            <a:chExt cx="8937084" cy="118755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6" name="Picture 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0" name="Title 1"/>
          <p:cNvSpPr>
            <a:spLocks noGrp="1"/>
          </p:cNvSpPr>
          <p:nvPr>
            <p:ph type="title"/>
          </p:nvPr>
        </p:nvSpPr>
        <p:spPr>
          <a:xfrm>
            <a:off x="457200" y="838872"/>
            <a:ext cx="8229600" cy="868958"/>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Our Meta-Analytic Review</a:t>
            </a:r>
            <a:endParaRPr lang="en-US" sz="3600" dirty="0"/>
          </a:p>
        </p:txBody>
      </p:sp>
      <p:sp>
        <p:nvSpPr>
          <p:cNvPr id="11" name="Content Placeholder 2"/>
          <p:cNvSpPr txBox="1">
            <a:spLocks/>
          </p:cNvSpPr>
          <p:nvPr/>
        </p:nvSpPr>
        <p:spPr>
          <a:xfrm>
            <a:off x="251520" y="1463165"/>
            <a:ext cx="8640960" cy="4679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endParaRPr lang="en-AU" sz="2400" b="1" dirty="0" smtClean="0">
              <a:solidFill>
                <a:schemeClr val="accent2">
                  <a:lumMod val="75000"/>
                </a:schemeClr>
              </a:solidFill>
              <a:latin typeface="Arial"/>
              <a:cs typeface="Arial"/>
            </a:endParaRPr>
          </a:p>
          <a:p>
            <a:pPr marL="0" indent="0">
              <a:lnSpc>
                <a:spcPct val="110000"/>
              </a:lnSpc>
              <a:buNone/>
            </a:pPr>
            <a:r>
              <a:rPr lang="en-AU" sz="2400" b="1" dirty="0" smtClean="0">
                <a:solidFill>
                  <a:schemeClr val="accent2">
                    <a:lumMod val="75000"/>
                  </a:schemeClr>
                </a:solidFill>
                <a:latin typeface="Arial"/>
                <a:cs typeface="Arial"/>
              </a:rPr>
              <a:t>Review Questions:</a:t>
            </a:r>
          </a:p>
          <a:p>
            <a:pPr marL="457200" indent="-457200">
              <a:lnSpc>
                <a:spcPct val="110000"/>
              </a:lnSpc>
              <a:spcAft>
                <a:spcPts val="600"/>
              </a:spcAft>
              <a:buFont typeface="+mj-lt"/>
              <a:buAutoNum type="arabicPeriod"/>
            </a:pPr>
            <a:r>
              <a:rPr lang="en-AU" sz="1800" dirty="0" smtClean="0">
                <a:solidFill>
                  <a:schemeClr val="bg1">
                    <a:lumMod val="75000"/>
                  </a:schemeClr>
                </a:solidFill>
                <a:latin typeface="Arial"/>
                <a:cs typeface="Arial"/>
              </a:rPr>
              <a:t>Are psychological treatments with adult violent offenders in correctional and forensic mental health settings effective in reducing </a:t>
            </a:r>
            <a:r>
              <a:rPr lang="en-AU" sz="1800" b="1" dirty="0" smtClean="0">
                <a:solidFill>
                  <a:schemeClr val="bg1">
                    <a:lumMod val="75000"/>
                  </a:schemeClr>
                </a:solidFill>
                <a:latin typeface="Arial"/>
                <a:cs typeface="Arial"/>
              </a:rPr>
              <a:t>institutional misconducts and recidivism</a:t>
            </a:r>
            <a:r>
              <a:rPr lang="en-AU" sz="1800" dirty="0" smtClean="0">
                <a:solidFill>
                  <a:schemeClr val="bg1">
                    <a:lumMod val="75000"/>
                  </a:schemeClr>
                </a:solidFill>
                <a:latin typeface="Arial"/>
                <a:cs typeface="Arial"/>
              </a:rPr>
              <a:t>?</a:t>
            </a:r>
          </a:p>
          <a:p>
            <a:pPr marL="457200" indent="-457200">
              <a:lnSpc>
                <a:spcPct val="110000"/>
              </a:lnSpc>
              <a:spcAft>
                <a:spcPts val="600"/>
              </a:spcAft>
              <a:buFont typeface="+mj-lt"/>
              <a:buAutoNum type="arabicPeriod"/>
            </a:pPr>
            <a:r>
              <a:rPr lang="en-AU" sz="1800" dirty="0">
                <a:latin typeface="Arial"/>
                <a:cs typeface="Arial"/>
              </a:rPr>
              <a:t>W</a:t>
            </a:r>
            <a:r>
              <a:rPr lang="en-AU" sz="1800" dirty="0" smtClean="0">
                <a:latin typeface="Arial"/>
                <a:cs typeface="Arial"/>
              </a:rPr>
              <a:t>hat </a:t>
            </a:r>
            <a:r>
              <a:rPr lang="en-AU" sz="1800" dirty="0">
                <a:latin typeface="Arial"/>
                <a:cs typeface="Arial"/>
              </a:rPr>
              <a:t>factors (methodological, sample characteristics, treatment variables) moderate the efficacy of these </a:t>
            </a:r>
            <a:r>
              <a:rPr lang="en-AU" sz="1800" dirty="0" smtClean="0">
                <a:latin typeface="Arial"/>
                <a:cs typeface="Arial"/>
              </a:rPr>
              <a:t>interventions?</a:t>
            </a:r>
            <a:endParaRPr lang="en-AU" sz="1800" dirty="0" smtClean="0">
              <a:latin typeface="Arial" pitchFamily="34" charset="0"/>
              <a:cs typeface="Arial" pitchFamily="34" charset="0"/>
            </a:endParaRPr>
          </a:p>
          <a:p>
            <a:pPr marL="457200" indent="-457200">
              <a:lnSpc>
                <a:spcPct val="110000"/>
              </a:lnSpc>
              <a:spcAft>
                <a:spcPts val="600"/>
              </a:spcAft>
              <a:buFont typeface="+mj-lt"/>
              <a:buAutoNum type="arabicPeriod"/>
            </a:pPr>
            <a:r>
              <a:rPr lang="en-AU" sz="1800" dirty="0" smtClean="0">
                <a:solidFill>
                  <a:schemeClr val="bg1">
                    <a:lumMod val="75000"/>
                  </a:schemeClr>
                </a:solidFill>
                <a:latin typeface="Arial"/>
                <a:cs typeface="Arial"/>
              </a:rPr>
              <a:t>Do psychological treatments </a:t>
            </a:r>
            <a:r>
              <a:rPr lang="en-AU" sz="1800" dirty="0">
                <a:solidFill>
                  <a:schemeClr val="bg1">
                    <a:lumMod val="75000"/>
                  </a:schemeClr>
                </a:solidFill>
                <a:latin typeface="Arial"/>
                <a:cs typeface="Arial"/>
              </a:rPr>
              <a:t>with adult violent offenders in correctional and forensic mental health settings </a:t>
            </a:r>
            <a:r>
              <a:rPr lang="en-AU" sz="1800" dirty="0" smtClean="0">
                <a:solidFill>
                  <a:schemeClr val="bg1">
                    <a:lumMod val="75000"/>
                  </a:schemeClr>
                </a:solidFill>
                <a:latin typeface="Arial"/>
                <a:cs typeface="Arial"/>
              </a:rPr>
              <a:t>effect change in intermediary outcomes (e.g., </a:t>
            </a:r>
            <a:r>
              <a:rPr lang="en-AU" sz="1800" b="1" dirty="0">
                <a:solidFill>
                  <a:schemeClr val="bg1">
                    <a:lumMod val="75000"/>
                  </a:schemeClr>
                </a:solidFill>
                <a:latin typeface="Arial"/>
                <a:cs typeface="Arial"/>
              </a:rPr>
              <a:t>trait anger, impulsivity, antisocial cognitions, problem solving and general social skills</a:t>
            </a:r>
            <a:r>
              <a:rPr lang="en-AU" sz="1800" dirty="0" smtClean="0">
                <a:solidFill>
                  <a:schemeClr val="bg1">
                    <a:lumMod val="75000"/>
                  </a:schemeClr>
                </a:solidFill>
                <a:latin typeface="Arial"/>
                <a:cs typeface="Arial"/>
              </a:rPr>
              <a:t>)?</a:t>
            </a:r>
          </a:p>
          <a:p>
            <a:pPr marL="0"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marL="457200" lvl="1"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Tree>
    <p:custDataLst>
      <p:tags r:id="rId1"/>
    </p:custDataLst>
    <p:extLst>
      <p:ext uri="{BB962C8B-B14F-4D97-AF65-F5344CB8AC3E}">
        <p14:creationId xmlns:p14="http://schemas.microsoft.com/office/powerpoint/2010/main" val="384201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059832" y="6021288"/>
            <a:ext cx="5832648" cy="740543"/>
            <a:chOff x="-1900487" y="5294133"/>
            <a:chExt cx="8937084" cy="118755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251" y="5489242"/>
              <a:ext cx="3193346" cy="797337"/>
            </a:xfrm>
            <a:prstGeom prst="rect">
              <a:avLst/>
            </a:prstGeom>
          </p:spPr>
        </p:pic>
        <p:pic>
          <p:nvPicPr>
            <p:cNvPr id="6" name="Picture 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31" y="5294133"/>
              <a:ext cx="1558316" cy="11875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902" y="5492006"/>
              <a:ext cx="1776297" cy="888149"/>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0487" y="5494772"/>
              <a:ext cx="1543040" cy="882619"/>
            </a:xfrm>
            <a:prstGeom prst="rect">
              <a:avLst/>
            </a:prstGeom>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73902"/>
            <a:ext cx="2236176" cy="648072"/>
          </a:xfrm>
          <a:prstGeom prst="rect">
            <a:avLst/>
          </a:prstGeom>
        </p:spPr>
      </p:pic>
      <p:sp>
        <p:nvSpPr>
          <p:cNvPr id="10" name="Title 1"/>
          <p:cNvSpPr>
            <a:spLocks noGrp="1"/>
          </p:cNvSpPr>
          <p:nvPr>
            <p:ph type="title"/>
          </p:nvPr>
        </p:nvSpPr>
        <p:spPr>
          <a:xfrm>
            <a:off x="457200" y="838872"/>
            <a:ext cx="8229600" cy="868958"/>
          </a:xfrm>
        </p:spPr>
        <p:txBody>
          <a:bodyPr>
            <a:noAutofit/>
          </a:bodyPr>
          <a:lstStyle/>
          <a:p>
            <a:r>
              <a:rPr lang="en-AU" sz="3600" b="1" dirty="0" smtClean="0">
                <a:ln w="18000">
                  <a:solidFill>
                    <a:schemeClr val="accent2">
                      <a:lumMod val="75000"/>
                    </a:schemeClr>
                  </a:solidFill>
                  <a:prstDash val="solid"/>
                  <a:miter lim="800000"/>
                </a:ln>
                <a:solidFill>
                  <a:schemeClr val="accent2"/>
                </a:solidFill>
                <a:effectLst>
                  <a:outerShdw blurRad="25500" dist="23000" dir="7020000" algn="tl">
                    <a:srgbClr val="000000">
                      <a:alpha val="50000"/>
                    </a:srgbClr>
                  </a:outerShdw>
                </a:effectLst>
              </a:rPr>
              <a:t>Our Meta-Analytic Review</a:t>
            </a:r>
            <a:endParaRPr lang="en-US" sz="3600" dirty="0"/>
          </a:p>
        </p:txBody>
      </p:sp>
      <p:sp>
        <p:nvSpPr>
          <p:cNvPr id="11" name="Content Placeholder 2"/>
          <p:cNvSpPr txBox="1">
            <a:spLocks/>
          </p:cNvSpPr>
          <p:nvPr/>
        </p:nvSpPr>
        <p:spPr>
          <a:xfrm>
            <a:off x="251520" y="1463165"/>
            <a:ext cx="8640960" cy="4679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endParaRPr lang="en-AU" sz="2400" b="1" dirty="0" smtClean="0">
              <a:solidFill>
                <a:schemeClr val="accent2">
                  <a:lumMod val="75000"/>
                </a:schemeClr>
              </a:solidFill>
              <a:latin typeface="Arial"/>
              <a:cs typeface="Arial"/>
            </a:endParaRPr>
          </a:p>
          <a:p>
            <a:pPr marL="0" indent="0">
              <a:lnSpc>
                <a:spcPct val="110000"/>
              </a:lnSpc>
              <a:buNone/>
            </a:pPr>
            <a:r>
              <a:rPr lang="en-AU" sz="2400" b="1" dirty="0" smtClean="0">
                <a:solidFill>
                  <a:schemeClr val="accent2">
                    <a:lumMod val="75000"/>
                  </a:schemeClr>
                </a:solidFill>
                <a:latin typeface="Arial"/>
                <a:cs typeface="Arial"/>
              </a:rPr>
              <a:t>Review Questions:</a:t>
            </a:r>
          </a:p>
          <a:p>
            <a:pPr marL="457200" indent="-457200">
              <a:lnSpc>
                <a:spcPct val="110000"/>
              </a:lnSpc>
              <a:spcAft>
                <a:spcPts val="600"/>
              </a:spcAft>
              <a:buFont typeface="+mj-lt"/>
              <a:buAutoNum type="arabicPeriod"/>
            </a:pPr>
            <a:r>
              <a:rPr lang="en-AU" sz="1800" dirty="0" smtClean="0">
                <a:solidFill>
                  <a:schemeClr val="bg1">
                    <a:lumMod val="75000"/>
                  </a:schemeClr>
                </a:solidFill>
                <a:latin typeface="Arial"/>
                <a:cs typeface="Arial"/>
              </a:rPr>
              <a:t>Are psychological treatments with adult violent offenders in correctional and forensic mental health settings effective in reducing </a:t>
            </a:r>
            <a:r>
              <a:rPr lang="en-AU" sz="1800" b="1" dirty="0" smtClean="0">
                <a:solidFill>
                  <a:schemeClr val="bg1">
                    <a:lumMod val="75000"/>
                  </a:schemeClr>
                </a:solidFill>
                <a:latin typeface="Arial"/>
                <a:cs typeface="Arial"/>
              </a:rPr>
              <a:t>institutional misconducts and recidivism</a:t>
            </a:r>
            <a:r>
              <a:rPr lang="en-AU" sz="1800" dirty="0" smtClean="0">
                <a:solidFill>
                  <a:schemeClr val="bg1">
                    <a:lumMod val="75000"/>
                  </a:schemeClr>
                </a:solidFill>
                <a:latin typeface="Arial"/>
                <a:cs typeface="Arial"/>
              </a:rPr>
              <a:t>?</a:t>
            </a:r>
          </a:p>
          <a:p>
            <a:pPr marL="457200" indent="-457200">
              <a:lnSpc>
                <a:spcPct val="110000"/>
              </a:lnSpc>
              <a:spcAft>
                <a:spcPts val="600"/>
              </a:spcAft>
              <a:buFont typeface="+mj-lt"/>
              <a:buAutoNum type="arabicPeriod"/>
            </a:pPr>
            <a:r>
              <a:rPr lang="en-AU" sz="1800" dirty="0" smtClean="0">
                <a:solidFill>
                  <a:schemeClr val="bg1">
                    <a:lumMod val="75000"/>
                  </a:schemeClr>
                </a:solidFill>
                <a:latin typeface="Arial"/>
                <a:cs typeface="Arial"/>
              </a:rPr>
              <a:t>What factors (methodological, sample characteristics, treatment variables) moderate the efficacy of these interventions?</a:t>
            </a:r>
          </a:p>
          <a:p>
            <a:pPr marL="457200" indent="-457200">
              <a:lnSpc>
                <a:spcPct val="110000"/>
              </a:lnSpc>
              <a:spcAft>
                <a:spcPts val="600"/>
              </a:spcAft>
              <a:buFont typeface="+mj-lt"/>
              <a:buAutoNum type="arabicPeriod"/>
            </a:pPr>
            <a:r>
              <a:rPr lang="en-AU" sz="1800" dirty="0">
                <a:latin typeface="Arial"/>
                <a:cs typeface="Arial"/>
              </a:rPr>
              <a:t>Do psychological treatments with adult violent offenders in correctional and forensic mental health settings effect change in intermediary outcomes (e.g., </a:t>
            </a:r>
            <a:r>
              <a:rPr lang="en-AU" sz="1800" b="1" dirty="0">
                <a:latin typeface="Arial"/>
                <a:cs typeface="Arial"/>
              </a:rPr>
              <a:t>trait anger, impulsivity, antisocial cognitions, problem solving and general social skills</a:t>
            </a:r>
            <a:r>
              <a:rPr lang="en-AU" sz="1800" dirty="0">
                <a:latin typeface="Arial"/>
                <a:cs typeface="Arial"/>
              </a:rPr>
              <a:t>)?</a:t>
            </a:r>
          </a:p>
          <a:p>
            <a:pPr marL="457200" indent="-457200">
              <a:lnSpc>
                <a:spcPct val="110000"/>
              </a:lnSpc>
              <a:spcAft>
                <a:spcPts val="600"/>
              </a:spcAft>
              <a:buFont typeface="+mj-lt"/>
              <a:buAutoNum type="arabicPeriod"/>
            </a:pPr>
            <a:endParaRPr lang="en-AU" sz="1800" dirty="0">
              <a:latin typeface="Arial" pitchFamily="34" charset="0"/>
              <a:cs typeface="Arial" pitchFamily="34" charset="0"/>
            </a:endParaRPr>
          </a:p>
          <a:p>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marL="457200" lvl="1" indent="0">
              <a:buNone/>
            </a:pPr>
            <a:endParaRPr lang="en-AU" sz="1400" dirty="0" smtClean="0">
              <a:latin typeface="Arial" pitchFamily="34" charset="0"/>
              <a:cs typeface="Arial" pitchFamily="34" charset="0"/>
            </a:endParaRPr>
          </a:p>
          <a:p>
            <a:pPr lvl="1">
              <a:buFont typeface="+mj-lt"/>
              <a:buAutoNum type="arabicPeriod"/>
            </a:pPr>
            <a:endParaRPr lang="en-AU" sz="1400" dirty="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lvl="1"/>
            <a:endParaRPr lang="en-AU" sz="1000" dirty="0" smtClean="0">
              <a:latin typeface="Arial" pitchFamily="34" charset="0"/>
              <a:cs typeface="Arial" pitchFamily="34" charset="0"/>
            </a:endParaRPr>
          </a:p>
          <a:p>
            <a:pPr marL="457200" lvl="1" indent="0">
              <a:buNone/>
            </a:pPr>
            <a:endParaRPr lang="en-AU" sz="1000" dirty="0" smtClean="0">
              <a:latin typeface="Arial" pitchFamily="34" charset="0"/>
              <a:cs typeface="Arial" pitchFamily="34" charset="0"/>
            </a:endParaRPr>
          </a:p>
          <a:p>
            <a:pPr lvl="1">
              <a:buFont typeface="+mj-lt"/>
              <a:buAutoNum type="arabicPeriod"/>
            </a:pPr>
            <a:endParaRPr lang="en-AU" sz="1400" dirty="0" smtClean="0">
              <a:latin typeface="Arial" pitchFamily="34" charset="0"/>
              <a:cs typeface="Arial" pitchFamily="34" charset="0"/>
            </a:endParaRPr>
          </a:p>
          <a:p>
            <a:pPr marL="0" indent="0" algn="ctr">
              <a:buFont typeface="Arial" pitchFamily="34" charset="0"/>
              <a:buNone/>
            </a:pPr>
            <a:endParaRPr lang="en-AU" sz="1800" i="1" dirty="0" smtClean="0">
              <a:latin typeface="Arial" pitchFamily="34" charset="0"/>
              <a:cs typeface="Arial" pitchFamily="34" charset="0"/>
            </a:endParaRPr>
          </a:p>
          <a:p>
            <a:pPr marL="0" indent="0">
              <a:buNone/>
            </a:pPr>
            <a:endParaRPr lang="en-AU" sz="1800" dirty="0" smtClean="0">
              <a:solidFill>
                <a:srgbClr val="000000"/>
              </a:solidFill>
              <a:latin typeface="Arial" pitchFamily="34" charset="0"/>
              <a:cs typeface="Arial" pitchFamily="34" charset="0"/>
            </a:endParaRPr>
          </a:p>
          <a:p>
            <a:pPr>
              <a:buFont typeface="Arial" pitchFamily="34" charset="0"/>
              <a:buAutoNum type="arabicPeriod"/>
            </a:pPr>
            <a:endParaRPr lang="en-AU" sz="1800" dirty="0" smtClean="0">
              <a:solidFill>
                <a:srgbClr val="000000"/>
              </a:solidFill>
              <a:latin typeface="Arial" pitchFamily="34" charset="0"/>
              <a:cs typeface="Arial" pitchFamily="34" charset="0"/>
            </a:endParaRPr>
          </a:p>
          <a:p>
            <a:pPr marL="0" indent="0">
              <a:buFont typeface="Arial" pitchFamily="34" charset="0"/>
              <a:buNone/>
            </a:pPr>
            <a:endParaRPr lang="en-US" sz="1800" dirty="0" smtClean="0"/>
          </a:p>
        </p:txBody>
      </p:sp>
    </p:spTree>
    <p:custDataLst>
      <p:tags r:id="rId1"/>
    </p:custDataLst>
    <p:extLst>
      <p:ext uri="{BB962C8B-B14F-4D97-AF65-F5344CB8AC3E}">
        <p14:creationId xmlns:p14="http://schemas.microsoft.com/office/powerpoint/2010/main" val="178380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16.9|11.2|22.8|29"/>
</p:tagLst>
</file>

<file path=ppt/tags/tag10.xml><?xml version="1.0" encoding="utf-8"?>
<p:tagLst xmlns:a="http://schemas.openxmlformats.org/drawingml/2006/main" xmlns:r="http://schemas.openxmlformats.org/officeDocument/2006/relationships" xmlns:p="http://schemas.openxmlformats.org/presentationml/2006/main">
  <p:tag name="TIMING" val="|33"/>
</p:tagLst>
</file>

<file path=ppt/tags/tag11.xml><?xml version="1.0" encoding="utf-8"?>
<p:tagLst xmlns:a="http://schemas.openxmlformats.org/drawingml/2006/main" xmlns:r="http://schemas.openxmlformats.org/officeDocument/2006/relationships" xmlns:p="http://schemas.openxmlformats.org/presentationml/2006/main">
  <p:tag name="TIMING" val="|33"/>
</p:tagLst>
</file>

<file path=ppt/tags/tag12.xml><?xml version="1.0" encoding="utf-8"?>
<p:tagLst xmlns:a="http://schemas.openxmlformats.org/drawingml/2006/main" xmlns:r="http://schemas.openxmlformats.org/officeDocument/2006/relationships" xmlns:p="http://schemas.openxmlformats.org/presentationml/2006/main">
  <p:tag name="TIMING" val="|33"/>
</p:tagLst>
</file>

<file path=ppt/tags/tag13.xml><?xml version="1.0" encoding="utf-8"?>
<p:tagLst xmlns:a="http://schemas.openxmlformats.org/drawingml/2006/main" xmlns:r="http://schemas.openxmlformats.org/officeDocument/2006/relationships" xmlns:p="http://schemas.openxmlformats.org/presentationml/2006/main">
  <p:tag name="TIMING" val="|33"/>
</p:tagLst>
</file>

<file path=ppt/tags/tag14.xml><?xml version="1.0" encoding="utf-8"?>
<p:tagLst xmlns:a="http://schemas.openxmlformats.org/drawingml/2006/main" xmlns:r="http://schemas.openxmlformats.org/officeDocument/2006/relationships" xmlns:p="http://schemas.openxmlformats.org/presentationml/2006/main">
  <p:tag name="TIMING" val="|6.2|5.4"/>
</p:tagLst>
</file>

<file path=ppt/tags/tag15.xml><?xml version="1.0" encoding="utf-8"?>
<p:tagLst xmlns:a="http://schemas.openxmlformats.org/drawingml/2006/main" xmlns:r="http://schemas.openxmlformats.org/officeDocument/2006/relationships" xmlns:p="http://schemas.openxmlformats.org/presentationml/2006/main">
  <p:tag name="TIMING" val="|6.2|5.4"/>
</p:tagLst>
</file>

<file path=ppt/tags/tag16.xml><?xml version="1.0" encoding="utf-8"?>
<p:tagLst xmlns:a="http://schemas.openxmlformats.org/drawingml/2006/main" xmlns:r="http://schemas.openxmlformats.org/officeDocument/2006/relationships" xmlns:p="http://schemas.openxmlformats.org/presentationml/2006/main">
  <p:tag name="TIMING" val="|6.2|5.4"/>
</p:tagLst>
</file>

<file path=ppt/tags/tag17.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15.4|12.4|14.8"/>
</p:tagLst>
</file>

<file path=ppt/tags/tag3.xml><?xml version="1.0" encoding="utf-8"?>
<p:tagLst xmlns:a="http://schemas.openxmlformats.org/drawingml/2006/main" xmlns:r="http://schemas.openxmlformats.org/officeDocument/2006/relationships" xmlns:p="http://schemas.openxmlformats.org/presentationml/2006/main">
  <p:tag name="TIMING" val="|15.4|12.4|14.8"/>
</p:tagLst>
</file>

<file path=ppt/tags/tag4.xml><?xml version="1.0" encoding="utf-8"?>
<p:tagLst xmlns:a="http://schemas.openxmlformats.org/drawingml/2006/main" xmlns:r="http://schemas.openxmlformats.org/officeDocument/2006/relationships" xmlns:p="http://schemas.openxmlformats.org/presentationml/2006/main">
  <p:tag name="TIMING" val="|15.4|12.4|14.8"/>
</p:tagLst>
</file>

<file path=ppt/tags/tag5.xml><?xml version="1.0" encoding="utf-8"?>
<p:tagLst xmlns:a="http://schemas.openxmlformats.org/drawingml/2006/main" xmlns:r="http://schemas.openxmlformats.org/officeDocument/2006/relationships" xmlns:p="http://schemas.openxmlformats.org/presentationml/2006/main">
  <p:tag name="TIMING" val="|6.2|5.4"/>
</p:tagLst>
</file>

<file path=ppt/tags/tag6.xml><?xml version="1.0" encoding="utf-8"?>
<p:tagLst xmlns:a="http://schemas.openxmlformats.org/drawingml/2006/main" xmlns:r="http://schemas.openxmlformats.org/officeDocument/2006/relationships" xmlns:p="http://schemas.openxmlformats.org/presentationml/2006/main">
  <p:tag name="TIMING" val="|6.2|5.4"/>
</p:tagLst>
</file>

<file path=ppt/tags/tag7.xml><?xml version="1.0" encoding="utf-8"?>
<p:tagLst xmlns:a="http://schemas.openxmlformats.org/drawingml/2006/main" xmlns:r="http://schemas.openxmlformats.org/officeDocument/2006/relationships" xmlns:p="http://schemas.openxmlformats.org/presentationml/2006/main">
  <p:tag name="TIMING" val="|6.2|5.4"/>
</p:tagLst>
</file>

<file path=ppt/tags/tag8.xml><?xml version="1.0" encoding="utf-8"?>
<p:tagLst xmlns:a="http://schemas.openxmlformats.org/drawingml/2006/main" xmlns:r="http://schemas.openxmlformats.org/officeDocument/2006/relationships" xmlns:p="http://schemas.openxmlformats.org/presentationml/2006/main">
  <p:tag name="TIMING" val="|23.4|15.3"/>
</p:tagLst>
</file>

<file path=ppt/tags/tag9.xml><?xml version="1.0" encoding="utf-8"?>
<p:tagLst xmlns:a="http://schemas.openxmlformats.org/drawingml/2006/main" xmlns:r="http://schemas.openxmlformats.org/officeDocument/2006/relationships" xmlns:p="http://schemas.openxmlformats.org/presentationml/2006/main">
  <p:tag name="TIMING" val="|23.4|1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E6DD07E3-E8C5-4A85-A43F-061EA12FF6B7}"/>
</file>

<file path=customXml/itemProps2.xml><?xml version="1.0" encoding="utf-8"?>
<ds:datastoreItem xmlns:ds="http://schemas.openxmlformats.org/officeDocument/2006/customXml" ds:itemID="{016EF61C-015D-4B89-8170-8636321822DD}"/>
</file>

<file path=customXml/itemProps3.xml><?xml version="1.0" encoding="utf-8"?>
<ds:datastoreItem xmlns:ds="http://schemas.openxmlformats.org/officeDocument/2006/customXml" ds:itemID="{0A700027-42BD-4F0D-9559-87212672ACDC}"/>
</file>

<file path=docProps/app.xml><?xml version="1.0" encoding="utf-8"?>
<Properties xmlns="http://schemas.openxmlformats.org/officeDocument/2006/extended-properties" xmlns:vt="http://schemas.openxmlformats.org/officeDocument/2006/docPropsVTypes">
  <Template/>
  <TotalTime>105150</TotalTime>
  <Words>5412</Words>
  <Application>Microsoft Office PowerPoint</Application>
  <PresentationFormat>On-screen Show (4:3)</PresentationFormat>
  <Paragraphs>579</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Cambria</vt:lpstr>
      <vt:lpstr>Cambria Math</vt:lpstr>
      <vt:lpstr>Times New Roman</vt:lpstr>
      <vt:lpstr>Wingdings</vt:lpstr>
      <vt:lpstr>Office Theme</vt:lpstr>
      <vt:lpstr>Treatment effectiveness with violent offenders: Intermediary outcomes and long-term behavioural change  </vt:lpstr>
      <vt:lpstr>PowerPoint Presentation</vt:lpstr>
      <vt:lpstr>PowerPoint Presentation</vt:lpstr>
      <vt:lpstr>Key Research Areas and Substantive Themes</vt:lpstr>
      <vt:lpstr>PowerPoint Presentation</vt:lpstr>
      <vt:lpstr>Background</vt:lpstr>
      <vt:lpstr>Our Meta-Analytic Review</vt:lpstr>
      <vt:lpstr>Our Meta-Analytic Review</vt:lpstr>
      <vt:lpstr>Our Meta-Analytic Review</vt:lpstr>
      <vt:lpstr> Method</vt:lpstr>
      <vt:lpstr> Method</vt:lpstr>
      <vt:lpstr> Results</vt:lpstr>
      <vt:lpstr> Results</vt:lpstr>
      <vt:lpstr>PowerPoint Presentation</vt:lpstr>
      <vt:lpstr>PowerPoint Presentation</vt:lpstr>
      <vt:lpstr> Results</vt:lpstr>
      <vt:lpstr>PowerPoint Presentation</vt:lpstr>
      <vt:lpstr>PowerPoint Presentation</vt:lpstr>
      <vt:lpstr>PowerPoint Presentation</vt:lpstr>
      <vt:lpstr>PowerPoint Presentation</vt:lpstr>
      <vt:lpstr>PowerPoint Presentation</vt:lpstr>
      <vt:lpstr>PowerPoint Presentation</vt:lpstr>
      <vt:lpstr> Results</vt:lpstr>
      <vt:lpstr> Results</vt:lpstr>
      <vt:lpstr>PowerPoint Presentation</vt:lpstr>
      <vt:lpstr>PowerPoint Presentation</vt:lpstr>
      <vt:lpstr>PowerPoint Presentation</vt:lpstr>
      <vt:lpstr>Results</vt:lpstr>
      <vt:lpstr> Limitations</vt:lpstr>
      <vt:lpstr> Conclusions</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Nina Papalia - A systematic review and meta-analysis of the efficacy of psychological interventions with violent offenders in custodial, community, and forensic mental health settings</dc:title>
  <dc:creator>tmce2505</dc:creator>
  <cp:lastModifiedBy>ICC SP</cp:lastModifiedBy>
  <cp:revision>1127</cp:revision>
  <cp:lastPrinted>2019-02-12T22:13:10Z</cp:lastPrinted>
  <dcterms:created xsi:type="dcterms:W3CDTF">2011-08-25T07:03:38Z</dcterms:created>
  <dcterms:modified xsi:type="dcterms:W3CDTF">2019-02-12T22:13:16Z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