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6.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15.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7.xml" ContentType="application/vnd.openxmlformats-officedocument.presentationml.slide+xml"/>
  <Override PartName="/ppt/slides/slide25.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46.xml" ContentType="application/vnd.openxmlformats-officedocument.presentationml.slideLayout+xml"/>
  <Override PartName="/ppt/slideLayouts/slideLayout45.xml" ContentType="application/vnd.openxmlformats-officedocument.presentationml.slideLayout+xml"/>
  <Override PartName="/ppt/slideLayouts/slideLayout44.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65.xml" ContentType="application/vnd.openxmlformats-officedocument.presentationml.slideLayout+xml"/>
  <Override PartName="/ppt/slideLayouts/slideLayout64.xml" ContentType="application/vnd.openxmlformats-officedocument.presentationml.slideLayout+xml"/>
  <Override PartName="/ppt/slideLayouts/slideLayout63.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37.xml" ContentType="application/vnd.openxmlformats-officedocument.presentationml.slideLayout+xml"/>
  <Override PartName="/ppt/slideLayouts/slideLayout36.xml" ContentType="application/vnd.openxmlformats-officedocument.presentationml.slideLayout+xml"/>
  <Override PartName="/ppt/slideLayouts/slideLayout35.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73.xml" ContentType="application/vnd.openxmlformats-officedocument.presentationml.slideLayout+xml"/>
  <Override PartName="/ppt/slideLayouts/slideLayout70.xml" ContentType="application/vnd.openxmlformats-officedocument.presentationml.slideLayout+xml"/>
  <Override PartName="/ppt/slideLayouts/slideLayout75.xml" ContentType="application/vnd.openxmlformats-officedocument.presentationml.slideLayout+xml"/>
  <Override PartName="/ppt/notesSlides/notesSlide9.xml" ContentType="application/vnd.openxmlformats-officedocument.presentationml.notesSlide+xml"/>
  <Override PartName="/ppt/slideLayouts/slideLayout74.xml" ContentType="application/vnd.openxmlformats-officedocument.presentationml.slide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1.xml" ContentType="application/vnd.openxmlformats-officedocument.presentationml.notesSlide+xml"/>
  <Override PartName="/ppt/notesSlides/notesSlide10.xml" ContentType="application/vnd.openxmlformats-officedocument.presentationml.notesSlide+xml"/>
  <Override PartName="/ppt/slideLayouts/slideLayout83.xml" ContentType="application/vnd.openxmlformats-officedocument.presentationml.slideLayout+xml"/>
  <Override PartName="/ppt/slideLayouts/slideLayout89.xml" ContentType="application/vnd.openxmlformats-officedocument.presentationml.slideLayout+xml"/>
  <Override PartName="/ppt/slideLayouts/slideLayout79.xml" ContentType="application/vnd.openxmlformats-officedocument.presentationml.slideLayout+xml"/>
  <Override PartName="/ppt/slideLayouts/slideLayout90.xml" ContentType="application/vnd.openxmlformats-officedocument.presentationml.slideLayout+xml"/>
  <Override PartName="/ppt/slideLayouts/slideLayout82.xml" ContentType="application/vnd.openxmlformats-officedocument.presentationml.slideLayout+xml"/>
  <Override PartName="/ppt/slideLayouts/slideLayout88.xml" ContentType="application/vnd.openxmlformats-officedocument.presentationml.slideLayout+xml"/>
  <Override PartName="/ppt/slideLayouts/slideLayout87.xml" ContentType="application/vnd.openxmlformats-officedocument.presentationml.slideLayout+xml"/>
  <Override PartName="/ppt/slideLayouts/slideLayout86.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1.xml" ContentType="application/vnd.openxmlformats-officedocument.presentationml.slideLayout+xml"/>
  <Override PartName="/ppt/slideLayouts/slideLayout80.xml" ContentType="application/vnd.openxmlformats-officedocument.presentationml.slideLayout+xml"/>
  <Override PartName="/ppt/slideLayouts/slideLayout91.xml" ContentType="application/vnd.openxmlformats-officedocument.presentationml.slideLayout+xml"/>
  <Override PartName="/ppt/slideLayouts/slideLayout78.xml" ContentType="application/vnd.openxmlformats-officedocument.presentationml.slideLayout+xml"/>
  <Override PartName="/ppt/slideLayouts/slideLayout92.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95.xml" ContentType="application/vnd.openxmlformats-officedocument.presentationml.slideLayout+xml"/>
  <Override PartName="/ppt/slideLayouts/slideLayout77.xml" ContentType="application/vnd.openxmlformats-officedocument.presentationml.slideLayout+xml"/>
  <Override PartName="/ppt/slideLayouts/slideLayout94.xml" ContentType="application/vnd.openxmlformats-officedocument.presentationml.slideLayout+xml"/>
  <Override PartName="/ppt/slideLayouts/slideLayout93.xml" ContentType="application/vnd.openxmlformats-officedocument.presentationml.slideLayout+xml"/>
  <Override PartName="/ppt/slideLayouts/slideLayout76.xml" ContentType="application/vnd.openxmlformats-officedocument.presentationml.slideLayout+xml"/>
  <Override PartName="/ppt/theme/theme4.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5" r:id="rId1"/>
    <p:sldMasterId id="2147483697" r:id="rId2"/>
  </p:sldMasterIdLst>
  <p:notesMasterIdLst>
    <p:notesMasterId r:id="rId30"/>
  </p:notesMasterIdLst>
  <p:handoutMasterIdLst>
    <p:handoutMasterId r:id="rId31"/>
  </p:handoutMasterIdLst>
  <p:sldIdLst>
    <p:sldId id="256" r:id="rId3"/>
    <p:sldId id="286" r:id="rId4"/>
    <p:sldId id="287" r:id="rId5"/>
    <p:sldId id="288" r:id="rId6"/>
    <p:sldId id="312" r:id="rId7"/>
    <p:sldId id="289" r:id="rId8"/>
    <p:sldId id="311" r:id="rId9"/>
    <p:sldId id="313" r:id="rId10"/>
    <p:sldId id="322" r:id="rId11"/>
    <p:sldId id="318" r:id="rId12"/>
    <p:sldId id="319" r:id="rId13"/>
    <p:sldId id="324" r:id="rId14"/>
    <p:sldId id="314" r:id="rId15"/>
    <p:sldId id="291" r:id="rId16"/>
    <p:sldId id="303" r:id="rId17"/>
    <p:sldId id="304" r:id="rId18"/>
    <p:sldId id="325" r:id="rId19"/>
    <p:sldId id="305" r:id="rId20"/>
    <p:sldId id="326" r:id="rId21"/>
    <p:sldId id="327" r:id="rId22"/>
    <p:sldId id="306" r:id="rId23"/>
    <p:sldId id="328" r:id="rId24"/>
    <p:sldId id="307" r:id="rId25"/>
    <p:sldId id="330" r:id="rId26"/>
    <p:sldId id="329" r:id="rId27"/>
    <p:sldId id="301" r:id="rId28"/>
    <p:sldId id="302" r:id="rId29"/>
  </p:sldIdLst>
  <p:sldSz cx="9144000" cy="5143500" type="screen16x9"/>
  <p:notesSz cx="6797675" cy="9928225"/>
  <p:defaultTextStyle>
    <a:defPPr>
      <a:defRPr lang="en-AU"/>
    </a:defPPr>
    <a:lvl1pPr algn="l" rtl="0" fontAlgn="base">
      <a:spcBef>
        <a:spcPct val="0"/>
      </a:spcBef>
      <a:spcAft>
        <a:spcPct val="0"/>
      </a:spcAft>
      <a:defRPr sz="2400" i="1" kern="1200">
        <a:solidFill>
          <a:schemeClr val="bg2"/>
        </a:solidFill>
        <a:latin typeface="Arial" charset="0"/>
        <a:ea typeface="ＭＳ Ｐゴシック" charset="0"/>
        <a:cs typeface="ＭＳ Ｐゴシック" charset="0"/>
      </a:defRPr>
    </a:lvl1pPr>
    <a:lvl2pPr marL="457200" algn="l" rtl="0" fontAlgn="base">
      <a:spcBef>
        <a:spcPct val="0"/>
      </a:spcBef>
      <a:spcAft>
        <a:spcPct val="0"/>
      </a:spcAft>
      <a:defRPr sz="2400" i="1" kern="1200">
        <a:solidFill>
          <a:schemeClr val="bg2"/>
        </a:solidFill>
        <a:latin typeface="Arial" charset="0"/>
        <a:ea typeface="ＭＳ Ｐゴシック" charset="0"/>
        <a:cs typeface="ＭＳ Ｐゴシック" charset="0"/>
      </a:defRPr>
    </a:lvl2pPr>
    <a:lvl3pPr marL="914400" algn="l" rtl="0" fontAlgn="base">
      <a:spcBef>
        <a:spcPct val="0"/>
      </a:spcBef>
      <a:spcAft>
        <a:spcPct val="0"/>
      </a:spcAft>
      <a:defRPr sz="2400" i="1" kern="1200">
        <a:solidFill>
          <a:schemeClr val="bg2"/>
        </a:solidFill>
        <a:latin typeface="Arial" charset="0"/>
        <a:ea typeface="ＭＳ Ｐゴシック" charset="0"/>
        <a:cs typeface="ＭＳ Ｐゴシック" charset="0"/>
      </a:defRPr>
    </a:lvl3pPr>
    <a:lvl4pPr marL="1371600" algn="l" rtl="0" fontAlgn="base">
      <a:spcBef>
        <a:spcPct val="0"/>
      </a:spcBef>
      <a:spcAft>
        <a:spcPct val="0"/>
      </a:spcAft>
      <a:defRPr sz="2400" i="1" kern="1200">
        <a:solidFill>
          <a:schemeClr val="bg2"/>
        </a:solidFill>
        <a:latin typeface="Arial" charset="0"/>
        <a:ea typeface="ＭＳ Ｐゴシック" charset="0"/>
        <a:cs typeface="ＭＳ Ｐゴシック" charset="0"/>
      </a:defRPr>
    </a:lvl4pPr>
    <a:lvl5pPr marL="1828800" algn="l" rtl="0" fontAlgn="base">
      <a:spcBef>
        <a:spcPct val="0"/>
      </a:spcBef>
      <a:spcAft>
        <a:spcPct val="0"/>
      </a:spcAft>
      <a:defRPr sz="2400" i="1" kern="1200">
        <a:solidFill>
          <a:schemeClr val="bg2"/>
        </a:solidFill>
        <a:latin typeface="Arial" charset="0"/>
        <a:ea typeface="ＭＳ Ｐゴシック" charset="0"/>
        <a:cs typeface="ＭＳ Ｐゴシック" charset="0"/>
      </a:defRPr>
    </a:lvl5pPr>
    <a:lvl6pPr marL="2286000" algn="l" defTabSz="457200" rtl="0" eaLnBrk="1" latinLnBrk="0" hangingPunct="1">
      <a:defRPr sz="2400" i="1" kern="1200">
        <a:solidFill>
          <a:schemeClr val="bg2"/>
        </a:solidFill>
        <a:latin typeface="Arial" charset="0"/>
        <a:ea typeface="ＭＳ Ｐゴシック" charset="0"/>
        <a:cs typeface="ＭＳ Ｐゴシック" charset="0"/>
      </a:defRPr>
    </a:lvl6pPr>
    <a:lvl7pPr marL="2743200" algn="l" defTabSz="457200" rtl="0" eaLnBrk="1" latinLnBrk="0" hangingPunct="1">
      <a:defRPr sz="2400" i="1" kern="1200">
        <a:solidFill>
          <a:schemeClr val="bg2"/>
        </a:solidFill>
        <a:latin typeface="Arial" charset="0"/>
        <a:ea typeface="ＭＳ Ｐゴシック" charset="0"/>
        <a:cs typeface="ＭＳ Ｐゴシック" charset="0"/>
      </a:defRPr>
    </a:lvl7pPr>
    <a:lvl8pPr marL="3200400" algn="l" defTabSz="457200" rtl="0" eaLnBrk="1" latinLnBrk="0" hangingPunct="1">
      <a:defRPr sz="2400" i="1" kern="1200">
        <a:solidFill>
          <a:schemeClr val="bg2"/>
        </a:solidFill>
        <a:latin typeface="Arial" charset="0"/>
        <a:ea typeface="ＭＳ Ｐゴシック" charset="0"/>
        <a:cs typeface="ＭＳ Ｐゴシック" charset="0"/>
      </a:defRPr>
    </a:lvl8pPr>
    <a:lvl9pPr marL="3657600" algn="l" defTabSz="457200" rtl="0" eaLnBrk="1" latinLnBrk="0" hangingPunct="1">
      <a:defRPr sz="2400" i="1" kern="1200">
        <a:solidFill>
          <a:schemeClr val="bg2"/>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614"/>
    <a:srgbClr val="9A75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067" autoAdjust="0"/>
  </p:normalViewPr>
  <p:slideViewPr>
    <p:cSldViewPr snapToGrid="0" snapToObjects="1">
      <p:cViewPr varScale="1">
        <p:scale>
          <a:sx n="113" d="100"/>
          <a:sy n="113" d="100"/>
        </p:scale>
        <p:origin x="578" y="4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ustomXml" Target="../customXml/item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75" cy="4967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862" y="0"/>
            <a:ext cx="2946275" cy="496751"/>
          </a:xfrm>
          <a:prstGeom prst="rect">
            <a:avLst/>
          </a:prstGeom>
        </p:spPr>
        <p:txBody>
          <a:bodyPr vert="horz" lIns="91440" tIns="45720" rIns="91440" bIns="45720" rtlCol="0"/>
          <a:lstStyle>
            <a:lvl1pPr algn="r">
              <a:defRPr sz="1200"/>
            </a:lvl1pPr>
          </a:lstStyle>
          <a:p>
            <a:fld id="{1696308E-E339-4F47-82B7-B6D3460D4469}" type="datetimeFigureOut">
              <a:rPr lang="en-US" smtClean="0"/>
              <a:t>2/13/2019</a:t>
            </a:fld>
            <a:endParaRPr lang="en-US"/>
          </a:p>
        </p:txBody>
      </p:sp>
      <p:sp>
        <p:nvSpPr>
          <p:cNvPr id="4" name="Footer Placeholder 3"/>
          <p:cNvSpPr>
            <a:spLocks noGrp="1"/>
          </p:cNvSpPr>
          <p:nvPr>
            <p:ph type="ftr" sz="quarter" idx="2"/>
          </p:nvPr>
        </p:nvSpPr>
        <p:spPr>
          <a:xfrm>
            <a:off x="0" y="9429779"/>
            <a:ext cx="2946275" cy="49675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862" y="9429779"/>
            <a:ext cx="2946275" cy="496751"/>
          </a:xfrm>
          <a:prstGeom prst="rect">
            <a:avLst/>
          </a:prstGeom>
        </p:spPr>
        <p:txBody>
          <a:bodyPr vert="horz" lIns="91440" tIns="45720" rIns="91440" bIns="45720" rtlCol="0" anchor="b"/>
          <a:lstStyle>
            <a:lvl1pPr algn="r">
              <a:defRPr sz="1200"/>
            </a:lvl1pPr>
          </a:lstStyle>
          <a:p>
            <a:fld id="{413638EA-B7B5-FD4B-BDEA-460D660EB47A}" type="slidenum">
              <a:rPr lang="en-US" smtClean="0"/>
              <a:t>‹#›</a:t>
            </a:fld>
            <a:endParaRPr lang="en-US"/>
          </a:p>
        </p:txBody>
      </p:sp>
    </p:spTree>
    <p:extLst>
      <p:ext uri="{BB962C8B-B14F-4D97-AF65-F5344CB8AC3E}">
        <p14:creationId xmlns:p14="http://schemas.microsoft.com/office/powerpoint/2010/main" val="29527745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75" cy="496751"/>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49862" y="0"/>
            <a:ext cx="2946275" cy="496751"/>
          </a:xfrm>
          <a:prstGeom prst="rect">
            <a:avLst/>
          </a:prstGeom>
        </p:spPr>
        <p:txBody>
          <a:bodyPr vert="horz" lIns="91440" tIns="45720" rIns="91440" bIns="45720" rtlCol="0"/>
          <a:lstStyle>
            <a:lvl1pPr algn="r">
              <a:defRPr sz="1200"/>
            </a:lvl1pPr>
          </a:lstStyle>
          <a:p>
            <a:fld id="{C3A46028-6E30-4B4C-A3EA-30666819EDBE}" type="datetimeFigureOut">
              <a:rPr lang="en-US" smtClean="0"/>
              <a:t>2/13/2019</a:t>
            </a:fld>
            <a:endParaRPr lang="en-AU"/>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0383" y="4716585"/>
            <a:ext cx="5436909" cy="4467363"/>
          </a:xfrm>
          <a:prstGeom prst="rect">
            <a:avLst/>
          </a:prstGeom>
        </p:spPr>
        <p:txBody>
          <a:bodyPr vert="horz" lIns="91440" tIns="45720" rIns="91440" bIns="45720"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0" y="9429779"/>
            <a:ext cx="2946275" cy="496751"/>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49862" y="9429779"/>
            <a:ext cx="2946275" cy="496751"/>
          </a:xfrm>
          <a:prstGeom prst="rect">
            <a:avLst/>
          </a:prstGeom>
        </p:spPr>
        <p:txBody>
          <a:bodyPr vert="horz" lIns="91440" tIns="45720" rIns="91440" bIns="45720" rtlCol="0" anchor="b"/>
          <a:lstStyle>
            <a:lvl1pPr algn="r">
              <a:defRPr sz="1200"/>
            </a:lvl1pPr>
          </a:lstStyle>
          <a:p>
            <a:fld id="{F4C9ECF2-1D2B-9A4B-A7A8-8CCDBEFAE408}" type="slidenum">
              <a:rPr lang="en-AU" smtClean="0"/>
              <a:t>‹#›</a:t>
            </a:fld>
            <a:endParaRPr lang="en-AU"/>
          </a:p>
        </p:txBody>
      </p:sp>
    </p:spTree>
    <p:extLst>
      <p:ext uri="{BB962C8B-B14F-4D97-AF65-F5344CB8AC3E}">
        <p14:creationId xmlns:p14="http://schemas.microsoft.com/office/powerpoint/2010/main" val="352172987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4C9ECF2-1D2B-9A4B-A7A8-8CCDBEFAE408}" type="slidenum">
              <a:rPr lang="en-AU" smtClean="0"/>
              <a:t>1</a:t>
            </a:fld>
            <a:endParaRPr lang="en-AU"/>
          </a:p>
        </p:txBody>
      </p:sp>
    </p:spTree>
    <p:extLst>
      <p:ext uri="{BB962C8B-B14F-4D97-AF65-F5344CB8AC3E}">
        <p14:creationId xmlns:p14="http://schemas.microsoft.com/office/powerpoint/2010/main" val="3175434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AU" dirty="0" err="1"/>
              <a:t>GoF</a:t>
            </a:r>
            <a:endParaRPr lang="en-AU" dirty="0"/>
          </a:p>
          <a:p>
            <a:r>
              <a:rPr lang="en-AU" dirty="0"/>
              <a:t>AIC = 100199.99</a:t>
            </a:r>
          </a:p>
          <a:p>
            <a:r>
              <a:rPr lang="en-AU" dirty="0"/>
              <a:t>BIC = 100280.33</a:t>
            </a:r>
          </a:p>
          <a:p>
            <a:r>
              <a:rPr lang="en-AU" dirty="0"/>
              <a:t>Sample size adjusted BIC = 100235.85</a:t>
            </a:r>
          </a:p>
          <a:p>
            <a:r>
              <a:rPr lang="en-AU" dirty="0"/>
              <a:t>Lo-</a:t>
            </a:r>
            <a:r>
              <a:rPr lang="en-AU" dirty="0" err="1"/>
              <a:t>Mendell_Rubin</a:t>
            </a:r>
            <a:r>
              <a:rPr lang="en-AU" dirty="0"/>
              <a:t> Likelihood ratio for test 2 (Ho) versus 3 class, -53106.49, p =.0012</a:t>
            </a:r>
          </a:p>
          <a:p>
            <a:r>
              <a:rPr lang="en-AU" dirty="0"/>
              <a:t>Parametric Bootstrapped likelihood ratio test for 2 (Ho) versus 3 class - -53106.49, p &lt;.00001</a:t>
            </a:r>
          </a:p>
          <a:p>
            <a:r>
              <a:rPr lang="en-AU" dirty="0"/>
              <a:t>Entropy = .945</a:t>
            </a:r>
          </a:p>
          <a:p>
            <a:r>
              <a:rPr lang="en-AU" dirty="0"/>
              <a:t>Class 1 has an estimated mean of zero but includes some people who had one to four offence at certain time points. </a:t>
            </a:r>
          </a:p>
          <a:p>
            <a:endParaRPr lang="en-AU" dirty="0"/>
          </a:p>
          <a:p>
            <a:r>
              <a:rPr lang="en-AU" dirty="0"/>
              <a:t>In terms of gender for Indigenous peoples:</a:t>
            </a:r>
          </a:p>
          <a:p>
            <a:r>
              <a:rPr lang="en-AU" dirty="0"/>
              <a:t>Low rate and non-offenders – 38.2% male</a:t>
            </a:r>
          </a:p>
          <a:p>
            <a:r>
              <a:rPr lang="en-AU" dirty="0"/>
              <a:t>Adolescent onset (moderate) – 67.7% male</a:t>
            </a:r>
          </a:p>
          <a:p>
            <a:r>
              <a:rPr lang="en-AU" dirty="0"/>
              <a:t>Early onset (chronic) – 79.9% male </a:t>
            </a:r>
          </a:p>
          <a:p>
            <a:endParaRPr lang="en-AU" dirty="0"/>
          </a:p>
          <a:p>
            <a:r>
              <a:rPr lang="en-AU" dirty="0"/>
              <a:t>For females, 67.8% are low rate and non-offenders, 26.6% are adolescent onset moderate, and 5.7% are early onset chronic</a:t>
            </a:r>
          </a:p>
          <a:p>
            <a:r>
              <a:rPr lang="en-AU" dirty="0"/>
              <a:t>For males, 34.9% are low rate and non-offenders, 46.4% are adolescent onset moderate, and 18.7% are early onset chronic. </a:t>
            </a:r>
          </a:p>
          <a:p>
            <a:endParaRPr lang="en-AU" dirty="0"/>
          </a:p>
          <a:p>
            <a:endParaRPr lang="en-AU" dirty="0"/>
          </a:p>
          <a:p>
            <a:endParaRPr lang="en-AU" dirty="0"/>
          </a:p>
        </p:txBody>
      </p:sp>
      <p:sp>
        <p:nvSpPr>
          <p:cNvPr id="4" name="Slide Number Placeholder 3"/>
          <p:cNvSpPr>
            <a:spLocks noGrp="1"/>
          </p:cNvSpPr>
          <p:nvPr>
            <p:ph type="sldNum" sz="quarter" idx="10"/>
          </p:nvPr>
        </p:nvSpPr>
        <p:spPr/>
        <p:txBody>
          <a:bodyPr/>
          <a:lstStyle/>
          <a:p>
            <a:fld id="{F4C9ECF2-1D2B-9A4B-A7A8-8CCDBEFAE408}" type="slidenum">
              <a:rPr lang="en-AU" smtClean="0"/>
              <a:t>10</a:t>
            </a:fld>
            <a:endParaRPr lang="en-AU"/>
          </a:p>
        </p:txBody>
      </p:sp>
    </p:spTree>
    <p:extLst>
      <p:ext uri="{BB962C8B-B14F-4D97-AF65-F5344CB8AC3E}">
        <p14:creationId xmlns:p14="http://schemas.microsoft.com/office/powerpoint/2010/main" val="2794948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AU" dirty="0"/>
              <a:t>AIC = 530190.941</a:t>
            </a:r>
          </a:p>
          <a:p>
            <a:r>
              <a:rPr lang="en-AU" dirty="0"/>
              <a:t>BIC = 530321.185</a:t>
            </a:r>
          </a:p>
          <a:p>
            <a:r>
              <a:rPr lang="en-AU" dirty="0"/>
              <a:t>BIC sample adjusted = 530276.69</a:t>
            </a:r>
          </a:p>
          <a:p>
            <a:r>
              <a:rPr lang="en-US" sz="1200" b="0" i="0" u="none" strike="noStrike" kern="1200" dirty="0">
                <a:solidFill>
                  <a:schemeClr val="tx1"/>
                </a:solidFill>
                <a:effectLst/>
                <a:latin typeface="+mn-lt"/>
                <a:ea typeface="+mn-ea"/>
                <a:cs typeface="+mn-cs"/>
              </a:rPr>
              <a:t>VUONG-LO-MENDELL-RUBIN LIKELIHOOD RATIO TEST FOR 2 (H0) VERSUS 3 CLASSES = -292737, p = .0061</a:t>
            </a:r>
          </a:p>
          <a:p>
            <a:r>
              <a:rPr lang="en-US" dirty="0"/>
              <a:t> </a:t>
            </a:r>
            <a:r>
              <a:rPr lang="en-US" sz="1200" b="0" i="0" u="none" strike="noStrike" kern="1200" dirty="0">
                <a:solidFill>
                  <a:schemeClr val="tx1"/>
                </a:solidFill>
                <a:effectLst/>
                <a:latin typeface="+mn-lt"/>
                <a:ea typeface="+mn-ea"/>
                <a:cs typeface="+mn-cs"/>
              </a:rPr>
              <a:t>PARAMETRIC BOOTSTRAPPED LIKELIHOOD RATIO TEST FOR 1 (H0) VERSUS 2 CLASSES</a:t>
            </a:r>
            <a:r>
              <a:rPr lang="en-US" dirty="0"/>
              <a:t>  = -292737, p &lt;.0001</a:t>
            </a:r>
          </a:p>
          <a:p>
            <a:r>
              <a:rPr lang="en-US" dirty="0"/>
              <a:t>Entropy = 0.91</a:t>
            </a:r>
          </a:p>
          <a:p>
            <a:endParaRPr lang="en-US" dirty="0"/>
          </a:p>
          <a:p>
            <a:r>
              <a:rPr lang="en-US" dirty="0"/>
              <a:t>In terms of gender for non-Indigenous: </a:t>
            </a:r>
          </a:p>
          <a:p>
            <a:r>
              <a:rPr lang="en-AU" dirty="0"/>
              <a:t>Low rate and non-offenders – 46.5% male</a:t>
            </a:r>
          </a:p>
          <a:p>
            <a:r>
              <a:rPr lang="en-AU" dirty="0"/>
              <a:t>Adolescent onset (moderate) – 77% male</a:t>
            </a:r>
          </a:p>
          <a:p>
            <a:r>
              <a:rPr lang="en-AU" dirty="0"/>
              <a:t>Early onset (chronic) – 78.5% male </a:t>
            </a:r>
          </a:p>
          <a:p>
            <a:endParaRPr lang="en-US" dirty="0"/>
          </a:p>
          <a:p>
            <a:r>
              <a:rPr lang="en-US" dirty="0"/>
              <a:t>For females - 92.5% are low rate and non-offenders, while 6.7% are adolescent onset low and 0.8% are early onset chronic.</a:t>
            </a:r>
          </a:p>
          <a:p>
            <a:r>
              <a:rPr lang="en-US" dirty="0"/>
              <a:t>For males – 76.1% are low rate and non-offenders, while 21.1% are adolescent onset low and 2.9% are early onset chronic. </a:t>
            </a:r>
          </a:p>
        </p:txBody>
      </p:sp>
      <p:sp>
        <p:nvSpPr>
          <p:cNvPr id="4" name="Slide Number Placeholder 3"/>
          <p:cNvSpPr>
            <a:spLocks noGrp="1"/>
          </p:cNvSpPr>
          <p:nvPr>
            <p:ph type="sldNum" sz="quarter" idx="10"/>
          </p:nvPr>
        </p:nvSpPr>
        <p:spPr/>
        <p:txBody>
          <a:bodyPr/>
          <a:lstStyle/>
          <a:p>
            <a:fld id="{F4C9ECF2-1D2B-9A4B-A7A8-8CCDBEFAE408}" type="slidenum">
              <a:rPr lang="en-AU" smtClean="0"/>
              <a:t>11</a:t>
            </a:fld>
            <a:endParaRPr lang="en-AU"/>
          </a:p>
        </p:txBody>
      </p:sp>
    </p:spTree>
    <p:extLst>
      <p:ext uri="{BB962C8B-B14F-4D97-AF65-F5344CB8AC3E}">
        <p14:creationId xmlns:p14="http://schemas.microsoft.com/office/powerpoint/2010/main" val="19859127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AU" dirty="0"/>
              <a:t>Note: In both groups, Class 1 in Indigenous and Class 2 in Non-Indigenous includes some people who have a low number of offences at given time points, but the mean is zero within the class at each time point.</a:t>
            </a:r>
          </a:p>
          <a:p>
            <a:endParaRPr lang="en-AU" dirty="0"/>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i="0" dirty="0">
                <a:solidFill>
                  <a:schemeClr val="tx2"/>
                </a:solidFill>
              </a:rPr>
              <a:t>Indigenous cohort have greater proportion of population in offending groups (almost 6 x as many in the early onset chronic group) and these groups have greater volume of recorded offences (almost twice as many at multiple time points across the trajectory</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i="0" dirty="0">
                <a:solidFill>
                  <a:schemeClr val="tx2"/>
                </a:solidFill>
              </a:rPr>
              <a:t>0</a:t>
            </a:r>
          </a:p>
          <a:p>
            <a:endParaRPr lang="en-AU" dirty="0"/>
          </a:p>
          <a:p>
            <a:endParaRPr lang="en-AU" dirty="0"/>
          </a:p>
        </p:txBody>
      </p:sp>
      <p:sp>
        <p:nvSpPr>
          <p:cNvPr id="4" name="Slide Number Placeholder 3"/>
          <p:cNvSpPr>
            <a:spLocks noGrp="1"/>
          </p:cNvSpPr>
          <p:nvPr>
            <p:ph type="sldNum" sz="quarter" idx="10"/>
          </p:nvPr>
        </p:nvSpPr>
        <p:spPr/>
        <p:txBody>
          <a:bodyPr/>
          <a:lstStyle/>
          <a:p>
            <a:fld id="{F4C9ECF2-1D2B-9A4B-A7A8-8CCDBEFAE408}" type="slidenum">
              <a:rPr lang="en-AU" smtClean="0"/>
              <a:t>12</a:t>
            </a:fld>
            <a:endParaRPr lang="en-AU"/>
          </a:p>
        </p:txBody>
      </p:sp>
    </p:spTree>
    <p:extLst>
      <p:ext uri="{BB962C8B-B14F-4D97-AF65-F5344CB8AC3E}">
        <p14:creationId xmlns:p14="http://schemas.microsoft.com/office/powerpoint/2010/main" val="4027517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We will now move on to address our second research question</a:t>
            </a:r>
          </a:p>
          <a:p>
            <a:endParaRPr lang="en-AU" dirty="0"/>
          </a:p>
          <a:p>
            <a:r>
              <a:rPr lang="en-AU" dirty="0"/>
              <a:t>Can we develop better estimates about the direct criminal justice system costs of offending? </a:t>
            </a:r>
          </a:p>
        </p:txBody>
      </p:sp>
      <p:sp>
        <p:nvSpPr>
          <p:cNvPr id="4" name="Slide Number Placeholder 3"/>
          <p:cNvSpPr>
            <a:spLocks noGrp="1"/>
          </p:cNvSpPr>
          <p:nvPr>
            <p:ph type="sldNum" sz="quarter" idx="5"/>
          </p:nvPr>
        </p:nvSpPr>
        <p:spPr/>
        <p:txBody>
          <a:bodyPr/>
          <a:lstStyle/>
          <a:p>
            <a:fld id="{F4C9ECF2-1D2B-9A4B-A7A8-8CCDBEFAE408}" type="slidenum">
              <a:rPr lang="en-AU" smtClean="0"/>
              <a:t>13</a:t>
            </a:fld>
            <a:endParaRPr lang="en-AU"/>
          </a:p>
        </p:txBody>
      </p:sp>
    </p:spTree>
    <p:extLst>
      <p:ext uri="{BB962C8B-B14F-4D97-AF65-F5344CB8AC3E}">
        <p14:creationId xmlns:p14="http://schemas.microsoft.com/office/powerpoint/2010/main" val="28892838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AU" dirty="0"/>
              <a:t>The costing approach used focused on direct criminal justice system costs – so the costs of police, courts, youth justice and corrections.</a:t>
            </a:r>
          </a:p>
          <a:p>
            <a:endParaRPr lang="en-AU" dirty="0"/>
          </a:p>
          <a:p>
            <a:r>
              <a:rPr lang="en-AU" dirty="0"/>
              <a:t>Key cost drivers we considered included: whether diverted by police, offence type, whether there was a trial and location. </a:t>
            </a:r>
          </a:p>
          <a:p>
            <a:endParaRPr lang="en-AU" dirty="0"/>
          </a:p>
          <a:p>
            <a:r>
              <a:rPr lang="en-AU" dirty="0"/>
              <a:t>We are estimating both upper bound and best estimates using top-down and bottom-up approaches.</a:t>
            </a:r>
          </a:p>
          <a:p>
            <a:endParaRPr lang="en-AU" dirty="0"/>
          </a:p>
          <a:p>
            <a:r>
              <a:rPr lang="en-AU" dirty="0"/>
              <a:t>Our upper-bound estimate, which we are focusing on today, reflects the long run impacts of demand.</a:t>
            </a:r>
          </a:p>
          <a:p>
            <a:endParaRPr lang="en-AU" dirty="0"/>
          </a:p>
          <a:p>
            <a:endParaRPr lang="en-AU" dirty="0"/>
          </a:p>
        </p:txBody>
      </p:sp>
      <p:sp>
        <p:nvSpPr>
          <p:cNvPr id="4" name="Slide Number Placeholder 3"/>
          <p:cNvSpPr>
            <a:spLocks noGrp="1"/>
          </p:cNvSpPr>
          <p:nvPr>
            <p:ph type="sldNum" sz="quarter" idx="10"/>
          </p:nvPr>
        </p:nvSpPr>
        <p:spPr/>
        <p:txBody>
          <a:bodyPr/>
          <a:lstStyle/>
          <a:p>
            <a:fld id="{F4C9ECF2-1D2B-9A4B-A7A8-8CCDBEFAE408}" type="slidenum">
              <a:rPr lang="en-AU" smtClean="0"/>
              <a:t>14</a:t>
            </a:fld>
            <a:endParaRPr lang="en-AU"/>
          </a:p>
        </p:txBody>
      </p:sp>
    </p:spTree>
    <p:extLst>
      <p:ext uri="{BB962C8B-B14F-4D97-AF65-F5344CB8AC3E}">
        <p14:creationId xmlns:p14="http://schemas.microsoft.com/office/powerpoint/2010/main" val="20927272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AU" dirty="0"/>
              <a:t>Our overall framework for our top down costing approach involved gathering finance and HR data from the agencies</a:t>
            </a:r>
          </a:p>
          <a:p>
            <a:endParaRPr lang="en-AU" dirty="0"/>
          </a:p>
          <a:p>
            <a:r>
              <a:rPr lang="en-AU" dirty="0"/>
              <a:t>Aggregate cost data from public sources</a:t>
            </a:r>
          </a:p>
          <a:p>
            <a:endParaRPr lang="en-AU" dirty="0"/>
          </a:p>
          <a:p>
            <a:r>
              <a:rPr lang="en-AU" dirty="0"/>
              <a:t>And administration/activity data from the agencies.</a:t>
            </a:r>
          </a:p>
          <a:p>
            <a:endParaRPr lang="en-AU" dirty="0"/>
          </a:p>
          <a:p>
            <a:r>
              <a:rPr lang="en-AU" dirty="0"/>
              <a:t>We also undertook interviews with corrections and YJ staff about their roles and how long various activities took, which we have used to disaggregate costs.</a:t>
            </a:r>
          </a:p>
          <a:p>
            <a:endParaRPr lang="en-AU" dirty="0"/>
          </a:p>
          <a:p>
            <a:r>
              <a:rPr lang="en-AU" dirty="0"/>
              <a:t>Our cost units estimated include:</a:t>
            </a:r>
          </a:p>
          <a:p>
            <a:pPr marL="171450" indent="-171450">
              <a:buFont typeface="Arial" panose="020B0604020202020204" pitchFamily="34" charset="0"/>
              <a:buChar char="•"/>
            </a:pPr>
            <a:r>
              <a:rPr lang="en-AU" dirty="0"/>
              <a:t>For police, cost per offending incident – based on the most serious offence</a:t>
            </a:r>
          </a:p>
          <a:p>
            <a:pPr marL="171450" indent="-171450">
              <a:buFont typeface="Arial" panose="020B0604020202020204" pitchFamily="34" charset="0"/>
              <a:buChar char="•"/>
            </a:pPr>
            <a:r>
              <a:rPr lang="en-AU" dirty="0"/>
              <a:t>For courts, cost per most serious charge finalised –</a:t>
            </a:r>
          </a:p>
          <a:p>
            <a:pPr marL="171450" indent="-171450">
              <a:buFont typeface="Arial" panose="020B0604020202020204" pitchFamily="34" charset="0"/>
              <a:buChar char="•"/>
            </a:pPr>
            <a:r>
              <a:rPr lang="en-AU" dirty="0"/>
              <a:t>For youth justice and corrections</a:t>
            </a:r>
          </a:p>
          <a:p>
            <a:pPr marL="628650" lvl="1" indent="-171450">
              <a:buFont typeface="Arial" panose="020B0604020202020204" pitchFamily="34" charset="0"/>
              <a:buChar char="•"/>
            </a:pPr>
            <a:r>
              <a:rPr lang="en-AU" dirty="0"/>
              <a:t>Cost per day of custody</a:t>
            </a:r>
          </a:p>
          <a:p>
            <a:pPr marL="628650" lvl="1" indent="-171450">
              <a:buFont typeface="Arial" panose="020B0604020202020204" pitchFamily="34" charset="0"/>
              <a:buChar char="•"/>
            </a:pPr>
            <a:r>
              <a:rPr lang="en-AU" dirty="0"/>
              <a:t>And cost per community corrections day for key order types.</a:t>
            </a:r>
          </a:p>
          <a:p>
            <a:pPr marL="171450" lvl="0" indent="-171450">
              <a:buFont typeface="Arial" panose="020B0604020202020204" pitchFamily="34" charset="0"/>
              <a:buChar char="•"/>
            </a:pPr>
            <a:endParaRPr lang="en-AU" dirty="0"/>
          </a:p>
          <a:p>
            <a:pPr marL="171450" lvl="0" indent="-171450">
              <a:buFont typeface="Arial" panose="020B0604020202020204" pitchFamily="34" charset="0"/>
              <a:buChar char="•"/>
            </a:pPr>
            <a:r>
              <a:rPr lang="en-AU" dirty="0"/>
              <a:t>I’ll now hand over to Molly who will run through how the costs were estimated for each agency</a:t>
            </a:r>
          </a:p>
        </p:txBody>
      </p:sp>
      <p:sp>
        <p:nvSpPr>
          <p:cNvPr id="4" name="Slide Number Placeholder 3"/>
          <p:cNvSpPr>
            <a:spLocks noGrp="1"/>
          </p:cNvSpPr>
          <p:nvPr>
            <p:ph type="sldNum" sz="quarter" idx="10"/>
          </p:nvPr>
        </p:nvSpPr>
        <p:spPr/>
        <p:txBody>
          <a:bodyPr/>
          <a:lstStyle/>
          <a:p>
            <a:fld id="{F4C9ECF2-1D2B-9A4B-A7A8-8CCDBEFAE408}" type="slidenum">
              <a:rPr lang="en-AU" smtClean="0"/>
              <a:t>15</a:t>
            </a:fld>
            <a:endParaRPr lang="en-AU"/>
          </a:p>
        </p:txBody>
      </p:sp>
    </p:spTree>
    <p:extLst>
      <p:ext uri="{BB962C8B-B14F-4D97-AF65-F5344CB8AC3E}">
        <p14:creationId xmlns:p14="http://schemas.microsoft.com/office/powerpoint/2010/main" val="16885181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Offending event – all offences linked to an individual occurrence (excluding traffic offences)</a:t>
            </a:r>
          </a:p>
          <a:p>
            <a:r>
              <a:rPr lang="en-AU" dirty="0"/>
              <a:t>Cross-sectional police data – estimated number of offending events with different outcomes – caution, conference, other and court</a:t>
            </a:r>
          </a:p>
          <a:p>
            <a:r>
              <a:rPr lang="en-AU" dirty="0"/>
              <a:t>Estimated mean general duties time (ITAS) and inflated by ratio of CPIU and CIB EFT to general duties EFT – estimate of general duties and investigative time for each outcome</a:t>
            </a:r>
          </a:p>
          <a:p>
            <a:r>
              <a:rPr lang="en-AU" dirty="0"/>
              <a:t>For court outcomes, examined mean general duties time by offence and inflated by ratio of CPIU and CIB EFT to general duties EFT</a:t>
            </a:r>
          </a:p>
          <a:p>
            <a:r>
              <a:rPr lang="en-AU" dirty="0"/>
              <a:t>For specific offences, additional costs allocated reflecting relative EFT of specialist services (homicide, serious and organised crime, forensics, etc)</a:t>
            </a:r>
          </a:p>
          <a:p>
            <a:endParaRPr lang="en-AU" dirty="0"/>
          </a:p>
        </p:txBody>
      </p:sp>
      <p:sp>
        <p:nvSpPr>
          <p:cNvPr id="4" name="Slide Number Placeholder 3"/>
          <p:cNvSpPr>
            <a:spLocks noGrp="1"/>
          </p:cNvSpPr>
          <p:nvPr>
            <p:ph type="sldNum" sz="quarter" idx="5"/>
          </p:nvPr>
        </p:nvSpPr>
        <p:spPr/>
        <p:txBody>
          <a:bodyPr/>
          <a:lstStyle/>
          <a:p>
            <a:fld id="{F4C9ECF2-1D2B-9A4B-A7A8-8CCDBEFAE408}" type="slidenum">
              <a:rPr lang="en-AU" smtClean="0"/>
              <a:t>16</a:t>
            </a:fld>
            <a:endParaRPr lang="en-AU"/>
          </a:p>
        </p:txBody>
      </p:sp>
    </p:spTree>
    <p:extLst>
      <p:ext uri="{BB962C8B-B14F-4D97-AF65-F5344CB8AC3E}">
        <p14:creationId xmlns:p14="http://schemas.microsoft.com/office/powerpoint/2010/main" val="1016118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Costed at offending event level, for most serious offence according to the outcome of that offending event</a:t>
            </a:r>
          </a:p>
          <a:p>
            <a:endParaRPr lang="en-AU" dirty="0"/>
          </a:p>
          <a:p>
            <a:r>
              <a:rPr lang="en-AU" dirty="0"/>
              <a:t>So those leading to cautioning and conferencing, we have a single cost</a:t>
            </a:r>
          </a:p>
          <a:p>
            <a:br>
              <a:rPr lang="en-AU" dirty="0"/>
            </a:br>
            <a:r>
              <a:rPr lang="en-AU" dirty="0"/>
              <a:t>For those leading to court, we have costs based on most serious offence type. </a:t>
            </a:r>
          </a:p>
          <a:p>
            <a:endParaRPr lang="en-AU" dirty="0"/>
          </a:p>
          <a:p>
            <a:r>
              <a:rPr lang="en-AU" dirty="0"/>
              <a:t>e.g., Homicide – homicide</a:t>
            </a:r>
          </a:p>
          <a:p>
            <a:r>
              <a:rPr lang="en-AU" dirty="0"/>
              <a:t>Child safety and sex crime – sexual assault</a:t>
            </a:r>
          </a:p>
          <a:p>
            <a:r>
              <a:rPr lang="en-AU" dirty="0"/>
              <a:t>Drug and serious crime – Illicit drug offences</a:t>
            </a:r>
          </a:p>
          <a:p>
            <a:r>
              <a:rPr lang="en-AU" dirty="0"/>
              <a:t>Fraud and cyber crime – fraud, deception and related</a:t>
            </a:r>
          </a:p>
          <a:p>
            <a:r>
              <a:rPr lang="en-AU" dirty="0"/>
              <a:t>Forensics and state intelligence – across all offence types </a:t>
            </a:r>
          </a:p>
          <a:p>
            <a:endParaRPr lang="en-AU" dirty="0"/>
          </a:p>
        </p:txBody>
      </p:sp>
      <p:sp>
        <p:nvSpPr>
          <p:cNvPr id="4" name="Slide Number Placeholder 3"/>
          <p:cNvSpPr>
            <a:spLocks noGrp="1"/>
          </p:cNvSpPr>
          <p:nvPr>
            <p:ph type="sldNum" sz="quarter" idx="5"/>
          </p:nvPr>
        </p:nvSpPr>
        <p:spPr/>
        <p:txBody>
          <a:bodyPr/>
          <a:lstStyle/>
          <a:p>
            <a:fld id="{F4C9ECF2-1D2B-9A4B-A7A8-8CCDBEFAE408}" type="slidenum">
              <a:rPr lang="en-AU" smtClean="0"/>
              <a:t>17</a:t>
            </a:fld>
            <a:endParaRPr lang="en-AU"/>
          </a:p>
        </p:txBody>
      </p:sp>
    </p:spTree>
    <p:extLst>
      <p:ext uri="{BB962C8B-B14F-4D97-AF65-F5344CB8AC3E}">
        <p14:creationId xmlns:p14="http://schemas.microsoft.com/office/powerpoint/2010/main" val="11265616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Proportion that go to trial differs based on offence type – 33% homicide, 20% sexual offences and 6% acts intended to cause injury go to trial. Is the proportion that are acquitted/guilty finding by court out of total trials</a:t>
            </a:r>
          </a:p>
          <a:p>
            <a:endParaRPr lang="en-AU" dirty="0"/>
          </a:p>
          <a:p>
            <a:endParaRPr lang="en-AU" dirty="0"/>
          </a:p>
          <a:p>
            <a:endParaRPr lang="en-AU" dirty="0"/>
          </a:p>
        </p:txBody>
      </p:sp>
      <p:sp>
        <p:nvSpPr>
          <p:cNvPr id="4" name="Slide Number Placeholder 3"/>
          <p:cNvSpPr>
            <a:spLocks noGrp="1"/>
          </p:cNvSpPr>
          <p:nvPr>
            <p:ph type="sldNum" sz="quarter" idx="5"/>
          </p:nvPr>
        </p:nvSpPr>
        <p:spPr/>
        <p:txBody>
          <a:bodyPr/>
          <a:lstStyle/>
          <a:p>
            <a:fld id="{F4C9ECF2-1D2B-9A4B-A7A8-8CCDBEFAE408}" type="slidenum">
              <a:rPr lang="en-AU" smtClean="0"/>
              <a:t>18</a:t>
            </a:fld>
            <a:endParaRPr lang="en-AU"/>
          </a:p>
        </p:txBody>
      </p:sp>
    </p:spTree>
    <p:extLst>
      <p:ext uri="{BB962C8B-B14F-4D97-AF65-F5344CB8AC3E}">
        <p14:creationId xmlns:p14="http://schemas.microsoft.com/office/powerpoint/2010/main" val="23119499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F4C9ECF2-1D2B-9A4B-A7A8-8CCDBEFAE408}" type="slidenum">
              <a:rPr lang="en-AU" smtClean="0"/>
              <a:t>19</a:t>
            </a:fld>
            <a:endParaRPr lang="en-AU"/>
          </a:p>
        </p:txBody>
      </p:sp>
    </p:spTree>
    <p:extLst>
      <p:ext uri="{BB962C8B-B14F-4D97-AF65-F5344CB8AC3E}">
        <p14:creationId xmlns:p14="http://schemas.microsoft.com/office/powerpoint/2010/main" val="3256117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AU" sz="1000" baseline="0" dirty="0"/>
              <a:t>So in terms of what today’s presentation will focus on.</a:t>
            </a:r>
          </a:p>
          <a:p>
            <a:endParaRPr lang="en-AU" sz="1000" baseline="0" dirty="0"/>
          </a:p>
          <a:p>
            <a:r>
              <a:rPr lang="en-AU" sz="1000" baseline="0" dirty="0"/>
              <a:t>First I’ll talk about the importance of understanding the costs of offending trajectories, and some of the findings of prior research.</a:t>
            </a:r>
          </a:p>
          <a:p>
            <a:endParaRPr lang="en-AU" sz="1000" baseline="0" dirty="0"/>
          </a:p>
          <a:p>
            <a:r>
              <a:rPr lang="en-AU" sz="1000" baseline="0" dirty="0"/>
              <a:t>I’ll then provide an overview of the 1983/84 Queensland Birth Cohort, before handing over to Molly who will discuss the modelling that was undertaken. </a:t>
            </a:r>
          </a:p>
          <a:p>
            <a:endParaRPr lang="en-AU" sz="1000" baseline="0" dirty="0"/>
          </a:p>
          <a:p>
            <a:r>
              <a:rPr lang="en-AU" sz="1000" baseline="0" dirty="0"/>
              <a:t>I’ll then provide an overview of the costing approach, and Molly will outline how we developed our cost estimates.</a:t>
            </a:r>
          </a:p>
          <a:p>
            <a:endParaRPr lang="en-AU" sz="1000" baseline="0" dirty="0"/>
          </a:p>
          <a:p>
            <a:r>
              <a:rPr lang="en-AU" sz="1000" baseline="0" dirty="0"/>
              <a:t>I’ll then provide an overview of our next steps, before concluding. </a:t>
            </a:r>
          </a:p>
        </p:txBody>
      </p:sp>
      <p:sp>
        <p:nvSpPr>
          <p:cNvPr id="4" name="Slide Number Placeholder 3"/>
          <p:cNvSpPr>
            <a:spLocks noGrp="1"/>
          </p:cNvSpPr>
          <p:nvPr>
            <p:ph type="sldNum" sz="quarter" idx="10"/>
          </p:nvPr>
        </p:nvSpPr>
        <p:spPr/>
        <p:txBody>
          <a:bodyPr/>
          <a:lstStyle/>
          <a:p>
            <a:fld id="{F4C9ECF2-1D2B-9A4B-A7A8-8CCDBEFAE408}" type="slidenum">
              <a:rPr lang="en-AU" smtClean="0"/>
              <a:t>2</a:t>
            </a:fld>
            <a:endParaRPr lang="en-AU"/>
          </a:p>
        </p:txBody>
      </p:sp>
    </p:spTree>
    <p:extLst>
      <p:ext uri="{BB962C8B-B14F-4D97-AF65-F5344CB8AC3E}">
        <p14:creationId xmlns:p14="http://schemas.microsoft.com/office/powerpoint/2010/main" val="1921713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F4C9ECF2-1D2B-9A4B-A7A8-8CCDBEFAE408}" type="slidenum">
              <a:rPr lang="en-AU" smtClean="0"/>
              <a:t>20</a:t>
            </a:fld>
            <a:endParaRPr lang="en-AU"/>
          </a:p>
        </p:txBody>
      </p:sp>
    </p:spTree>
    <p:extLst>
      <p:ext uri="{BB962C8B-B14F-4D97-AF65-F5344CB8AC3E}">
        <p14:creationId xmlns:p14="http://schemas.microsoft.com/office/powerpoint/2010/main" val="41833599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Community-based orders – estimated using a combination of volume of total days on orders weighted by the relative time spent on orders, as estimated from the bottom up costing approach.  Orders weighted as CSO &amp; Graffiti 0.04, Probation and Parole 0.09 and Conditional Release Orders and Conditional Bail Program 0.87 based on interviews held with staff (includes youth worker and case worker time with pre-sentence reports, intake, assessment, and ongoing contacts). Weightings developed taking into account average duration of orders, average daily number of young people on orders and total average daily number of young people on orders. Total expenditure for Probation and Parole (from </a:t>
            </a:r>
            <a:r>
              <a:rPr lang="en-AU" dirty="0" err="1"/>
              <a:t>RoGS</a:t>
            </a:r>
            <a:r>
              <a:rPr lang="en-AU" dirty="0"/>
              <a:t>) disaggregated on this basis. </a:t>
            </a:r>
          </a:p>
          <a:p>
            <a:endParaRPr lang="en-AU" dirty="0"/>
          </a:p>
          <a:p>
            <a:r>
              <a:rPr lang="en-AU" dirty="0"/>
              <a:t>YJ Conferencing – estimated from total expenditure directed towards RJ conferences (ROGS, 2018), divided by number of conferences held.</a:t>
            </a:r>
          </a:p>
          <a:p>
            <a:endParaRPr lang="en-AU" dirty="0"/>
          </a:p>
          <a:p>
            <a:r>
              <a:rPr lang="en-AU" dirty="0"/>
              <a:t>Custodial – estimated from total expenditure and number of bed days in 16/17 for BYDC. Similar to what is reported in </a:t>
            </a:r>
            <a:r>
              <a:rPr lang="en-AU" dirty="0" err="1"/>
              <a:t>RoGS</a:t>
            </a:r>
            <a:r>
              <a:rPr lang="en-AU" dirty="0"/>
              <a:t>.</a:t>
            </a:r>
          </a:p>
        </p:txBody>
      </p:sp>
      <p:sp>
        <p:nvSpPr>
          <p:cNvPr id="4" name="Slide Number Placeholder 3"/>
          <p:cNvSpPr>
            <a:spLocks noGrp="1"/>
          </p:cNvSpPr>
          <p:nvPr>
            <p:ph type="sldNum" sz="quarter" idx="5"/>
          </p:nvPr>
        </p:nvSpPr>
        <p:spPr/>
        <p:txBody>
          <a:bodyPr/>
          <a:lstStyle/>
          <a:p>
            <a:fld id="{F4C9ECF2-1D2B-9A4B-A7A8-8CCDBEFAE408}" type="slidenum">
              <a:rPr lang="en-AU" smtClean="0"/>
              <a:t>21</a:t>
            </a:fld>
            <a:endParaRPr lang="en-AU"/>
          </a:p>
        </p:txBody>
      </p:sp>
    </p:spTree>
    <p:extLst>
      <p:ext uri="{BB962C8B-B14F-4D97-AF65-F5344CB8AC3E}">
        <p14:creationId xmlns:p14="http://schemas.microsoft.com/office/powerpoint/2010/main" val="16715479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*Annual number of custodial days estimated by average daily number multiplied by 365</a:t>
            </a:r>
          </a:p>
          <a:p>
            <a:r>
              <a:rPr lang="en-AU" dirty="0"/>
              <a:t>Budgets provided by QCS</a:t>
            </a:r>
          </a:p>
          <a:p>
            <a:r>
              <a:rPr lang="en-AU" dirty="0"/>
              <a:t>Length of orders and annual daily number of young people on orders and in detention provided by QCS</a:t>
            </a:r>
          </a:p>
        </p:txBody>
      </p:sp>
      <p:sp>
        <p:nvSpPr>
          <p:cNvPr id="4" name="Slide Number Placeholder 3"/>
          <p:cNvSpPr>
            <a:spLocks noGrp="1"/>
          </p:cNvSpPr>
          <p:nvPr>
            <p:ph type="sldNum" sz="quarter" idx="5"/>
          </p:nvPr>
        </p:nvSpPr>
        <p:spPr/>
        <p:txBody>
          <a:bodyPr/>
          <a:lstStyle/>
          <a:p>
            <a:fld id="{F4C9ECF2-1D2B-9A4B-A7A8-8CCDBEFAE408}" type="slidenum">
              <a:rPr lang="en-AU" smtClean="0"/>
              <a:t>22</a:t>
            </a:fld>
            <a:endParaRPr lang="en-AU"/>
          </a:p>
        </p:txBody>
      </p:sp>
    </p:spTree>
    <p:extLst>
      <p:ext uri="{BB962C8B-B14F-4D97-AF65-F5344CB8AC3E}">
        <p14:creationId xmlns:p14="http://schemas.microsoft.com/office/powerpoint/2010/main" val="33119476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Estimated using a combination of volume of total days on orders across regions weighted by the relative time spent on orders across major city and regional/remote areas, as estimated from the bottom up costing approach (see below).  For major city, relative time across orders was estimated as ICO =.45, CSO = .11 and Probation and Parole =.27. In regional/remote areas, relative time across order types was estimated as ICO = 0.56, CSO = .12, Probation and Parole = .31. Costs provided by QCS were aggregated on the basis on classification as major city area or regional/remote area (ABS). Total costs per location were allocated according to volume of order, and relative resource allocation across order types.</a:t>
            </a:r>
          </a:p>
          <a:p>
            <a:pPr marL="171450" indent="-171450">
              <a:buFont typeface="Arial" panose="020B0604020202020204" pitchFamily="34" charset="0"/>
              <a:buChar char="•"/>
            </a:pPr>
            <a:r>
              <a:rPr lang="en-AU" dirty="0"/>
              <a:t>Incarceration costs were estimated by dividing total correctional centre expenditure by total incarceration days, split by location of the correctional centre (major city v regional/remote)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t>Bottom up costing approach  for community based orders – estimated based on interviews with community corrections staff in metropolitan and regional and remote areas. Includes direct staff time spent on induction, assessment, intervention contact, administration and liaison with other services (including collateral checks), with reference to the proportion of clients displaying different levels of risk across the order types. We also estimated average time per month spent on serious breaches (25% assumed per order would seriously breach), average time spent travelling and in court. Supervisor and district manager time was also estimated as a ratio of case-manager time spent with offenders on probation and parole orders and ICOs. It was assumed that Supervisor and District and Regional Manager time would be allocated to clients in proportion to case-manager time spent with clients (i.e. higher risk clients would be allocated more time by supervisors and regional and district managers).   </a:t>
            </a:r>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F4C9ECF2-1D2B-9A4B-A7A8-8CCDBEFAE408}" type="slidenum">
              <a:rPr lang="en-AU" smtClean="0"/>
              <a:t>23</a:t>
            </a:fld>
            <a:endParaRPr lang="en-AU"/>
          </a:p>
        </p:txBody>
      </p:sp>
    </p:spTree>
    <p:extLst>
      <p:ext uri="{BB962C8B-B14F-4D97-AF65-F5344CB8AC3E}">
        <p14:creationId xmlns:p14="http://schemas.microsoft.com/office/powerpoint/2010/main" val="41593616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While we are yet to apply the costs to the trajectories, we will finish up by giving a sense about how the costs may play out.</a:t>
            </a:r>
          </a:p>
          <a:p>
            <a:endParaRPr lang="en-AU" dirty="0"/>
          </a:p>
          <a:p>
            <a:r>
              <a:rPr lang="en-AU" dirty="0"/>
              <a:t>These graphs show the distribution of mean contacts across the trajectory groups for Indigenous and non-Indigenous Australians. The graph on the left relates to cautions and court finalisations, whereas the graph on the right relates to probation and parole and custodial days. </a:t>
            </a:r>
          </a:p>
          <a:p>
            <a:endParaRPr lang="en-AU" dirty="0"/>
          </a:p>
          <a:p>
            <a:r>
              <a:rPr lang="en-AU" dirty="0"/>
              <a:t>It is apparent that:</a:t>
            </a:r>
          </a:p>
          <a:p>
            <a:pPr marL="171450" indent="-171450">
              <a:buFont typeface="Arial" panose="020B0604020202020204" pitchFamily="34" charset="0"/>
              <a:buChar char="•"/>
            </a:pPr>
            <a:r>
              <a:rPr lang="en-AU" dirty="0"/>
              <a:t>When looking at the adolescent onset groups, the Indigenous cohort had 4 times as many court finalisations, 5 times as many days on probation and parole and 10 times as many custodial days as those in the non-Indigenous cohort.</a:t>
            </a:r>
          </a:p>
          <a:p>
            <a:pPr marL="171450" indent="-171450">
              <a:buFont typeface="Arial" panose="020B0604020202020204" pitchFamily="34" charset="0"/>
              <a:buChar char="•"/>
            </a:pPr>
            <a:endParaRPr lang="en-AU" dirty="0"/>
          </a:p>
          <a:p>
            <a:pPr marL="171450" indent="-171450">
              <a:buFont typeface="Arial" panose="020B0604020202020204" pitchFamily="34" charset="0"/>
              <a:buChar char="•"/>
            </a:pPr>
            <a:r>
              <a:rPr lang="en-AU" dirty="0"/>
              <a:t>When looking at the early onset chronic groups, Indigenous members had nearly 3 times as many court finalisations, nearly twice as many days on probation and parole, and nearly 4 times as many days in custody.</a:t>
            </a:r>
          </a:p>
          <a:p>
            <a:pPr marL="0" indent="0">
              <a:buFont typeface="Arial" panose="020B0604020202020204" pitchFamily="34" charset="0"/>
              <a:buNone/>
            </a:pPr>
            <a:endParaRPr lang="en-AU" dirty="0"/>
          </a:p>
          <a:p>
            <a:pPr marL="0" indent="0">
              <a:buFont typeface="Arial" panose="020B0604020202020204" pitchFamily="34" charset="0"/>
              <a:buNone/>
            </a:pPr>
            <a:r>
              <a:rPr lang="en-AU" dirty="0"/>
              <a:t>Therefore, Indigenous peoples in the adolescent onset and early onset chronic groups are likely to cost significantly more than non-Indigenous peoples in these groups. </a:t>
            </a:r>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5"/>
          </p:nvPr>
        </p:nvSpPr>
        <p:spPr/>
        <p:txBody>
          <a:bodyPr/>
          <a:lstStyle/>
          <a:p>
            <a:fld id="{F4C9ECF2-1D2B-9A4B-A7A8-8CCDBEFAE408}" type="slidenum">
              <a:rPr lang="en-AU" smtClean="0"/>
              <a:t>24</a:t>
            </a:fld>
            <a:endParaRPr lang="en-AU"/>
          </a:p>
        </p:txBody>
      </p:sp>
    </p:spTree>
    <p:extLst>
      <p:ext uri="{BB962C8B-B14F-4D97-AF65-F5344CB8AC3E}">
        <p14:creationId xmlns:p14="http://schemas.microsoft.com/office/powerpoint/2010/main" val="8463895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In terms of the next steps:</a:t>
            </a:r>
          </a:p>
          <a:p>
            <a:r>
              <a:rPr lang="en-AU" dirty="0"/>
              <a:t>We are in the process of finalising our top down estimates, and calculating our bottom-up estimates.</a:t>
            </a:r>
          </a:p>
          <a:p>
            <a:r>
              <a:rPr lang="en-AU" dirty="0"/>
              <a:t>We then need to validate these with the agencies and apply them to patterns of contacts from the linked cohort data, to project future costs. That is, we will estimate for a cohort who were aged 10 in 2016/17. In applying the costs, we will discount at 7% annually and net present value of future costs for each offending class estimated. </a:t>
            </a:r>
          </a:p>
          <a:p>
            <a:endParaRPr lang="en-AU" dirty="0"/>
          </a:p>
        </p:txBody>
      </p:sp>
      <p:sp>
        <p:nvSpPr>
          <p:cNvPr id="4" name="Slide Number Placeholder 3"/>
          <p:cNvSpPr>
            <a:spLocks noGrp="1"/>
          </p:cNvSpPr>
          <p:nvPr>
            <p:ph type="sldNum" sz="quarter" idx="5"/>
          </p:nvPr>
        </p:nvSpPr>
        <p:spPr/>
        <p:txBody>
          <a:bodyPr/>
          <a:lstStyle/>
          <a:p>
            <a:fld id="{F4C9ECF2-1D2B-9A4B-A7A8-8CCDBEFAE408}" type="slidenum">
              <a:rPr lang="en-AU" smtClean="0"/>
              <a:t>25</a:t>
            </a:fld>
            <a:endParaRPr lang="en-AU"/>
          </a:p>
        </p:txBody>
      </p:sp>
    </p:spTree>
    <p:extLst>
      <p:ext uri="{BB962C8B-B14F-4D97-AF65-F5344CB8AC3E}">
        <p14:creationId xmlns:p14="http://schemas.microsoft.com/office/powerpoint/2010/main" val="36798204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AU" dirty="0"/>
              <a:t>To conclude:</a:t>
            </a:r>
          </a:p>
          <a:p>
            <a:r>
              <a:rPr lang="en-AU" dirty="0"/>
              <a:t>Our research shows that Indigenous peoples have a much higher rate of contact with the justice system.</a:t>
            </a:r>
          </a:p>
          <a:p>
            <a:r>
              <a:rPr lang="en-AU" dirty="0"/>
              <a:t>The offending groups for Indigenous have a much higher relative volume of contacts with the justice system</a:t>
            </a:r>
          </a:p>
          <a:p>
            <a:r>
              <a:rPr lang="en-AU" dirty="0"/>
              <a:t>There is considerable variability in costs based on offence type, types of community based orders and location</a:t>
            </a:r>
          </a:p>
          <a:p>
            <a:r>
              <a:rPr lang="en-AU" dirty="0"/>
              <a:t>And the costs of trajectory groups are like to vary considerably given the large variation in mean volume of contacts with the criminal justice system</a:t>
            </a:r>
          </a:p>
        </p:txBody>
      </p:sp>
      <p:sp>
        <p:nvSpPr>
          <p:cNvPr id="4" name="Slide Number Placeholder 3"/>
          <p:cNvSpPr>
            <a:spLocks noGrp="1"/>
          </p:cNvSpPr>
          <p:nvPr>
            <p:ph type="sldNum" sz="quarter" idx="10"/>
          </p:nvPr>
        </p:nvSpPr>
        <p:spPr/>
        <p:txBody>
          <a:bodyPr/>
          <a:lstStyle/>
          <a:p>
            <a:fld id="{F4C9ECF2-1D2B-9A4B-A7A8-8CCDBEFAE408}" type="slidenum">
              <a:rPr lang="en-AU" smtClean="0"/>
              <a:t>26</a:t>
            </a:fld>
            <a:endParaRPr lang="en-AU"/>
          </a:p>
        </p:txBody>
      </p:sp>
    </p:spTree>
    <p:extLst>
      <p:ext uri="{BB962C8B-B14F-4D97-AF65-F5344CB8AC3E}">
        <p14:creationId xmlns:p14="http://schemas.microsoft.com/office/powerpoint/2010/main" val="12474236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F4C9ECF2-1D2B-9A4B-A7A8-8CCDBEFAE408}" type="slidenum">
              <a:rPr lang="en-AU" smtClean="0"/>
              <a:t>27</a:t>
            </a:fld>
            <a:endParaRPr lang="en-AU"/>
          </a:p>
        </p:txBody>
      </p:sp>
    </p:spTree>
    <p:extLst>
      <p:ext uri="{BB962C8B-B14F-4D97-AF65-F5344CB8AC3E}">
        <p14:creationId xmlns:p14="http://schemas.microsoft.com/office/powerpoint/2010/main" val="1204803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AU" sz="1000" dirty="0"/>
              <a:t>Why on earth would anyone be interested in understanding the longitudinal costs of offending trajectories. That is, the cost of individuals to the criminal justice system based on the offences and types of contacts that they have.</a:t>
            </a:r>
          </a:p>
          <a:p>
            <a:endParaRPr lang="en-AU" sz="1000" dirty="0"/>
          </a:p>
          <a:p>
            <a:r>
              <a:rPr lang="en-AU" sz="1000" kern="1200" dirty="0">
                <a:solidFill>
                  <a:schemeClr val="tx1"/>
                </a:solidFill>
                <a:effectLst/>
                <a:latin typeface="+mn-lt"/>
                <a:ea typeface="+mn-ea"/>
                <a:cs typeface="+mn-cs"/>
              </a:rPr>
              <a:t>One of the main justifications for the project is that determining the cost of individual’s on different offending trajectories would provide evidence to assist good decision making. Understanding the longitudinal cost of offenders promotes long-term thinking about offending and appropriate responses to offending. It promotes rational use of public resources and economic efficiency. It can also be used to advocate for change, such as the greater use of rehabilitation programs or to advocate for a ‘justice reinvestment’ policy framework. </a:t>
            </a:r>
          </a:p>
          <a:p>
            <a:endParaRPr lang="en-AU" sz="1000" kern="1200" dirty="0">
              <a:solidFill>
                <a:schemeClr val="tx1"/>
              </a:solidFill>
              <a:effectLst/>
              <a:latin typeface="+mn-lt"/>
              <a:ea typeface="+mn-ea"/>
              <a:cs typeface="+mn-cs"/>
            </a:endParaRPr>
          </a:p>
          <a:p>
            <a:r>
              <a:rPr lang="en-AU" sz="1000" kern="1200" dirty="0">
                <a:solidFill>
                  <a:schemeClr val="tx1"/>
                </a:solidFill>
                <a:effectLst/>
                <a:latin typeface="+mn-lt"/>
                <a:ea typeface="+mn-ea"/>
                <a:cs typeface="+mn-cs"/>
              </a:rPr>
              <a:t>There’s also a lack of Australian research in a few areas.</a:t>
            </a:r>
          </a:p>
          <a:p>
            <a:r>
              <a:rPr lang="en-AU" sz="1000" kern="1200" dirty="0">
                <a:solidFill>
                  <a:schemeClr val="tx1"/>
                </a:solidFill>
                <a:effectLst/>
                <a:latin typeface="+mn-lt"/>
                <a:ea typeface="+mn-ea"/>
                <a:cs typeface="+mn-cs"/>
              </a:rPr>
              <a:t>There’s a lack of detailed estimates about the cost of the criminal justice system. Those in this space would know that current top-down estimates for the system as a whole are pretty broad-brushed, such as based on the Report on Government Services or the AIC’s Counting the Costs of Crime report.</a:t>
            </a:r>
          </a:p>
          <a:p>
            <a:endParaRPr lang="en-AU" sz="1000" kern="1200" dirty="0">
              <a:solidFill>
                <a:schemeClr val="tx1"/>
              </a:solidFill>
              <a:effectLst/>
              <a:latin typeface="+mn-lt"/>
              <a:ea typeface="+mn-ea"/>
              <a:cs typeface="+mn-cs"/>
            </a:endParaRPr>
          </a:p>
          <a:p>
            <a:r>
              <a:rPr lang="en-AU" sz="1000" kern="1200" dirty="0">
                <a:solidFill>
                  <a:schemeClr val="tx1"/>
                </a:solidFill>
                <a:effectLst/>
                <a:latin typeface="+mn-lt"/>
                <a:ea typeface="+mn-ea"/>
                <a:cs typeface="+mn-cs"/>
              </a:rPr>
              <a:t>Few have explored costs based on key cost drivers. Such drivers may include offence type and whether the offender is diverted by police or progressed to court; whether there is a trial; and location.</a:t>
            </a:r>
          </a:p>
          <a:p>
            <a:endParaRPr lang="en-AU" sz="1000" kern="1200" dirty="0">
              <a:solidFill>
                <a:schemeClr val="tx1"/>
              </a:solidFill>
              <a:effectLst/>
              <a:latin typeface="+mn-lt"/>
              <a:ea typeface="+mn-ea"/>
              <a:cs typeface="+mn-cs"/>
            </a:endParaRPr>
          </a:p>
          <a:p>
            <a:r>
              <a:rPr lang="en-AU" sz="1000" kern="1200" dirty="0">
                <a:solidFill>
                  <a:schemeClr val="tx1"/>
                </a:solidFill>
                <a:effectLst/>
                <a:latin typeface="+mn-lt"/>
                <a:ea typeface="+mn-ea"/>
                <a:cs typeface="+mn-cs"/>
              </a:rPr>
              <a:t>Finally, there is no previous published research that has assessed whether the costs of offending over the life-course differ based on Indigenous status. One may Indigenous Australians may be more costly, given findings indicating that they initiate earlier, have more frequent or sustained contact with the system, and are over-represented in detention and prison populations. </a:t>
            </a:r>
          </a:p>
          <a:p>
            <a:endParaRPr lang="en-AU" sz="1000" kern="1200" dirty="0">
              <a:solidFill>
                <a:schemeClr val="tx1"/>
              </a:solidFill>
              <a:effectLst/>
              <a:latin typeface="+mn-lt"/>
              <a:ea typeface="+mn-ea"/>
              <a:cs typeface="+mn-cs"/>
            </a:endParaRPr>
          </a:p>
          <a:p>
            <a:r>
              <a:rPr lang="en-AU" sz="1000" kern="1200" dirty="0">
                <a:solidFill>
                  <a:schemeClr val="tx1"/>
                </a:solidFill>
                <a:effectLst/>
                <a:latin typeface="+mn-lt"/>
                <a:ea typeface="+mn-ea"/>
                <a:cs typeface="+mn-cs"/>
              </a:rPr>
              <a:t>By examining the costs, it is hoped that an evidence-base will be developed that will help those tasked with developing appropriate responses to reduce Indigenous over-representation. </a:t>
            </a:r>
          </a:p>
        </p:txBody>
      </p:sp>
      <p:sp>
        <p:nvSpPr>
          <p:cNvPr id="4" name="Slide Number Placeholder 3"/>
          <p:cNvSpPr>
            <a:spLocks noGrp="1"/>
          </p:cNvSpPr>
          <p:nvPr>
            <p:ph type="sldNum" sz="quarter" idx="10"/>
          </p:nvPr>
        </p:nvSpPr>
        <p:spPr/>
        <p:txBody>
          <a:bodyPr/>
          <a:lstStyle/>
          <a:p>
            <a:fld id="{F4C9ECF2-1D2B-9A4B-A7A8-8CCDBEFAE408}" type="slidenum">
              <a:rPr lang="en-AU" smtClean="0"/>
              <a:t>3</a:t>
            </a:fld>
            <a:endParaRPr lang="en-AU"/>
          </a:p>
        </p:txBody>
      </p:sp>
    </p:spTree>
    <p:extLst>
      <p:ext uri="{BB962C8B-B14F-4D97-AF65-F5344CB8AC3E}">
        <p14:creationId xmlns:p14="http://schemas.microsoft.com/office/powerpoint/2010/main" val="2717784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pPr marL="0" lvl="1"/>
            <a:r>
              <a:rPr lang="en-US" sz="1000" dirty="0"/>
              <a:t>In terms of research that has been done in this space, most of the international research has included a broad array of costs, such as criminal justice system costs, victim costs, and costs associated with fear.</a:t>
            </a:r>
          </a:p>
          <a:p>
            <a:pPr marL="0" lvl="1"/>
            <a:endParaRPr lang="en-US" sz="1000" dirty="0"/>
          </a:p>
          <a:p>
            <a:pPr marL="0" marR="0" lvl="1" indent="0" algn="l" defTabSz="457200" rtl="0" eaLnBrk="1" fontAlgn="auto" latinLnBrk="0" hangingPunct="1">
              <a:lnSpc>
                <a:spcPct val="100000"/>
              </a:lnSpc>
              <a:spcBef>
                <a:spcPts val="0"/>
              </a:spcBef>
              <a:spcAft>
                <a:spcPts val="0"/>
              </a:spcAft>
              <a:buClrTx/>
              <a:buSzTx/>
              <a:buFontTx/>
              <a:buNone/>
              <a:tabLst/>
              <a:defRPr/>
            </a:pPr>
            <a:r>
              <a:rPr lang="en-US" sz="1000" dirty="0"/>
              <a:t>Earlier research involved selecting samples or categories of individuals based on characteristics that would naturally make them more costly. </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000" dirty="0"/>
              <a:t>Studies by Cohen and </a:t>
            </a:r>
            <a:r>
              <a:rPr lang="en-US" sz="1000" dirty="0" err="1"/>
              <a:t>Delisi</a:t>
            </a:r>
            <a:r>
              <a:rPr lang="en-US" sz="1000" dirty="0"/>
              <a:t> indicated that the costs resulting from a ‘life of crime’ or those with a large number of convictions amounted to an average of over $1m. These studies included victim costs, criminal justice system costs and the cost of foregone earnings by offenders.</a:t>
            </a:r>
          </a:p>
          <a:p>
            <a:pPr marL="0" lvl="1"/>
            <a:endParaRPr lang="en-US" sz="1000" dirty="0"/>
          </a:p>
          <a:p>
            <a:pPr marL="0" lvl="1"/>
            <a:r>
              <a:rPr lang="en-US" sz="1000" dirty="0"/>
              <a:t>A study by Welsh indicated that chronic offenders cost an average of $800,000 in victim costs at the time of publication. </a:t>
            </a:r>
          </a:p>
          <a:p>
            <a:pPr marL="0" lvl="1"/>
            <a:endParaRPr lang="en-US" sz="1000" dirty="0"/>
          </a:p>
          <a:p>
            <a:pPr marL="0" lvl="1"/>
            <a:r>
              <a:rPr lang="en-US" sz="1000" dirty="0"/>
              <a:t>More recent research has used modelling to differentiate offending patterns over-time, and then applied costs. Of the many studies that have modelled offending trajectories, findings typically indicate that:</a:t>
            </a:r>
          </a:p>
          <a:p>
            <a:pPr marL="171450" lvl="1" indent="-171450">
              <a:buFont typeface="Arial" panose="020B0604020202020204" pitchFamily="34" charset="0"/>
              <a:buChar char="•"/>
            </a:pPr>
            <a:r>
              <a:rPr lang="en-US" sz="1000" dirty="0"/>
              <a:t>There are 3 to 5 groups</a:t>
            </a:r>
          </a:p>
          <a:p>
            <a:pPr marL="171450" lvl="1" indent="-171450">
              <a:buFont typeface="Arial" panose="020B0604020202020204" pitchFamily="34" charset="0"/>
              <a:buChar char="•"/>
            </a:pPr>
            <a:r>
              <a:rPr lang="en-US" sz="1000" dirty="0"/>
              <a:t>There are at least two groups, an adolescent peaked and chronic group</a:t>
            </a:r>
          </a:p>
          <a:p>
            <a:pPr marL="171450" lvl="1" indent="-171450">
              <a:buFont typeface="Arial" panose="020B0604020202020204" pitchFamily="34" charset="0"/>
              <a:buChar char="•"/>
            </a:pPr>
            <a:r>
              <a:rPr lang="en-US" sz="1000" dirty="0"/>
              <a:t>There’s typically a late-onset chronic group </a:t>
            </a:r>
          </a:p>
          <a:p>
            <a:pPr marL="171450" lvl="1" indent="-171450">
              <a:buFont typeface="Arial" panose="020B0604020202020204" pitchFamily="34" charset="0"/>
              <a:buChar char="•"/>
            </a:pPr>
            <a:r>
              <a:rPr lang="en-US" sz="1000" dirty="0"/>
              <a:t>And there’s a low-rate, high-rate and moderate declining group </a:t>
            </a:r>
          </a:p>
          <a:p>
            <a:endParaRPr lang="en-AU" dirty="0"/>
          </a:p>
          <a:p>
            <a:r>
              <a:rPr lang="en-AU" sz="1200" dirty="0"/>
              <a:t>Studies that have applied costs to trajectories have different cost estimates, which are related to the nature of the study. </a:t>
            </a:r>
          </a:p>
          <a:p>
            <a:endParaRPr lang="en-US" sz="1200" dirty="0"/>
          </a:p>
          <a:p>
            <a:r>
              <a:rPr lang="en-US" sz="1200" dirty="0"/>
              <a:t>S</a:t>
            </a:r>
            <a:r>
              <a:rPr lang="en-AU" sz="1200" dirty="0" err="1"/>
              <a:t>ome</a:t>
            </a:r>
            <a:r>
              <a:rPr lang="en-AU" sz="1200" dirty="0"/>
              <a:t> important differences between studies impact on the findings. </a:t>
            </a:r>
          </a:p>
          <a:p>
            <a:r>
              <a:rPr lang="en-AU" sz="1200" dirty="0"/>
              <a:t>1. Follow-up time frame – longer follow-up time-frame should produce higher costs</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t>2. Differences in types of offences included and how costed – some have costed all offences, or have only applied costs to some offence types. Some have included tangible costs, while some have also attempted to include intangible costs. Wide variation in how much offences are estimated to cost. For example, assault has been estimated to cost between $16,000 and $85,000, while homicide has been estimated to cost up to $5 million.</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200" dirty="0"/>
              <a:t>3. Location of study impacts on the costs produced, as there is considerable variability. For example, the average cost of prison per year in Australia is 3x as much as in the US.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1200" dirty="0"/>
          </a:p>
          <a:p>
            <a:r>
              <a:rPr lang="en-AU" sz="1200" dirty="0"/>
              <a:t>Nevertheless, there are some consistent findings: </a:t>
            </a:r>
          </a:p>
          <a:p>
            <a:r>
              <a:rPr lang="en-AU" sz="1200" dirty="0"/>
              <a:t>About 5% account for 40% of costs</a:t>
            </a:r>
          </a:p>
          <a:p>
            <a:r>
              <a:rPr lang="en-AU" sz="1200" dirty="0"/>
              <a:t>Most individuals have 1 or 2 offences</a:t>
            </a:r>
          </a:p>
          <a:p>
            <a:r>
              <a:rPr lang="en-AU" sz="1200" dirty="0"/>
              <a:t>Individuals in chronic offending trajectories cost, on average, significantly more than individuals in low offending trajectories. While estimates vary based on what cost categories have been included, from $250,000 to over $1m at the time various studies we conducted, each chronic offender costs 10 to 20 times as much as offenders in low offending trajectory groups. </a:t>
            </a:r>
          </a:p>
          <a:p>
            <a:endParaRPr lang="en-AU" sz="1200" dirty="0"/>
          </a:p>
          <a:p>
            <a:r>
              <a:rPr lang="en-AU" sz="1200" dirty="0"/>
              <a:t>There is limited research examining the cost of offending trajectories in Australia, and no previous studies have explored Indigenous and non-Indigenous offending trajectories separately and assessed their costs. </a:t>
            </a:r>
          </a:p>
          <a:p>
            <a:endParaRPr lang="en-AU" dirty="0"/>
          </a:p>
        </p:txBody>
      </p:sp>
      <p:sp>
        <p:nvSpPr>
          <p:cNvPr id="4" name="Slide Number Placeholder 3"/>
          <p:cNvSpPr>
            <a:spLocks noGrp="1"/>
          </p:cNvSpPr>
          <p:nvPr>
            <p:ph type="sldNum" sz="quarter" idx="10"/>
          </p:nvPr>
        </p:nvSpPr>
        <p:spPr/>
        <p:txBody>
          <a:bodyPr/>
          <a:lstStyle/>
          <a:p>
            <a:fld id="{F4C9ECF2-1D2B-9A4B-A7A8-8CCDBEFAE408}" type="slidenum">
              <a:rPr lang="en-AU" smtClean="0"/>
              <a:t>4</a:t>
            </a:fld>
            <a:endParaRPr lang="en-AU"/>
          </a:p>
        </p:txBody>
      </p:sp>
    </p:spTree>
    <p:extLst>
      <p:ext uri="{BB962C8B-B14F-4D97-AF65-F5344CB8AC3E}">
        <p14:creationId xmlns:p14="http://schemas.microsoft.com/office/powerpoint/2010/main" val="927177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000" dirty="0"/>
              <a:t>Moving on to the research questions that we will address today:</a:t>
            </a:r>
          </a:p>
          <a:p>
            <a:pPr marL="228600" indent="-228600">
              <a:buAutoNum type="arabicPeriod"/>
            </a:pPr>
            <a:r>
              <a:rPr lang="en-AU" sz="1000" dirty="0"/>
              <a:t>How do offending trajectories differ for Indigenous and non-Indigenous Australians?</a:t>
            </a:r>
          </a:p>
          <a:p>
            <a:pPr marL="228600" indent="-228600">
              <a:buAutoNum type="arabicPeriod"/>
            </a:pPr>
            <a:r>
              <a:rPr lang="en-AU" sz="1000" dirty="0"/>
              <a:t>Can we develop better estimates about the direct criminal justice system costs of offending?</a:t>
            </a:r>
          </a:p>
          <a:p>
            <a:pPr marL="0" indent="0">
              <a:buNone/>
            </a:pPr>
            <a:endParaRPr lang="en-AU" sz="1000" dirty="0"/>
          </a:p>
          <a:p>
            <a:pPr marL="0" indent="0">
              <a:buNone/>
            </a:pPr>
            <a:r>
              <a:rPr lang="en-AU" sz="1000" dirty="0"/>
              <a:t>We are yet to apply our costs to the trajectories, but will wrap-up by examining how contacts vary across the offending trajectories to give an indication of how costs might work out. </a:t>
            </a:r>
          </a:p>
        </p:txBody>
      </p:sp>
      <p:sp>
        <p:nvSpPr>
          <p:cNvPr id="4" name="Slide Number Placeholder 3"/>
          <p:cNvSpPr>
            <a:spLocks noGrp="1"/>
          </p:cNvSpPr>
          <p:nvPr>
            <p:ph type="sldNum" sz="quarter" idx="5"/>
          </p:nvPr>
        </p:nvSpPr>
        <p:spPr/>
        <p:txBody>
          <a:bodyPr/>
          <a:lstStyle/>
          <a:p>
            <a:fld id="{F4C9ECF2-1D2B-9A4B-A7A8-8CCDBEFAE408}" type="slidenum">
              <a:rPr lang="en-AU" smtClean="0"/>
              <a:t>5</a:t>
            </a:fld>
            <a:endParaRPr lang="en-AU"/>
          </a:p>
        </p:txBody>
      </p:sp>
    </p:spTree>
    <p:extLst>
      <p:ext uri="{BB962C8B-B14F-4D97-AF65-F5344CB8AC3E}">
        <p14:creationId xmlns:p14="http://schemas.microsoft.com/office/powerpoint/2010/main" val="2867581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000" kern="1200" dirty="0">
                <a:solidFill>
                  <a:schemeClr val="tx1"/>
                </a:solidFill>
                <a:effectLst/>
                <a:latin typeface="+mn-lt"/>
                <a:ea typeface="+mn-ea"/>
                <a:cs typeface="+mn-cs"/>
              </a:rPr>
              <a:t>Our data for this project is a subset of data from another project, which involved data linkage of 14 government datasets – including the ones used in this project - RBDM, QPS, YJ, JAG and QCS.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10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AU" sz="1000" kern="1200" dirty="0">
                <a:solidFill>
                  <a:schemeClr val="tx1"/>
                </a:solidFill>
                <a:effectLst/>
                <a:latin typeface="+mn-lt"/>
                <a:ea typeface="+mn-ea"/>
                <a:cs typeface="+mn-cs"/>
              </a:rPr>
              <a:t>These data were linked using probabilistic data linkage, using names, date of birth and sex; both within agency datasets and across; with each individual given a master link key. In total, there were over 260,000 individuals in these data, and over 2.1 million records.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AU" sz="10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AU" sz="1000" kern="1200" dirty="0">
                <a:solidFill>
                  <a:schemeClr val="tx1"/>
                </a:solidFill>
                <a:effectLst/>
                <a:latin typeface="+mn-lt"/>
                <a:ea typeface="+mn-ea"/>
                <a:cs typeface="+mn-cs"/>
              </a:rPr>
              <a:t>It is no easy feet undertaking an exercise like this, and would like to thank all of the representatives from Queensland Government agencies who supported the linkage of these data and the Queensland Government Statistician’s Office in particular, who undertook the data linkage for us. This included manual validation of a sample of 200 individuals to ensure the quality of the data linkage, that is, the proportion of links that should not have occurred. Based on this, error was estimated at between 0 and 3.6%. </a:t>
            </a:r>
          </a:p>
          <a:p>
            <a:endParaRPr lang="en-AU" dirty="0"/>
          </a:p>
          <a:p>
            <a:endParaRPr lang="en-AU" dirty="0"/>
          </a:p>
          <a:p>
            <a:endParaRPr lang="en-AU" dirty="0"/>
          </a:p>
        </p:txBody>
      </p:sp>
      <p:sp>
        <p:nvSpPr>
          <p:cNvPr id="4" name="Slide Number Placeholder 3"/>
          <p:cNvSpPr>
            <a:spLocks noGrp="1"/>
          </p:cNvSpPr>
          <p:nvPr>
            <p:ph type="sldNum" sz="quarter" idx="10"/>
          </p:nvPr>
        </p:nvSpPr>
        <p:spPr/>
        <p:txBody>
          <a:bodyPr/>
          <a:lstStyle/>
          <a:p>
            <a:fld id="{F4C9ECF2-1D2B-9A4B-A7A8-8CCDBEFAE408}" type="slidenum">
              <a:rPr lang="en-AU" smtClean="0"/>
              <a:t>6</a:t>
            </a:fld>
            <a:endParaRPr lang="en-AU"/>
          </a:p>
        </p:txBody>
      </p:sp>
    </p:spTree>
    <p:extLst>
      <p:ext uri="{BB962C8B-B14F-4D97-AF65-F5344CB8AC3E}">
        <p14:creationId xmlns:p14="http://schemas.microsoft.com/office/powerpoint/2010/main" val="3470028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r>
              <a:rPr lang="en-US" sz="1000" dirty="0"/>
              <a:t>After these data were linked, we had a record of every contact that individuals in the birth cohorts had with the criminal justice system.</a:t>
            </a:r>
          </a:p>
          <a:p>
            <a:endParaRPr lang="en-US" sz="1000" dirty="0"/>
          </a:p>
          <a:p>
            <a:r>
              <a:rPr lang="en-US" sz="1000" dirty="0"/>
              <a:t>In total, there were over 83,000 individuals born in Queensland during 1983 and 1984, of which just over one-quarter offended.</a:t>
            </a:r>
          </a:p>
          <a:p>
            <a:endParaRPr lang="en-US" sz="1000" dirty="0"/>
          </a:p>
          <a:p>
            <a:r>
              <a:rPr lang="en-US" sz="1000" dirty="0"/>
              <a:t>To determine Indigenous status, we investigated several different ways of resolving conflicting and missing information within and across the datasets. </a:t>
            </a:r>
          </a:p>
          <a:p>
            <a:endParaRPr lang="en-US" sz="1000" dirty="0"/>
          </a:p>
          <a:p>
            <a:r>
              <a:rPr lang="en-US" sz="1000" dirty="0"/>
              <a:t>We ended up using the multi-stage median algorithm, within and across the datasets, which involved:</a:t>
            </a:r>
          </a:p>
          <a:p>
            <a:r>
              <a:rPr lang="en-AU" sz="1000" kern="1200" dirty="0">
                <a:solidFill>
                  <a:schemeClr val="tx1"/>
                </a:solidFill>
                <a:effectLst/>
                <a:latin typeface="+mn-lt"/>
                <a:ea typeface="+mn-ea"/>
                <a:cs typeface="+mn-cs"/>
              </a:rPr>
              <a:t>If a person only has missing records, derived status is missing</a:t>
            </a:r>
          </a:p>
          <a:p>
            <a:pPr lvl="0"/>
            <a:r>
              <a:rPr lang="en-AU" sz="1000" kern="1200" dirty="0">
                <a:solidFill>
                  <a:schemeClr val="tx1"/>
                </a:solidFill>
                <a:effectLst/>
                <a:latin typeface="+mn-lt"/>
                <a:ea typeface="+mn-ea"/>
                <a:cs typeface="+mn-cs"/>
              </a:rPr>
              <a:t>If a person has only one non missing record this is the derived status (either Indigenous or non-Indigenous)</a:t>
            </a:r>
          </a:p>
          <a:p>
            <a:pPr lvl="0"/>
            <a:r>
              <a:rPr lang="en-AU" sz="1000" kern="1200" dirty="0">
                <a:solidFill>
                  <a:schemeClr val="tx1"/>
                </a:solidFill>
                <a:effectLst/>
                <a:latin typeface="+mn-lt"/>
                <a:ea typeface="+mn-ea"/>
                <a:cs typeface="+mn-cs"/>
              </a:rPr>
              <a:t>Two non-missing records and if one is Indigenous, derived status = Indigenous</a:t>
            </a:r>
          </a:p>
          <a:p>
            <a:pPr lvl="0"/>
            <a:r>
              <a:rPr lang="en-AU" sz="1000" kern="1200" dirty="0">
                <a:solidFill>
                  <a:schemeClr val="tx1"/>
                </a:solidFill>
                <a:effectLst/>
                <a:latin typeface="+mn-lt"/>
                <a:ea typeface="+mn-ea"/>
                <a:cs typeface="+mn-cs"/>
              </a:rPr>
              <a:t>Three or more non-missing records and two or more are Indigenous, derived status is Indigenous.  </a:t>
            </a:r>
          </a:p>
          <a:p>
            <a:endParaRPr lang="en-US" sz="1000" dirty="0"/>
          </a:p>
          <a:p>
            <a:r>
              <a:rPr lang="en-US" sz="1000" dirty="0"/>
              <a:t>When we look at offending based on Indigenous status, 80% of Indigenous peoples had at least one recorded offence with Indigenous males more likely to offend than Indigenous females. On average, Indigenous males had 38 offences while Indigenous females had 13 offences.</a:t>
            </a:r>
          </a:p>
          <a:p>
            <a:endParaRPr lang="en-US" sz="1000" dirty="0"/>
          </a:p>
          <a:p>
            <a:r>
              <a:rPr lang="en-US" sz="1000" dirty="0"/>
              <a:t>About one-quarter of non-Indigenous people offended, with about one-third of males and 15% of females offending. On average, non-Indigenous males had 3 offences and non-Indigenous females had </a:t>
            </a:r>
          </a:p>
          <a:p>
            <a:endParaRPr lang="en-US" sz="1000" dirty="0"/>
          </a:p>
          <a:p>
            <a:r>
              <a:rPr lang="en-AU" sz="1000" dirty="0"/>
              <a:t>[Gender missing for 9 non-Indigenous ]</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000" dirty="0"/>
              <a:t>[</a:t>
            </a:r>
            <a:r>
              <a:rPr lang="en-US" sz="1000" dirty="0"/>
              <a:t>When compared with ever Indigenous for assigning status, there were slightly fewer Indigenous peoples who offended. 72.7% of Indigenous offended, compared with 24.4% for non-Indigenous] </a:t>
            </a:r>
          </a:p>
          <a:p>
            <a:endParaRPr lang="en-AU" sz="1000" dirty="0"/>
          </a:p>
          <a:p>
            <a:endParaRPr lang="en-AU" dirty="0"/>
          </a:p>
        </p:txBody>
      </p:sp>
      <p:sp>
        <p:nvSpPr>
          <p:cNvPr id="4" name="Slide Number Placeholder 3"/>
          <p:cNvSpPr>
            <a:spLocks noGrp="1"/>
          </p:cNvSpPr>
          <p:nvPr>
            <p:ph type="sldNum" sz="quarter" idx="10"/>
          </p:nvPr>
        </p:nvSpPr>
        <p:spPr/>
        <p:txBody>
          <a:bodyPr/>
          <a:lstStyle/>
          <a:p>
            <a:fld id="{F4C9ECF2-1D2B-9A4B-A7A8-8CCDBEFAE408}" type="slidenum">
              <a:rPr lang="en-AU" smtClean="0"/>
              <a:t>7</a:t>
            </a:fld>
            <a:endParaRPr lang="en-AU"/>
          </a:p>
        </p:txBody>
      </p:sp>
    </p:spTree>
    <p:extLst>
      <p:ext uri="{BB962C8B-B14F-4D97-AF65-F5344CB8AC3E}">
        <p14:creationId xmlns:p14="http://schemas.microsoft.com/office/powerpoint/2010/main" val="37933671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000" dirty="0"/>
              <a:t>So having described the cohort, we will now move on to addressing our first research question:</a:t>
            </a:r>
          </a:p>
          <a:p>
            <a:endParaRPr lang="en-AU" sz="1000" dirty="0"/>
          </a:p>
          <a:p>
            <a:r>
              <a:rPr lang="en-AU" sz="1000" dirty="0"/>
              <a:t>How do offending trajectories differ for Indigenous and non-Indigenous Australians?</a:t>
            </a:r>
          </a:p>
        </p:txBody>
      </p:sp>
      <p:sp>
        <p:nvSpPr>
          <p:cNvPr id="4" name="Slide Number Placeholder 3"/>
          <p:cNvSpPr>
            <a:spLocks noGrp="1"/>
          </p:cNvSpPr>
          <p:nvPr>
            <p:ph type="sldNum" sz="quarter" idx="5"/>
          </p:nvPr>
        </p:nvSpPr>
        <p:spPr/>
        <p:txBody>
          <a:bodyPr/>
          <a:lstStyle/>
          <a:p>
            <a:fld id="{F4C9ECF2-1D2B-9A4B-A7A8-8CCDBEFAE408}" type="slidenum">
              <a:rPr lang="en-AU" smtClean="0"/>
              <a:t>8</a:t>
            </a:fld>
            <a:endParaRPr lang="en-AU"/>
          </a:p>
        </p:txBody>
      </p:sp>
    </p:spTree>
    <p:extLst>
      <p:ext uri="{BB962C8B-B14F-4D97-AF65-F5344CB8AC3E}">
        <p14:creationId xmlns:p14="http://schemas.microsoft.com/office/powerpoint/2010/main" val="2887457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4538"/>
            <a:ext cx="6616700" cy="3722687"/>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F4C9ECF2-1D2B-9A4B-A7A8-8CCDBEFAE408}" type="slidenum">
              <a:rPr lang="en-AU" smtClean="0"/>
              <a:t>9</a:t>
            </a:fld>
            <a:endParaRPr lang="en-AU"/>
          </a:p>
        </p:txBody>
      </p:sp>
    </p:spTree>
    <p:extLst>
      <p:ext uri="{BB962C8B-B14F-4D97-AF65-F5344CB8AC3E}">
        <p14:creationId xmlns:p14="http://schemas.microsoft.com/office/powerpoint/2010/main" val="10708490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ppt-head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8"/>
          <p:cNvSpPr>
            <a:spLocks noChangeShapeType="1"/>
          </p:cNvSpPr>
          <p:nvPr/>
        </p:nvSpPr>
        <p:spPr bwMode="auto">
          <a:xfrm>
            <a:off x="838200" y="1600200"/>
            <a:ext cx="7848600" cy="0"/>
          </a:xfrm>
          <a:prstGeom prst="line">
            <a:avLst/>
          </a:prstGeom>
          <a:noFill/>
          <a:ln w="3175">
            <a:solidFill>
              <a:srgbClr val="C02424"/>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9218" name="Rectangle 2"/>
          <p:cNvSpPr>
            <a:spLocks noGrp="1" noChangeArrowheads="1"/>
          </p:cNvSpPr>
          <p:nvPr>
            <p:ph type="ctrTitle"/>
          </p:nvPr>
        </p:nvSpPr>
        <p:spPr>
          <a:xfrm>
            <a:off x="762000" y="971550"/>
            <a:ext cx="7373938" cy="615554"/>
          </a:xfrm>
        </p:spPr>
        <p:txBody>
          <a:bodyPr/>
          <a:lstStyle>
            <a:lvl1pPr>
              <a:defRPr sz="4400"/>
            </a:lvl1pPr>
          </a:lstStyle>
          <a:p>
            <a:r>
              <a:rPr lang="en-AU"/>
              <a:t>Click to edit Master title style</a:t>
            </a:r>
          </a:p>
        </p:txBody>
      </p:sp>
      <p:sp>
        <p:nvSpPr>
          <p:cNvPr id="9219" name="Rectangle 3"/>
          <p:cNvSpPr>
            <a:spLocks noGrp="1" noChangeArrowheads="1"/>
          </p:cNvSpPr>
          <p:nvPr>
            <p:ph type="subTitle" idx="1"/>
          </p:nvPr>
        </p:nvSpPr>
        <p:spPr>
          <a:xfrm>
            <a:off x="838200" y="1656160"/>
            <a:ext cx="7924800" cy="3168253"/>
          </a:xfrm>
        </p:spPr>
        <p:txBody>
          <a:bodyPr tIns="45720" bIns="45720"/>
          <a:lstStyle>
            <a:lvl1pPr marL="0" indent="0">
              <a:buFont typeface="Wingdings" pitchFamily="2" charset="2"/>
              <a:buNone/>
              <a:defRPr sz="3200"/>
            </a:lvl1pPr>
          </a:lstStyle>
          <a:p>
            <a:r>
              <a:rPr lang="en-AU"/>
              <a:t>Click to edit Master subtitle style</a:t>
            </a:r>
          </a:p>
        </p:txBody>
      </p:sp>
      <p:sp>
        <p:nvSpPr>
          <p:cNvPr id="6"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2802866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3906083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844154"/>
            <a:ext cx="2000250" cy="3949303"/>
          </a:xfrm>
        </p:spPr>
        <p:txBody>
          <a:bodyPr vert="eaVert"/>
          <a:lstStyle/>
          <a:p>
            <a:r>
              <a:rPr lang="en-AU"/>
              <a:t>Click to edit Master title style</a:t>
            </a:r>
          </a:p>
        </p:txBody>
      </p:sp>
      <p:sp>
        <p:nvSpPr>
          <p:cNvPr id="3" name="Vertical Text Placeholder 2"/>
          <p:cNvSpPr>
            <a:spLocks noGrp="1"/>
          </p:cNvSpPr>
          <p:nvPr>
            <p:ph type="body" orient="vert" idx="1"/>
          </p:nvPr>
        </p:nvSpPr>
        <p:spPr>
          <a:xfrm>
            <a:off x="762000" y="844154"/>
            <a:ext cx="5848350" cy="3949303"/>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2277835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98CC9FDE-FB5B-AC4F-9DD9-D1EB81CEB37C}" type="slidenum">
              <a:rPr lang="en-GB"/>
              <a:pPr>
                <a:defRPr/>
              </a:pPr>
              <a:t>‹#›</a:t>
            </a:fld>
            <a:endParaRPr lang="en-GB"/>
          </a:p>
        </p:txBody>
      </p:sp>
    </p:spTree>
    <p:extLst>
      <p:ext uri="{BB962C8B-B14F-4D97-AF65-F5344CB8AC3E}">
        <p14:creationId xmlns:p14="http://schemas.microsoft.com/office/powerpoint/2010/main" val="4015279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987135A0-CC20-1046-B12F-5983E4173B5C}" type="slidenum">
              <a:rPr lang="en-GB"/>
              <a:pPr>
                <a:defRPr/>
              </a:pPr>
              <a:t>‹#›</a:t>
            </a:fld>
            <a:endParaRPr lang="en-GB"/>
          </a:p>
        </p:txBody>
      </p:sp>
    </p:spTree>
    <p:extLst>
      <p:ext uri="{BB962C8B-B14F-4D97-AF65-F5344CB8AC3E}">
        <p14:creationId xmlns:p14="http://schemas.microsoft.com/office/powerpoint/2010/main" val="4236263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9837A5B4-EF02-0D4A-A41B-BF8119F64F9F}" type="slidenum">
              <a:rPr lang="en-GB"/>
              <a:pPr>
                <a:defRPr/>
              </a:pPr>
              <a:t>‹#›</a:t>
            </a:fld>
            <a:endParaRPr lang="en-GB"/>
          </a:p>
        </p:txBody>
      </p:sp>
    </p:spTree>
    <p:extLst>
      <p:ext uri="{BB962C8B-B14F-4D97-AF65-F5344CB8AC3E}">
        <p14:creationId xmlns:p14="http://schemas.microsoft.com/office/powerpoint/2010/main" val="1427874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59BAAA49-5831-6548-8429-4D84057F08BE}" type="slidenum">
              <a:rPr lang="en-GB"/>
              <a:pPr>
                <a:defRPr/>
              </a:pPr>
              <a:t>‹#›</a:t>
            </a:fld>
            <a:endParaRPr lang="en-GB"/>
          </a:p>
        </p:txBody>
      </p:sp>
    </p:spTree>
    <p:extLst>
      <p:ext uri="{BB962C8B-B14F-4D97-AF65-F5344CB8AC3E}">
        <p14:creationId xmlns:p14="http://schemas.microsoft.com/office/powerpoint/2010/main" val="7310737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4DC9007C-0238-6E45-AD9D-BA136B72FF05}" type="slidenum">
              <a:rPr lang="en-GB"/>
              <a:pPr>
                <a:defRPr/>
              </a:pPr>
              <a:t>‹#›</a:t>
            </a:fld>
            <a:endParaRPr lang="en-GB"/>
          </a:p>
        </p:txBody>
      </p:sp>
    </p:spTree>
    <p:extLst>
      <p:ext uri="{BB962C8B-B14F-4D97-AF65-F5344CB8AC3E}">
        <p14:creationId xmlns:p14="http://schemas.microsoft.com/office/powerpoint/2010/main" val="34662545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89428EFE-A56B-6845-A1A3-0F8191482027}" type="slidenum">
              <a:rPr lang="en-GB"/>
              <a:pPr>
                <a:defRPr/>
              </a:pPr>
              <a:t>‹#›</a:t>
            </a:fld>
            <a:endParaRPr lang="en-GB"/>
          </a:p>
        </p:txBody>
      </p:sp>
    </p:spTree>
    <p:extLst>
      <p:ext uri="{BB962C8B-B14F-4D97-AF65-F5344CB8AC3E}">
        <p14:creationId xmlns:p14="http://schemas.microsoft.com/office/powerpoint/2010/main" val="20034387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8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009B4EA3-0668-C44F-BC57-EA5246CA026A}" type="slidenum">
              <a:rPr lang="en-GB"/>
              <a:pPr>
                <a:defRPr/>
              </a:pPr>
              <a:t>‹#›</a:t>
            </a:fld>
            <a:endParaRPr lang="en-GB"/>
          </a:p>
        </p:txBody>
      </p:sp>
    </p:spTree>
    <p:extLst>
      <p:ext uri="{BB962C8B-B14F-4D97-AF65-F5344CB8AC3E}">
        <p14:creationId xmlns:p14="http://schemas.microsoft.com/office/powerpoint/2010/main" val="3106120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9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5C9B809E-9FC8-CF4E-A367-D0649744CE9A}" type="slidenum">
              <a:rPr lang="en-GB"/>
              <a:pPr>
                <a:defRPr/>
              </a:pPr>
              <a:t>‹#›</a:t>
            </a:fld>
            <a:endParaRPr lang="en-GB"/>
          </a:p>
        </p:txBody>
      </p:sp>
    </p:spTree>
    <p:extLst>
      <p:ext uri="{BB962C8B-B14F-4D97-AF65-F5344CB8AC3E}">
        <p14:creationId xmlns:p14="http://schemas.microsoft.com/office/powerpoint/2010/main" val="2751906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Tree>
    <p:extLst>
      <p:ext uri="{BB962C8B-B14F-4D97-AF65-F5344CB8AC3E}">
        <p14:creationId xmlns:p14="http://schemas.microsoft.com/office/powerpoint/2010/main" val="36049704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0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2AAD8DC0-4F8D-184B-92F5-36127DE5E652}" type="slidenum">
              <a:rPr lang="en-GB"/>
              <a:pPr>
                <a:defRPr/>
              </a:pPr>
              <a:t>‹#›</a:t>
            </a:fld>
            <a:endParaRPr lang="en-GB"/>
          </a:p>
        </p:txBody>
      </p:sp>
    </p:spTree>
    <p:extLst>
      <p:ext uri="{BB962C8B-B14F-4D97-AF65-F5344CB8AC3E}">
        <p14:creationId xmlns:p14="http://schemas.microsoft.com/office/powerpoint/2010/main" val="17695844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1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7751A95F-0247-474B-97A5-ABD4E40279B2}" type="slidenum">
              <a:rPr lang="en-GB"/>
              <a:pPr>
                <a:defRPr/>
              </a:pPr>
              <a:t>‹#›</a:t>
            </a:fld>
            <a:endParaRPr lang="en-GB"/>
          </a:p>
        </p:txBody>
      </p:sp>
    </p:spTree>
    <p:extLst>
      <p:ext uri="{BB962C8B-B14F-4D97-AF65-F5344CB8AC3E}">
        <p14:creationId xmlns:p14="http://schemas.microsoft.com/office/powerpoint/2010/main" val="28353311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2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BD1BF3C9-F3DB-9248-BBCD-9508DC8FF191}" type="slidenum">
              <a:rPr lang="en-GB"/>
              <a:pPr>
                <a:defRPr/>
              </a:pPr>
              <a:t>‹#›</a:t>
            </a:fld>
            <a:endParaRPr lang="en-GB"/>
          </a:p>
        </p:txBody>
      </p:sp>
    </p:spTree>
    <p:extLst>
      <p:ext uri="{BB962C8B-B14F-4D97-AF65-F5344CB8AC3E}">
        <p14:creationId xmlns:p14="http://schemas.microsoft.com/office/powerpoint/2010/main" val="8346926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3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30F93FDE-D16F-D842-99CD-E64923394ACE}" type="slidenum">
              <a:rPr lang="en-GB"/>
              <a:pPr>
                <a:defRPr/>
              </a:pPr>
              <a:t>‹#›</a:t>
            </a:fld>
            <a:endParaRPr lang="en-GB"/>
          </a:p>
        </p:txBody>
      </p:sp>
    </p:spTree>
    <p:extLst>
      <p:ext uri="{BB962C8B-B14F-4D97-AF65-F5344CB8AC3E}">
        <p14:creationId xmlns:p14="http://schemas.microsoft.com/office/powerpoint/2010/main" val="22179400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4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60C49753-E123-AA49-808B-59A8BA29DFD2}" type="slidenum">
              <a:rPr lang="en-GB"/>
              <a:pPr>
                <a:defRPr/>
              </a:pPr>
              <a:t>‹#›</a:t>
            </a:fld>
            <a:endParaRPr lang="en-GB"/>
          </a:p>
        </p:txBody>
      </p:sp>
    </p:spTree>
    <p:extLst>
      <p:ext uri="{BB962C8B-B14F-4D97-AF65-F5344CB8AC3E}">
        <p14:creationId xmlns:p14="http://schemas.microsoft.com/office/powerpoint/2010/main" val="2677127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5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B5779FA9-3AF8-D641-8D00-3B809E828734}" type="slidenum">
              <a:rPr lang="en-GB"/>
              <a:pPr>
                <a:defRPr/>
              </a:pPr>
              <a:t>‹#›</a:t>
            </a:fld>
            <a:endParaRPr lang="en-GB"/>
          </a:p>
        </p:txBody>
      </p:sp>
    </p:spTree>
    <p:extLst>
      <p:ext uri="{BB962C8B-B14F-4D97-AF65-F5344CB8AC3E}">
        <p14:creationId xmlns:p14="http://schemas.microsoft.com/office/powerpoint/2010/main" val="41396670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6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8466B187-180D-2E4B-9682-24C468CF3C4E}" type="slidenum">
              <a:rPr lang="en-GB"/>
              <a:pPr>
                <a:defRPr/>
              </a:pPr>
              <a:t>‹#›</a:t>
            </a:fld>
            <a:endParaRPr lang="en-GB"/>
          </a:p>
        </p:txBody>
      </p:sp>
    </p:spTree>
    <p:extLst>
      <p:ext uri="{BB962C8B-B14F-4D97-AF65-F5344CB8AC3E}">
        <p14:creationId xmlns:p14="http://schemas.microsoft.com/office/powerpoint/2010/main" val="3332574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7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DDDC8739-0F60-A64A-9094-21F1168DE3A4}" type="slidenum">
              <a:rPr lang="en-GB"/>
              <a:pPr>
                <a:defRPr/>
              </a:pPr>
              <a:t>‹#›</a:t>
            </a:fld>
            <a:endParaRPr lang="en-GB"/>
          </a:p>
        </p:txBody>
      </p:sp>
    </p:spTree>
    <p:extLst>
      <p:ext uri="{BB962C8B-B14F-4D97-AF65-F5344CB8AC3E}">
        <p14:creationId xmlns:p14="http://schemas.microsoft.com/office/powerpoint/2010/main" val="2174058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8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A6465F7A-FC9B-0E47-9794-EAD44621D7B5}" type="slidenum">
              <a:rPr lang="en-GB"/>
              <a:pPr>
                <a:defRPr/>
              </a:pPr>
              <a:t>‹#›</a:t>
            </a:fld>
            <a:endParaRPr lang="en-GB"/>
          </a:p>
        </p:txBody>
      </p:sp>
    </p:spTree>
    <p:extLst>
      <p:ext uri="{BB962C8B-B14F-4D97-AF65-F5344CB8AC3E}">
        <p14:creationId xmlns:p14="http://schemas.microsoft.com/office/powerpoint/2010/main" val="20565642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9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6BB4C8FF-9AF4-294C-823A-998174E06B14}" type="slidenum">
              <a:rPr lang="en-GB"/>
              <a:pPr>
                <a:defRPr/>
              </a:pPr>
              <a:t>‹#›</a:t>
            </a:fld>
            <a:endParaRPr lang="en-GB"/>
          </a:p>
        </p:txBody>
      </p:sp>
    </p:spTree>
    <p:extLst>
      <p:ext uri="{BB962C8B-B14F-4D97-AF65-F5344CB8AC3E}">
        <p14:creationId xmlns:p14="http://schemas.microsoft.com/office/powerpoint/2010/main" val="2121989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AU"/>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a:t>Click to edit Master text styles</a:t>
            </a:r>
          </a:p>
        </p:txBody>
      </p:sp>
      <p:sp>
        <p:nvSpPr>
          <p:cNvPr id="4" name="Rectangle 5"/>
          <p:cNvSpPr>
            <a:spLocks noGrp="1" noChangeArrowheads="1"/>
          </p:cNvSpPr>
          <p:nvPr>
            <p:ph type="ftr" sz="quarter" idx="10"/>
          </p:nvPr>
        </p:nvSpPr>
        <p:spPr>
          <a:xfrm>
            <a:off x="395537" y="4785997"/>
            <a:ext cx="7921625" cy="248840"/>
          </a:xfrm>
        </p:spPr>
        <p:txBody>
          <a:bodyPr/>
          <a:lstStyle>
            <a:lvl1pPr algn="l">
              <a:defRPr/>
            </a:lvl1pPr>
          </a:lstStyle>
          <a:p>
            <a:pPr>
              <a:defRPr/>
            </a:pPr>
            <a:r>
              <a:rPr lang="en-US"/>
              <a:t>ASC 2014</a:t>
            </a:r>
          </a:p>
        </p:txBody>
      </p:sp>
    </p:spTree>
    <p:extLst>
      <p:ext uri="{BB962C8B-B14F-4D97-AF65-F5344CB8AC3E}">
        <p14:creationId xmlns:p14="http://schemas.microsoft.com/office/powerpoint/2010/main" val="22578713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0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75BD85A7-630D-5448-9935-3317E73AEAE7}" type="slidenum">
              <a:rPr lang="en-GB"/>
              <a:pPr>
                <a:defRPr/>
              </a:pPr>
              <a:t>‹#›</a:t>
            </a:fld>
            <a:endParaRPr lang="en-GB"/>
          </a:p>
        </p:txBody>
      </p:sp>
    </p:spTree>
    <p:extLst>
      <p:ext uri="{BB962C8B-B14F-4D97-AF65-F5344CB8AC3E}">
        <p14:creationId xmlns:p14="http://schemas.microsoft.com/office/powerpoint/2010/main" val="2603682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1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A5952F14-96DE-884D-881A-389BFF550769}" type="slidenum">
              <a:rPr lang="en-GB"/>
              <a:pPr>
                <a:defRPr/>
              </a:pPr>
              <a:t>‹#›</a:t>
            </a:fld>
            <a:endParaRPr lang="en-GB"/>
          </a:p>
        </p:txBody>
      </p:sp>
    </p:spTree>
    <p:extLst>
      <p:ext uri="{BB962C8B-B14F-4D97-AF65-F5344CB8AC3E}">
        <p14:creationId xmlns:p14="http://schemas.microsoft.com/office/powerpoint/2010/main" val="27877443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2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CDF70DFD-035E-AC48-8DAB-51DEBC65FB77}" type="slidenum">
              <a:rPr lang="en-GB"/>
              <a:pPr>
                <a:defRPr/>
              </a:pPr>
              <a:t>‹#›</a:t>
            </a:fld>
            <a:endParaRPr lang="en-GB"/>
          </a:p>
        </p:txBody>
      </p:sp>
    </p:spTree>
    <p:extLst>
      <p:ext uri="{BB962C8B-B14F-4D97-AF65-F5344CB8AC3E}">
        <p14:creationId xmlns:p14="http://schemas.microsoft.com/office/powerpoint/2010/main" val="30715534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3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C45CF2EF-6695-8246-8BE3-AD02B9A8CF58}" type="slidenum">
              <a:rPr lang="en-GB"/>
              <a:pPr>
                <a:defRPr/>
              </a:pPr>
              <a:t>‹#›</a:t>
            </a:fld>
            <a:endParaRPr lang="en-GB"/>
          </a:p>
        </p:txBody>
      </p:sp>
    </p:spTree>
    <p:extLst>
      <p:ext uri="{BB962C8B-B14F-4D97-AF65-F5344CB8AC3E}">
        <p14:creationId xmlns:p14="http://schemas.microsoft.com/office/powerpoint/2010/main" val="5604475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4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858F7230-BA5A-B84B-BE58-872DDB099870}" type="slidenum">
              <a:rPr lang="en-GB"/>
              <a:pPr>
                <a:defRPr/>
              </a:pPr>
              <a:t>‹#›</a:t>
            </a:fld>
            <a:endParaRPr lang="en-GB"/>
          </a:p>
        </p:txBody>
      </p:sp>
    </p:spTree>
    <p:extLst>
      <p:ext uri="{BB962C8B-B14F-4D97-AF65-F5344CB8AC3E}">
        <p14:creationId xmlns:p14="http://schemas.microsoft.com/office/powerpoint/2010/main" val="37412870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5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9116BB51-9DA4-A24E-A8A3-F5CEE2C36017}" type="slidenum">
              <a:rPr lang="en-GB"/>
              <a:pPr>
                <a:defRPr/>
              </a:pPr>
              <a:t>‹#›</a:t>
            </a:fld>
            <a:endParaRPr lang="en-GB"/>
          </a:p>
        </p:txBody>
      </p:sp>
    </p:spTree>
    <p:extLst>
      <p:ext uri="{BB962C8B-B14F-4D97-AF65-F5344CB8AC3E}">
        <p14:creationId xmlns:p14="http://schemas.microsoft.com/office/powerpoint/2010/main" val="941198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6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2C9557DA-9F09-1C49-A447-B40DDBFDCE1F}" type="slidenum">
              <a:rPr lang="en-GB"/>
              <a:pPr>
                <a:defRPr/>
              </a:pPr>
              <a:t>‹#›</a:t>
            </a:fld>
            <a:endParaRPr lang="en-GB"/>
          </a:p>
        </p:txBody>
      </p:sp>
    </p:spTree>
    <p:extLst>
      <p:ext uri="{BB962C8B-B14F-4D97-AF65-F5344CB8AC3E}">
        <p14:creationId xmlns:p14="http://schemas.microsoft.com/office/powerpoint/2010/main" val="697399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7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691C7321-3750-C646-91AE-DA789CABED95}" type="slidenum">
              <a:rPr lang="en-GB"/>
              <a:pPr>
                <a:defRPr/>
              </a:pPr>
              <a:t>‹#›</a:t>
            </a:fld>
            <a:endParaRPr lang="en-GB"/>
          </a:p>
        </p:txBody>
      </p:sp>
    </p:spTree>
    <p:extLst>
      <p:ext uri="{BB962C8B-B14F-4D97-AF65-F5344CB8AC3E}">
        <p14:creationId xmlns:p14="http://schemas.microsoft.com/office/powerpoint/2010/main" val="39251812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8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CFDEAF67-5987-B141-846E-7A2DBD251AEE}" type="slidenum">
              <a:rPr lang="en-GB"/>
              <a:pPr>
                <a:defRPr/>
              </a:pPr>
              <a:t>‹#›</a:t>
            </a:fld>
            <a:endParaRPr lang="en-GB"/>
          </a:p>
        </p:txBody>
      </p:sp>
    </p:spTree>
    <p:extLst>
      <p:ext uri="{BB962C8B-B14F-4D97-AF65-F5344CB8AC3E}">
        <p14:creationId xmlns:p14="http://schemas.microsoft.com/office/powerpoint/2010/main" val="22850281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9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06A70155-61F7-7348-A9D7-42F0A9AEE8CE}" type="slidenum">
              <a:rPr lang="en-GB"/>
              <a:pPr>
                <a:defRPr/>
              </a:pPr>
              <a:t>‹#›</a:t>
            </a:fld>
            <a:endParaRPr lang="en-GB"/>
          </a:p>
        </p:txBody>
      </p:sp>
    </p:spTree>
    <p:extLst>
      <p:ext uri="{BB962C8B-B14F-4D97-AF65-F5344CB8AC3E}">
        <p14:creationId xmlns:p14="http://schemas.microsoft.com/office/powerpoint/2010/main" val="1250319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Content Placeholder 2"/>
          <p:cNvSpPr>
            <a:spLocks noGrp="1"/>
          </p:cNvSpPr>
          <p:nvPr>
            <p:ph sz="half" idx="1"/>
          </p:nvPr>
        </p:nvSpPr>
        <p:spPr>
          <a:xfrm>
            <a:off x="838200" y="1300163"/>
            <a:ext cx="3886200" cy="34932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Content Placeholder 3"/>
          <p:cNvSpPr>
            <a:spLocks noGrp="1"/>
          </p:cNvSpPr>
          <p:nvPr>
            <p:ph sz="half" idx="2"/>
          </p:nvPr>
        </p:nvSpPr>
        <p:spPr>
          <a:xfrm>
            <a:off x="4876800" y="1300163"/>
            <a:ext cx="3886200" cy="34932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27210251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30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A983AEFD-3197-1342-805C-4795CD22E41B}" type="slidenum">
              <a:rPr lang="en-GB"/>
              <a:pPr>
                <a:defRPr/>
              </a:pPr>
              <a:t>‹#›</a:t>
            </a:fld>
            <a:endParaRPr lang="en-GB"/>
          </a:p>
        </p:txBody>
      </p:sp>
    </p:spTree>
    <p:extLst>
      <p:ext uri="{BB962C8B-B14F-4D97-AF65-F5344CB8AC3E}">
        <p14:creationId xmlns:p14="http://schemas.microsoft.com/office/powerpoint/2010/main" val="21298278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1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2362312E-3F1F-4941-AF9D-EF0909D2B895}" type="slidenum">
              <a:rPr lang="en-GB"/>
              <a:pPr>
                <a:defRPr/>
              </a:pPr>
              <a:t>‹#›</a:t>
            </a:fld>
            <a:endParaRPr lang="en-GB"/>
          </a:p>
        </p:txBody>
      </p:sp>
    </p:spTree>
    <p:extLst>
      <p:ext uri="{BB962C8B-B14F-4D97-AF65-F5344CB8AC3E}">
        <p14:creationId xmlns:p14="http://schemas.microsoft.com/office/powerpoint/2010/main" val="24225066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2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559A8650-75C8-5E4A-B8FC-642005EA4CAD}" type="slidenum">
              <a:rPr lang="en-GB"/>
              <a:pPr>
                <a:defRPr/>
              </a:pPr>
              <a:t>‹#›</a:t>
            </a:fld>
            <a:endParaRPr lang="en-GB"/>
          </a:p>
        </p:txBody>
      </p:sp>
    </p:spTree>
    <p:extLst>
      <p:ext uri="{BB962C8B-B14F-4D97-AF65-F5344CB8AC3E}">
        <p14:creationId xmlns:p14="http://schemas.microsoft.com/office/powerpoint/2010/main" val="137211573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3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EEE73DAF-52B4-764F-A1F9-D6BB025DFAE5}" type="slidenum">
              <a:rPr lang="en-GB"/>
              <a:pPr>
                <a:defRPr/>
              </a:pPr>
              <a:t>‹#›</a:t>
            </a:fld>
            <a:endParaRPr lang="en-GB"/>
          </a:p>
        </p:txBody>
      </p:sp>
    </p:spTree>
    <p:extLst>
      <p:ext uri="{BB962C8B-B14F-4D97-AF65-F5344CB8AC3E}">
        <p14:creationId xmlns:p14="http://schemas.microsoft.com/office/powerpoint/2010/main" val="217151174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4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F9D40A4B-1175-1741-8030-36D08CEB720A}" type="slidenum">
              <a:rPr lang="en-GB"/>
              <a:pPr>
                <a:defRPr/>
              </a:pPr>
              <a:t>‹#›</a:t>
            </a:fld>
            <a:endParaRPr lang="en-GB"/>
          </a:p>
        </p:txBody>
      </p:sp>
    </p:spTree>
    <p:extLst>
      <p:ext uri="{BB962C8B-B14F-4D97-AF65-F5344CB8AC3E}">
        <p14:creationId xmlns:p14="http://schemas.microsoft.com/office/powerpoint/2010/main" val="111261242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35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BA05D31A-7E30-4A4E-9EB1-7B0F2C3E018F}" type="slidenum">
              <a:rPr lang="en-GB"/>
              <a:pPr>
                <a:defRPr/>
              </a:pPr>
              <a:t>‹#›</a:t>
            </a:fld>
            <a:endParaRPr lang="en-GB"/>
          </a:p>
        </p:txBody>
      </p:sp>
    </p:spTree>
    <p:extLst>
      <p:ext uri="{BB962C8B-B14F-4D97-AF65-F5344CB8AC3E}">
        <p14:creationId xmlns:p14="http://schemas.microsoft.com/office/powerpoint/2010/main" val="39701616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6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152806E9-2439-FE40-A665-FCAF45C908D5}" type="slidenum">
              <a:rPr lang="en-GB"/>
              <a:pPr>
                <a:defRPr/>
              </a:pPr>
              <a:t>‹#›</a:t>
            </a:fld>
            <a:endParaRPr lang="en-GB"/>
          </a:p>
        </p:txBody>
      </p:sp>
    </p:spTree>
    <p:extLst>
      <p:ext uri="{BB962C8B-B14F-4D97-AF65-F5344CB8AC3E}">
        <p14:creationId xmlns:p14="http://schemas.microsoft.com/office/powerpoint/2010/main" val="144707505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37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93860F8E-4CFD-5348-95AD-FF51EA5862C2}" type="slidenum">
              <a:rPr lang="en-GB"/>
              <a:pPr>
                <a:defRPr/>
              </a:pPr>
              <a:t>‹#›</a:t>
            </a:fld>
            <a:endParaRPr lang="en-GB"/>
          </a:p>
        </p:txBody>
      </p:sp>
    </p:spTree>
    <p:extLst>
      <p:ext uri="{BB962C8B-B14F-4D97-AF65-F5344CB8AC3E}">
        <p14:creationId xmlns:p14="http://schemas.microsoft.com/office/powerpoint/2010/main" val="28884986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38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7C777F07-8239-9B42-9ADB-D4B71624BA88}" type="slidenum">
              <a:rPr lang="en-GB"/>
              <a:pPr>
                <a:defRPr/>
              </a:pPr>
              <a:t>‹#›</a:t>
            </a:fld>
            <a:endParaRPr lang="en-GB"/>
          </a:p>
        </p:txBody>
      </p:sp>
    </p:spTree>
    <p:extLst>
      <p:ext uri="{BB962C8B-B14F-4D97-AF65-F5344CB8AC3E}">
        <p14:creationId xmlns:p14="http://schemas.microsoft.com/office/powerpoint/2010/main" val="60950087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39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D9381418-29E5-7E48-9147-C084C6E27444}" type="slidenum">
              <a:rPr lang="en-GB"/>
              <a:pPr>
                <a:defRPr/>
              </a:pPr>
              <a:t>‹#›</a:t>
            </a:fld>
            <a:endParaRPr lang="en-GB"/>
          </a:p>
        </p:txBody>
      </p:sp>
    </p:spTree>
    <p:extLst>
      <p:ext uri="{BB962C8B-B14F-4D97-AF65-F5344CB8AC3E}">
        <p14:creationId xmlns:p14="http://schemas.microsoft.com/office/powerpoint/2010/main" val="692330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AU"/>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7"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98238735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ppt-head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8"/>
          <p:cNvSpPr>
            <a:spLocks noChangeShapeType="1"/>
          </p:cNvSpPr>
          <p:nvPr/>
        </p:nvSpPr>
        <p:spPr bwMode="auto">
          <a:xfrm>
            <a:off x="838200" y="1600200"/>
            <a:ext cx="7848600" cy="0"/>
          </a:xfrm>
          <a:prstGeom prst="line">
            <a:avLst/>
          </a:prstGeom>
          <a:noFill/>
          <a:ln w="3175">
            <a:solidFill>
              <a:srgbClr val="C02424"/>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9218" name="Rectangle 2"/>
          <p:cNvSpPr>
            <a:spLocks noGrp="1" noChangeArrowheads="1"/>
          </p:cNvSpPr>
          <p:nvPr>
            <p:ph type="ctrTitle"/>
          </p:nvPr>
        </p:nvSpPr>
        <p:spPr>
          <a:xfrm>
            <a:off x="762000" y="971550"/>
            <a:ext cx="7373938" cy="615554"/>
          </a:xfrm>
        </p:spPr>
        <p:txBody>
          <a:bodyPr/>
          <a:lstStyle>
            <a:lvl1pPr>
              <a:defRPr sz="4400"/>
            </a:lvl1pPr>
          </a:lstStyle>
          <a:p>
            <a:r>
              <a:rPr lang="en-AU"/>
              <a:t>Click to edit Master title style</a:t>
            </a:r>
          </a:p>
        </p:txBody>
      </p:sp>
      <p:sp>
        <p:nvSpPr>
          <p:cNvPr id="9219" name="Rectangle 3"/>
          <p:cNvSpPr>
            <a:spLocks noGrp="1" noChangeArrowheads="1"/>
          </p:cNvSpPr>
          <p:nvPr>
            <p:ph type="subTitle" idx="1"/>
          </p:nvPr>
        </p:nvSpPr>
        <p:spPr>
          <a:xfrm>
            <a:off x="838200" y="1656160"/>
            <a:ext cx="7924800" cy="3168253"/>
          </a:xfrm>
        </p:spPr>
        <p:txBody>
          <a:bodyPr tIns="45720" bIns="45720"/>
          <a:lstStyle>
            <a:lvl1pPr marL="0" indent="0">
              <a:buFont typeface="Wingdings" pitchFamily="2" charset="2"/>
              <a:buNone/>
              <a:defRPr sz="3200"/>
            </a:lvl1pPr>
          </a:lstStyle>
          <a:p>
            <a:r>
              <a:rPr lang="en-AU"/>
              <a:t>Click to edit Master subtitle style</a:t>
            </a:r>
          </a:p>
        </p:txBody>
      </p:sp>
      <p:sp>
        <p:nvSpPr>
          <p:cNvPr id="6"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277577817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20642040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AU"/>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a:t>Click to edit Master text styles</a:t>
            </a:r>
          </a:p>
        </p:txBody>
      </p:sp>
      <p:sp>
        <p:nvSpPr>
          <p:cNvPr id="4"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333763334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Content Placeholder 2"/>
          <p:cNvSpPr>
            <a:spLocks noGrp="1"/>
          </p:cNvSpPr>
          <p:nvPr>
            <p:ph sz="half" idx="1"/>
          </p:nvPr>
        </p:nvSpPr>
        <p:spPr>
          <a:xfrm>
            <a:off x="838200" y="1300163"/>
            <a:ext cx="3886200" cy="34932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Content Placeholder 3"/>
          <p:cNvSpPr>
            <a:spLocks noGrp="1"/>
          </p:cNvSpPr>
          <p:nvPr>
            <p:ph sz="half" idx="2"/>
          </p:nvPr>
        </p:nvSpPr>
        <p:spPr>
          <a:xfrm>
            <a:off x="4876800" y="1300163"/>
            <a:ext cx="3886200" cy="34932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222019240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AU"/>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7"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5911297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231030204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172968207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AU"/>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113758521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AU"/>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AU" noProof="0" dirty="0"/>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419043347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3958174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74906145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844154"/>
            <a:ext cx="2000250" cy="3949303"/>
          </a:xfrm>
        </p:spPr>
        <p:txBody>
          <a:bodyPr vert="eaVert"/>
          <a:lstStyle/>
          <a:p>
            <a:r>
              <a:rPr lang="en-AU"/>
              <a:t>Click to edit Master title style</a:t>
            </a:r>
          </a:p>
        </p:txBody>
      </p:sp>
      <p:sp>
        <p:nvSpPr>
          <p:cNvPr id="3" name="Vertical Text Placeholder 2"/>
          <p:cNvSpPr>
            <a:spLocks noGrp="1"/>
          </p:cNvSpPr>
          <p:nvPr>
            <p:ph type="body" orient="vert" idx="1"/>
          </p:nvPr>
        </p:nvSpPr>
        <p:spPr>
          <a:xfrm>
            <a:off x="762000" y="844154"/>
            <a:ext cx="5848350" cy="3949303"/>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60741080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54675BA0-8552-C840-BB34-5C0CBE2386C2}" type="slidenum">
              <a:rPr lang="en-GB"/>
              <a:pPr>
                <a:defRPr/>
              </a:pPr>
              <a:t>‹#›</a:t>
            </a:fld>
            <a:endParaRPr lang="en-GB"/>
          </a:p>
        </p:txBody>
      </p:sp>
    </p:spTree>
    <p:extLst>
      <p:ext uri="{BB962C8B-B14F-4D97-AF65-F5344CB8AC3E}">
        <p14:creationId xmlns:p14="http://schemas.microsoft.com/office/powerpoint/2010/main" val="135125726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F1388547-C727-3B41-97BF-499ADB6AE5DD}" type="slidenum">
              <a:rPr lang="en-GB"/>
              <a:pPr>
                <a:defRPr/>
              </a:pPr>
              <a:t>‹#›</a:t>
            </a:fld>
            <a:endParaRPr lang="en-GB"/>
          </a:p>
        </p:txBody>
      </p:sp>
    </p:spTree>
    <p:extLst>
      <p:ext uri="{BB962C8B-B14F-4D97-AF65-F5344CB8AC3E}">
        <p14:creationId xmlns:p14="http://schemas.microsoft.com/office/powerpoint/2010/main" val="135532688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3153EEDC-1CFF-9E4E-8F05-656F15CD31DB}" type="slidenum">
              <a:rPr lang="en-GB"/>
              <a:pPr>
                <a:defRPr/>
              </a:pPr>
              <a:t>‹#›</a:t>
            </a:fld>
            <a:endParaRPr lang="en-GB"/>
          </a:p>
        </p:txBody>
      </p:sp>
    </p:spTree>
    <p:extLst>
      <p:ext uri="{BB962C8B-B14F-4D97-AF65-F5344CB8AC3E}">
        <p14:creationId xmlns:p14="http://schemas.microsoft.com/office/powerpoint/2010/main" val="54086796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4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F44EA395-C8FB-3C40-9513-591F05F1CA5E}" type="slidenum">
              <a:rPr lang="en-GB"/>
              <a:pPr>
                <a:defRPr/>
              </a:pPr>
              <a:t>‹#›</a:t>
            </a:fld>
            <a:endParaRPr lang="en-GB"/>
          </a:p>
        </p:txBody>
      </p:sp>
    </p:spTree>
    <p:extLst>
      <p:ext uri="{BB962C8B-B14F-4D97-AF65-F5344CB8AC3E}">
        <p14:creationId xmlns:p14="http://schemas.microsoft.com/office/powerpoint/2010/main" val="273498236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D4A19298-522F-D94F-BDAF-742F57889DE4}" type="slidenum">
              <a:rPr lang="en-GB"/>
              <a:pPr>
                <a:defRPr/>
              </a:pPr>
              <a:t>‹#›</a:t>
            </a:fld>
            <a:endParaRPr lang="en-GB"/>
          </a:p>
        </p:txBody>
      </p:sp>
    </p:spTree>
    <p:extLst>
      <p:ext uri="{BB962C8B-B14F-4D97-AF65-F5344CB8AC3E}">
        <p14:creationId xmlns:p14="http://schemas.microsoft.com/office/powerpoint/2010/main" val="37497750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F2AD1EE6-7AEA-0841-BE74-CBF8B35602E4}" type="slidenum">
              <a:rPr lang="en-GB"/>
              <a:pPr>
                <a:defRPr/>
              </a:pPr>
              <a:t>‹#›</a:t>
            </a:fld>
            <a:endParaRPr lang="en-GB"/>
          </a:p>
        </p:txBody>
      </p:sp>
    </p:spTree>
    <p:extLst>
      <p:ext uri="{BB962C8B-B14F-4D97-AF65-F5344CB8AC3E}">
        <p14:creationId xmlns:p14="http://schemas.microsoft.com/office/powerpoint/2010/main" val="135909556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7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A2BB4F66-12FE-1C49-9312-D41D08EE7899}" type="slidenum">
              <a:rPr lang="en-GB"/>
              <a:pPr>
                <a:defRPr/>
              </a:pPr>
              <a:t>‹#›</a:t>
            </a:fld>
            <a:endParaRPr lang="en-GB"/>
          </a:p>
        </p:txBody>
      </p:sp>
    </p:spTree>
    <p:extLst>
      <p:ext uri="{BB962C8B-B14F-4D97-AF65-F5344CB8AC3E}">
        <p14:creationId xmlns:p14="http://schemas.microsoft.com/office/powerpoint/2010/main" val="300673895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8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3973ACDA-319B-5D42-952D-97DC513B5751}" type="slidenum">
              <a:rPr lang="en-GB"/>
              <a:pPr>
                <a:defRPr/>
              </a:pPr>
              <a:t>‹#›</a:t>
            </a:fld>
            <a:endParaRPr lang="en-GB"/>
          </a:p>
        </p:txBody>
      </p:sp>
    </p:spTree>
    <p:extLst>
      <p:ext uri="{BB962C8B-B14F-4D97-AF65-F5344CB8AC3E}">
        <p14:creationId xmlns:p14="http://schemas.microsoft.com/office/powerpoint/2010/main" val="403419625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9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962DDC1F-42B8-9E4D-BBFA-141EB75E95C8}" type="slidenum">
              <a:rPr lang="en-GB"/>
              <a:pPr>
                <a:defRPr/>
              </a:pPr>
              <a:t>‹#›</a:t>
            </a:fld>
            <a:endParaRPr lang="en-GB"/>
          </a:p>
        </p:txBody>
      </p:sp>
    </p:spTree>
    <p:extLst>
      <p:ext uri="{BB962C8B-B14F-4D97-AF65-F5344CB8AC3E}">
        <p14:creationId xmlns:p14="http://schemas.microsoft.com/office/powerpoint/2010/main" val="3517514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16818969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10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ED47E946-BBCD-364C-8705-84DAC12754C4}" type="slidenum">
              <a:rPr lang="en-GB"/>
              <a:pPr>
                <a:defRPr/>
              </a:pPr>
              <a:t>‹#›</a:t>
            </a:fld>
            <a:endParaRPr lang="en-GB"/>
          </a:p>
        </p:txBody>
      </p:sp>
    </p:spTree>
    <p:extLst>
      <p:ext uri="{BB962C8B-B14F-4D97-AF65-F5344CB8AC3E}">
        <p14:creationId xmlns:p14="http://schemas.microsoft.com/office/powerpoint/2010/main" val="22073367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userDrawn="1">
  <p:cSld name="11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1D7086BE-F224-4445-B88A-7EF15851E9D8}" type="slidenum">
              <a:rPr lang="en-GB"/>
              <a:pPr>
                <a:defRPr/>
              </a:pPr>
              <a:t>‹#›</a:t>
            </a:fld>
            <a:endParaRPr lang="en-GB"/>
          </a:p>
        </p:txBody>
      </p:sp>
    </p:spTree>
    <p:extLst>
      <p:ext uri="{BB962C8B-B14F-4D97-AF65-F5344CB8AC3E}">
        <p14:creationId xmlns:p14="http://schemas.microsoft.com/office/powerpoint/2010/main" val="344582511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userDrawn="1">
  <p:cSld name="12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77C30C42-4377-A84F-A816-FFE9F71B83A4}" type="slidenum">
              <a:rPr lang="en-GB"/>
              <a:pPr>
                <a:defRPr/>
              </a:pPr>
              <a:t>‹#›</a:t>
            </a:fld>
            <a:endParaRPr lang="en-GB"/>
          </a:p>
        </p:txBody>
      </p:sp>
    </p:spTree>
    <p:extLst>
      <p:ext uri="{BB962C8B-B14F-4D97-AF65-F5344CB8AC3E}">
        <p14:creationId xmlns:p14="http://schemas.microsoft.com/office/powerpoint/2010/main" val="411002437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userDrawn="1">
  <p:cSld name="13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519DD717-B192-AA4E-B7D5-24B07BA6BAF5}" type="slidenum">
              <a:rPr lang="en-GB"/>
              <a:pPr>
                <a:defRPr/>
              </a:pPr>
              <a:t>‹#›</a:t>
            </a:fld>
            <a:endParaRPr lang="en-GB"/>
          </a:p>
        </p:txBody>
      </p:sp>
    </p:spTree>
    <p:extLst>
      <p:ext uri="{BB962C8B-B14F-4D97-AF65-F5344CB8AC3E}">
        <p14:creationId xmlns:p14="http://schemas.microsoft.com/office/powerpoint/2010/main" val="422054721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14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857DA7CC-907D-9242-82C4-82812AF5B698}" type="slidenum">
              <a:rPr lang="en-GB"/>
              <a:pPr>
                <a:defRPr/>
              </a:pPr>
              <a:t>‹#›</a:t>
            </a:fld>
            <a:endParaRPr lang="en-GB"/>
          </a:p>
        </p:txBody>
      </p:sp>
    </p:spTree>
    <p:extLst>
      <p:ext uri="{BB962C8B-B14F-4D97-AF65-F5344CB8AC3E}">
        <p14:creationId xmlns:p14="http://schemas.microsoft.com/office/powerpoint/2010/main" val="365947128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userDrawn="1">
  <p:cSld name="15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09D16923-67B5-B24C-9E0F-398D95078142}" type="slidenum">
              <a:rPr lang="en-GB"/>
              <a:pPr>
                <a:defRPr/>
              </a:pPr>
              <a:t>‹#›</a:t>
            </a:fld>
            <a:endParaRPr lang="en-GB"/>
          </a:p>
        </p:txBody>
      </p:sp>
    </p:spTree>
    <p:extLst>
      <p:ext uri="{BB962C8B-B14F-4D97-AF65-F5344CB8AC3E}">
        <p14:creationId xmlns:p14="http://schemas.microsoft.com/office/powerpoint/2010/main" val="131899334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userDrawn="1">
  <p:cSld name="16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0E2259DC-DF77-824E-B21D-7502D57084BB}" type="slidenum">
              <a:rPr lang="en-GB"/>
              <a:pPr>
                <a:defRPr/>
              </a:pPr>
              <a:t>‹#›</a:t>
            </a:fld>
            <a:endParaRPr lang="en-GB"/>
          </a:p>
        </p:txBody>
      </p:sp>
    </p:spTree>
    <p:extLst>
      <p:ext uri="{BB962C8B-B14F-4D97-AF65-F5344CB8AC3E}">
        <p14:creationId xmlns:p14="http://schemas.microsoft.com/office/powerpoint/2010/main" val="206849469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userDrawn="1">
  <p:cSld name="17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A42B454C-076D-8B46-8830-AB19AF76D2BA}" type="slidenum">
              <a:rPr lang="en-GB"/>
              <a:pPr>
                <a:defRPr/>
              </a:pPr>
              <a:t>‹#›</a:t>
            </a:fld>
            <a:endParaRPr lang="en-GB"/>
          </a:p>
        </p:txBody>
      </p:sp>
    </p:spTree>
    <p:extLst>
      <p:ext uri="{BB962C8B-B14F-4D97-AF65-F5344CB8AC3E}">
        <p14:creationId xmlns:p14="http://schemas.microsoft.com/office/powerpoint/2010/main" val="25788455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userDrawn="1">
  <p:cSld name="18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4D4BC104-BD89-9343-A840-0A0709D6CCD9}" type="slidenum">
              <a:rPr lang="en-GB"/>
              <a:pPr>
                <a:defRPr/>
              </a:pPr>
              <a:t>‹#›</a:t>
            </a:fld>
            <a:endParaRPr lang="en-GB"/>
          </a:p>
        </p:txBody>
      </p:sp>
    </p:spTree>
    <p:extLst>
      <p:ext uri="{BB962C8B-B14F-4D97-AF65-F5344CB8AC3E}">
        <p14:creationId xmlns:p14="http://schemas.microsoft.com/office/powerpoint/2010/main" val="66256171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userDrawn="1">
  <p:cSld name="19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401CFC0E-106C-5B43-8D3B-454C20AD5EB9}" type="slidenum">
              <a:rPr lang="en-GB"/>
              <a:pPr>
                <a:defRPr/>
              </a:pPr>
              <a:t>‹#›</a:t>
            </a:fld>
            <a:endParaRPr lang="en-GB"/>
          </a:p>
        </p:txBody>
      </p:sp>
    </p:spTree>
    <p:extLst>
      <p:ext uri="{BB962C8B-B14F-4D97-AF65-F5344CB8AC3E}">
        <p14:creationId xmlns:p14="http://schemas.microsoft.com/office/powerpoint/2010/main" val="2035843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AU"/>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300669153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userDrawn="1">
  <p:cSld name="20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50BCAEA7-FA07-F04E-8BCB-F2E1E2639F94}" type="slidenum">
              <a:rPr lang="en-GB"/>
              <a:pPr>
                <a:defRPr/>
              </a:pPr>
              <a:t>‹#›</a:t>
            </a:fld>
            <a:endParaRPr lang="en-GB"/>
          </a:p>
        </p:txBody>
      </p:sp>
    </p:spTree>
    <p:extLst>
      <p:ext uri="{BB962C8B-B14F-4D97-AF65-F5344CB8AC3E}">
        <p14:creationId xmlns:p14="http://schemas.microsoft.com/office/powerpoint/2010/main" val="383070377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userDrawn="1">
  <p:cSld name="21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459A89A6-4F5E-AF4E-971B-0C97E4243B7C}" type="slidenum">
              <a:rPr lang="en-GB"/>
              <a:pPr>
                <a:defRPr/>
              </a:pPr>
              <a:t>‹#›</a:t>
            </a:fld>
            <a:endParaRPr lang="en-GB"/>
          </a:p>
        </p:txBody>
      </p:sp>
    </p:spTree>
    <p:extLst>
      <p:ext uri="{BB962C8B-B14F-4D97-AF65-F5344CB8AC3E}">
        <p14:creationId xmlns:p14="http://schemas.microsoft.com/office/powerpoint/2010/main" val="289436254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userDrawn="1">
  <p:cSld name="22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F66FD898-DCC4-5947-99BC-CDE8A772CF1E}" type="slidenum">
              <a:rPr lang="en-GB"/>
              <a:pPr>
                <a:defRPr/>
              </a:pPr>
              <a:t>‹#›</a:t>
            </a:fld>
            <a:endParaRPr lang="en-GB"/>
          </a:p>
        </p:txBody>
      </p:sp>
    </p:spTree>
    <p:extLst>
      <p:ext uri="{BB962C8B-B14F-4D97-AF65-F5344CB8AC3E}">
        <p14:creationId xmlns:p14="http://schemas.microsoft.com/office/powerpoint/2010/main" val="286451176"/>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23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1A269629-3109-D847-A7DF-132FD97FE4CE}" type="slidenum">
              <a:rPr lang="en-GB"/>
              <a:pPr>
                <a:defRPr/>
              </a:pPr>
              <a:t>‹#›</a:t>
            </a:fld>
            <a:endParaRPr lang="en-GB"/>
          </a:p>
        </p:txBody>
      </p:sp>
    </p:spTree>
    <p:extLst>
      <p:ext uri="{BB962C8B-B14F-4D97-AF65-F5344CB8AC3E}">
        <p14:creationId xmlns:p14="http://schemas.microsoft.com/office/powerpoint/2010/main" val="330330679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userDrawn="1">
  <p:cSld name="24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pic>
        <p:nvPicPr>
          <p:cNvPr id="5"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a:lvl1pPr>
          </a:lstStyle>
          <a:p>
            <a:pPr>
              <a:defRPr/>
            </a:pPr>
            <a:fld id="{B8FC0839-6F4A-0D47-9822-2A471A2F112F}" type="slidenum">
              <a:rPr lang="en-GB"/>
              <a:pPr>
                <a:defRPr/>
              </a:pPr>
              <a:t>‹#›</a:t>
            </a:fld>
            <a:endParaRPr lang="en-GB"/>
          </a:p>
        </p:txBody>
      </p:sp>
    </p:spTree>
    <p:extLst>
      <p:ext uri="{BB962C8B-B14F-4D97-AF65-F5344CB8AC3E}">
        <p14:creationId xmlns:p14="http://schemas.microsoft.com/office/powerpoint/2010/main" val="19047921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userDrawn="1">
  <p:cSld name="25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8B2FD125-B25F-7C4B-8A15-E0641CB7678C}" type="slidenum">
              <a:rPr lang="en-GB"/>
              <a:pPr>
                <a:defRPr/>
              </a:pPr>
              <a:t>‹#›</a:t>
            </a:fld>
            <a:endParaRPr lang="en-GB"/>
          </a:p>
        </p:txBody>
      </p:sp>
    </p:spTree>
    <p:extLst>
      <p:ext uri="{BB962C8B-B14F-4D97-AF65-F5344CB8AC3E}">
        <p14:creationId xmlns:p14="http://schemas.microsoft.com/office/powerpoint/2010/main" val="293259640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26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11F2B677-6490-6D4F-8FA0-BD39D8E7E5A2}" type="slidenum">
              <a:rPr lang="en-GB"/>
              <a:pPr>
                <a:defRPr/>
              </a:pPr>
              <a:t>‹#›</a:t>
            </a:fld>
            <a:endParaRPr lang="en-GB"/>
          </a:p>
        </p:txBody>
      </p:sp>
    </p:spTree>
    <p:extLst>
      <p:ext uri="{BB962C8B-B14F-4D97-AF65-F5344CB8AC3E}">
        <p14:creationId xmlns:p14="http://schemas.microsoft.com/office/powerpoint/2010/main" val="33373061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userDrawn="1">
  <p:cSld name="27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77D41A24-B954-AC4E-9F00-518D0884B7A6}" type="slidenum">
              <a:rPr lang="en-GB"/>
              <a:pPr>
                <a:defRPr/>
              </a:pPr>
              <a:t>‹#›</a:t>
            </a:fld>
            <a:endParaRPr lang="en-GB"/>
          </a:p>
        </p:txBody>
      </p:sp>
    </p:spTree>
    <p:extLst>
      <p:ext uri="{BB962C8B-B14F-4D97-AF65-F5344CB8AC3E}">
        <p14:creationId xmlns:p14="http://schemas.microsoft.com/office/powerpoint/2010/main" val="18906347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userDrawn="1">
  <p:cSld name="28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1D5DE92E-8A04-4542-9015-79E4D9D6B856}" type="slidenum">
              <a:rPr lang="en-GB"/>
              <a:pPr>
                <a:defRPr/>
              </a:pPr>
              <a:t>‹#›</a:t>
            </a:fld>
            <a:endParaRPr lang="en-GB"/>
          </a:p>
        </p:txBody>
      </p:sp>
    </p:spTree>
    <p:extLst>
      <p:ext uri="{BB962C8B-B14F-4D97-AF65-F5344CB8AC3E}">
        <p14:creationId xmlns:p14="http://schemas.microsoft.com/office/powerpoint/2010/main" val="186061567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userDrawn="1">
  <p:cSld name="29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49F00F2E-9948-8646-9CF6-1B1011F0DA45}" type="slidenum">
              <a:rPr lang="en-GB"/>
              <a:pPr>
                <a:defRPr/>
              </a:pPr>
              <a:t>‹#›</a:t>
            </a:fld>
            <a:endParaRPr lang="en-GB"/>
          </a:p>
        </p:txBody>
      </p:sp>
    </p:spTree>
    <p:extLst>
      <p:ext uri="{BB962C8B-B14F-4D97-AF65-F5344CB8AC3E}">
        <p14:creationId xmlns:p14="http://schemas.microsoft.com/office/powerpoint/2010/main" val="3981693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AU"/>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AU" noProof="0"/>
              <a:t>Drag picture to placeholder or click icon to add</a:t>
            </a:r>
            <a:endParaRPr lang="en-AU" noProof="0"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5"/>
          <p:cNvSpPr>
            <a:spLocks noGrp="1" noChangeArrowheads="1"/>
          </p:cNvSpPr>
          <p:nvPr>
            <p:ph type="ftr" sz="quarter" idx="10"/>
          </p:nvPr>
        </p:nvSpPr>
        <p:spPr/>
        <p:txBody>
          <a:bodyPr/>
          <a:lstStyle>
            <a:lvl1pPr algn="l">
              <a:defRPr/>
            </a:lvl1pPr>
          </a:lstStyle>
          <a:p>
            <a:pPr>
              <a:defRPr/>
            </a:pPr>
            <a:r>
              <a:rPr lang="en-US"/>
              <a:t>ASC 2014</a:t>
            </a:r>
          </a:p>
        </p:txBody>
      </p:sp>
    </p:spTree>
    <p:extLst>
      <p:ext uri="{BB962C8B-B14F-4D97-AF65-F5344CB8AC3E}">
        <p14:creationId xmlns:p14="http://schemas.microsoft.com/office/powerpoint/2010/main" val="154342166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userDrawn="1">
  <p:cSld name="30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9C664948-BC66-F344-BF47-91B41699F2A7}" type="slidenum">
              <a:rPr lang="en-GB"/>
              <a:pPr>
                <a:defRPr/>
              </a:pPr>
              <a:t>‹#›</a:t>
            </a:fld>
            <a:endParaRPr lang="en-GB"/>
          </a:p>
        </p:txBody>
      </p:sp>
    </p:spTree>
    <p:extLst>
      <p:ext uri="{BB962C8B-B14F-4D97-AF65-F5344CB8AC3E}">
        <p14:creationId xmlns:p14="http://schemas.microsoft.com/office/powerpoint/2010/main" val="277129598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userDrawn="1">
  <p:cSld name="31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78A474F7-D856-9E46-A3BB-C7F6E7186DB4}" type="slidenum">
              <a:rPr lang="en-GB"/>
              <a:pPr>
                <a:defRPr/>
              </a:pPr>
              <a:t>‹#›</a:t>
            </a:fld>
            <a:endParaRPr lang="en-GB"/>
          </a:p>
        </p:txBody>
      </p:sp>
    </p:spTree>
    <p:extLst>
      <p:ext uri="{BB962C8B-B14F-4D97-AF65-F5344CB8AC3E}">
        <p14:creationId xmlns:p14="http://schemas.microsoft.com/office/powerpoint/2010/main" val="52138213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userDrawn="1">
  <p:cSld name="32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761E0DA8-3E6D-B94D-837D-EAAE162C679B}" type="slidenum">
              <a:rPr lang="en-GB"/>
              <a:pPr>
                <a:defRPr/>
              </a:pPr>
              <a:t>‹#›</a:t>
            </a:fld>
            <a:endParaRPr lang="en-GB"/>
          </a:p>
        </p:txBody>
      </p:sp>
    </p:spTree>
    <p:extLst>
      <p:ext uri="{BB962C8B-B14F-4D97-AF65-F5344CB8AC3E}">
        <p14:creationId xmlns:p14="http://schemas.microsoft.com/office/powerpoint/2010/main" val="232866403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userDrawn="1">
  <p:cSld name="33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297D3D18-0F80-4440-A40F-203E2CFAAD68}" type="slidenum">
              <a:rPr lang="en-GB"/>
              <a:pPr>
                <a:defRPr/>
              </a:pPr>
              <a:t>‹#›</a:t>
            </a:fld>
            <a:endParaRPr lang="en-GB"/>
          </a:p>
        </p:txBody>
      </p:sp>
    </p:spTree>
    <p:extLst>
      <p:ext uri="{BB962C8B-B14F-4D97-AF65-F5344CB8AC3E}">
        <p14:creationId xmlns:p14="http://schemas.microsoft.com/office/powerpoint/2010/main" val="1211527360"/>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userDrawn="1">
  <p:cSld name="34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639BA6AF-4E72-C643-94D3-8424246FE949}" type="slidenum">
              <a:rPr lang="en-GB"/>
              <a:pPr>
                <a:defRPr/>
              </a:pPr>
              <a:t>‹#›</a:t>
            </a:fld>
            <a:endParaRPr lang="en-GB"/>
          </a:p>
        </p:txBody>
      </p:sp>
    </p:spTree>
    <p:extLst>
      <p:ext uri="{BB962C8B-B14F-4D97-AF65-F5344CB8AC3E}">
        <p14:creationId xmlns:p14="http://schemas.microsoft.com/office/powerpoint/2010/main" val="92274080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userDrawn="1">
  <p:cSld name="35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EA1E03A9-DAB6-4A42-ACF8-29DBAC8C9792}" type="slidenum">
              <a:rPr lang="en-GB"/>
              <a:pPr>
                <a:defRPr/>
              </a:pPr>
              <a:t>‹#›</a:t>
            </a:fld>
            <a:endParaRPr lang="en-GB"/>
          </a:p>
        </p:txBody>
      </p:sp>
    </p:spTree>
    <p:extLst>
      <p:ext uri="{BB962C8B-B14F-4D97-AF65-F5344CB8AC3E}">
        <p14:creationId xmlns:p14="http://schemas.microsoft.com/office/powerpoint/2010/main" val="100956092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userDrawn="1">
  <p:cSld name="36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B2539531-B777-804F-A062-72A575CFBBF2}" type="slidenum">
              <a:rPr lang="en-GB"/>
              <a:pPr>
                <a:defRPr/>
              </a:pPr>
              <a:t>‹#›</a:t>
            </a:fld>
            <a:endParaRPr lang="en-GB"/>
          </a:p>
        </p:txBody>
      </p:sp>
    </p:spTree>
    <p:extLst>
      <p:ext uri="{BB962C8B-B14F-4D97-AF65-F5344CB8AC3E}">
        <p14:creationId xmlns:p14="http://schemas.microsoft.com/office/powerpoint/2010/main" val="307169510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userDrawn="1">
  <p:cSld name="37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775A5432-9768-DC40-9951-8CD43BE9244A}" type="slidenum">
              <a:rPr lang="en-GB"/>
              <a:pPr>
                <a:defRPr/>
              </a:pPr>
              <a:t>‹#›</a:t>
            </a:fld>
            <a:endParaRPr lang="en-GB"/>
          </a:p>
        </p:txBody>
      </p:sp>
    </p:spTree>
    <p:extLst>
      <p:ext uri="{BB962C8B-B14F-4D97-AF65-F5344CB8AC3E}">
        <p14:creationId xmlns:p14="http://schemas.microsoft.com/office/powerpoint/2010/main" val="210957588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userDrawn="1">
  <p:cSld name="38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B158CCDF-EACC-E349-96E8-6BA82B8469C0}" type="slidenum">
              <a:rPr lang="en-GB"/>
              <a:pPr>
                <a:defRPr/>
              </a:pPr>
              <a:t>‹#›</a:t>
            </a:fld>
            <a:endParaRPr lang="en-GB"/>
          </a:p>
        </p:txBody>
      </p:sp>
    </p:spTree>
    <p:extLst>
      <p:ext uri="{BB962C8B-B14F-4D97-AF65-F5344CB8AC3E}">
        <p14:creationId xmlns:p14="http://schemas.microsoft.com/office/powerpoint/2010/main" val="318501233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userDrawn="1">
  <p:cSld name="39_Blank">
    <p:spTree>
      <p:nvGrpSpPr>
        <p:cNvPr id="1" name=""/>
        <p:cNvGrpSpPr/>
        <p:nvPr/>
      </p:nvGrpSpPr>
      <p:grpSpPr>
        <a:xfrm>
          <a:off x="0" y="0"/>
          <a:ext cx="0" cy="0"/>
          <a:chOff x="0" y="0"/>
          <a:chExt cx="0" cy="0"/>
        </a:xfrm>
      </p:grpSpPr>
      <p:sp>
        <p:nvSpPr>
          <p:cNvPr id="3" name="Rectangle 2"/>
          <p:cNvSpPr/>
          <p:nvPr userDrawn="1"/>
        </p:nvSpPr>
        <p:spPr>
          <a:xfrm>
            <a:off x="-6350" y="0"/>
            <a:ext cx="9144000" cy="922735"/>
          </a:xfrm>
          <a:prstGeom prst="rect">
            <a:avLst/>
          </a:prstGeom>
          <a:solidFill>
            <a:srgbClr val="04296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4" name="Picture 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13650" y="4638675"/>
            <a:ext cx="1219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71439" y="4866085"/>
            <a:ext cx="5356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defRPr/>
            </a:pPr>
            <a:r>
              <a:rPr lang="en-GB" sz="1400" dirty="0">
                <a:solidFill>
                  <a:srgbClr val="A6A6A6"/>
                </a:solidFill>
                <a:cs typeface="+mn-cs"/>
              </a:rPr>
              <a:t>Bryman: Social Research Methods, 4</a:t>
            </a:r>
            <a:r>
              <a:rPr lang="en-GB" sz="1400" baseline="30000" dirty="0">
                <a:solidFill>
                  <a:srgbClr val="A6A6A6"/>
                </a:solidFill>
                <a:cs typeface="+mn-cs"/>
              </a:rPr>
              <a:t>th</a:t>
            </a:r>
            <a:r>
              <a:rPr lang="en-GB" sz="1400" dirty="0">
                <a:solidFill>
                  <a:srgbClr val="A6A6A6"/>
                </a:solidFill>
                <a:cs typeface="+mn-cs"/>
              </a:rPr>
              <a:t> edition</a:t>
            </a:r>
          </a:p>
        </p:txBody>
      </p:sp>
      <p:sp>
        <p:nvSpPr>
          <p:cNvPr id="5" name="Content Placeholder 2"/>
          <p:cNvSpPr>
            <a:spLocks noGrp="1"/>
          </p:cNvSpPr>
          <p:nvPr>
            <p:ph idx="1"/>
          </p:nvPr>
        </p:nvSpPr>
        <p:spPr>
          <a:xfrm>
            <a:off x="685800" y="1200150"/>
            <a:ext cx="7772400" cy="33718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5"/>
          <p:cNvSpPr>
            <a:spLocks noGrp="1" noChangeArrowheads="1"/>
          </p:cNvSpPr>
          <p:nvPr>
            <p:ph type="ftr" sz="quarter" idx="10"/>
          </p:nvPr>
        </p:nvSpPr>
        <p:spPr/>
        <p:txBody>
          <a:bodyPr/>
          <a:lstStyle>
            <a:lvl1pPr>
              <a:defRPr/>
            </a:lvl1pPr>
          </a:lstStyle>
          <a:p>
            <a:pPr>
              <a:defRPr/>
            </a:pPr>
            <a:r>
              <a:rPr lang="en-GB"/>
              <a:t>ASC 2014</a:t>
            </a:r>
          </a:p>
        </p:txBody>
      </p:sp>
      <p:sp>
        <p:nvSpPr>
          <p:cNvPr id="8" name="Rectangle 6"/>
          <p:cNvSpPr>
            <a:spLocks noGrp="1" noChangeArrowheads="1"/>
          </p:cNvSpPr>
          <p:nvPr>
            <p:ph type="sldNum" sz="quarter" idx="11"/>
          </p:nvPr>
        </p:nvSpPr>
        <p:spPr>
          <a:xfrm>
            <a:off x="6553200" y="4786312"/>
            <a:ext cx="1905000" cy="242888"/>
          </a:xfrm>
          <a:prstGeom prst="rect">
            <a:avLst/>
          </a:prstGeom>
        </p:spPr>
        <p:txBody>
          <a:bodyPr/>
          <a:lstStyle>
            <a:lvl1pPr>
              <a:defRPr smtClean="0"/>
            </a:lvl1pPr>
          </a:lstStyle>
          <a:p>
            <a:pPr>
              <a:defRPr/>
            </a:pPr>
            <a:fld id="{B6A99E14-BABD-324D-BE94-36F4D169EAA5}" type="slidenum">
              <a:rPr lang="en-GB"/>
              <a:pPr>
                <a:defRPr/>
              </a:pPr>
              <a:t>‹#›</a:t>
            </a:fld>
            <a:endParaRPr lang="en-GB"/>
          </a:p>
        </p:txBody>
      </p:sp>
    </p:spTree>
    <p:extLst>
      <p:ext uri="{BB962C8B-B14F-4D97-AF65-F5344CB8AC3E}">
        <p14:creationId xmlns:p14="http://schemas.microsoft.com/office/powerpoint/2010/main" val="166479970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62.xml"/><Relationship Id="rId18" Type="http://schemas.openxmlformats.org/officeDocument/2006/relationships/slideLayout" Target="../slideLayouts/slideLayout67.xml"/><Relationship Id="rId26" Type="http://schemas.openxmlformats.org/officeDocument/2006/relationships/slideLayout" Target="../slideLayouts/slideLayout75.xml"/><Relationship Id="rId39" Type="http://schemas.openxmlformats.org/officeDocument/2006/relationships/slideLayout" Target="../slideLayouts/slideLayout88.xml"/><Relationship Id="rId3" Type="http://schemas.openxmlformats.org/officeDocument/2006/relationships/slideLayout" Target="../slideLayouts/slideLayout52.xml"/><Relationship Id="rId21" Type="http://schemas.openxmlformats.org/officeDocument/2006/relationships/slideLayout" Target="../slideLayouts/slideLayout70.xml"/><Relationship Id="rId34" Type="http://schemas.openxmlformats.org/officeDocument/2006/relationships/slideLayout" Target="../slideLayouts/slideLayout83.xml"/><Relationship Id="rId42" Type="http://schemas.openxmlformats.org/officeDocument/2006/relationships/slideLayout" Target="../slideLayouts/slideLayout91.xml"/><Relationship Id="rId47" Type="http://schemas.openxmlformats.org/officeDocument/2006/relationships/slideLayout" Target="../slideLayouts/slideLayout96.xml"/><Relationship Id="rId50" Type="http://schemas.openxmlformats.org/officeDocument/2006/relationships/slideLayout" Target="../slideLayouts/slideLayout99.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17" Type="http://schemas.openxmlformats.org/officeDocument/2006/relationships/slideLayout" Target="../slideLayouts/slideLayout66.xml"/><Relationship Id="rId25" Type="http://schemas.openxmlformats.org/officeDocument/2006/relationships/slideLayout" Target="../slideLayouts/slideLayout74.xml"/><Relationship Id="rId33" Type="http://schemas.openxmlformats.org/officeDocument/2006/relationships/slideLayout" Target="../slideLayouts/slideLayout82.xml"/><Relationship Id="rId38" Type="http://schemas.openxmlformats.org/officeDocument/2006/relationships/slideLayout" Target="../slideLayouts/slideLayout87.xml"/><Relationship Id="rId46" Type="http://schemas.openxmlformats.org/officeDocument/2006/relationships/slideLayout" Target="../slideLayouts/slideLayout95.xml"/><Relationship Id="rId2" Type="http://schemas.openxmlformats.org/officeDocument/2006/relationships/slideLayout" Target="../slideLayouts/slideLayout51.xml"/><Relationship Id="rId16" Type="http://schemas.openxmlformats.org/officeDocument/2006/relationships/slideLayout" Target="../slideLayouts/slideLayout65.xml"/><Relationship Id="rId20" Type="http://schemas.openxmlformats.org/officeDocument/2006/relationships/slideLayout" Target="../slideLayouts/slideLayout69.xml"/><Relationship Id="rId29" Type="http://schemas.openxmlformats.org/officeDocument/2006/relationships/slideLayout" Target="../slideLayouts/slideLayout78.xml"/><Relationship Id="rId41" Type="http://schemas.openxmlformats.org/officeDocument/2006/relationships/slideLayout" Target="../slideLayouts/slideLayout90.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24" Type="http://schemas.openxmlformats.org/officeDocument/2006/relationships/slideLayout" Target="../slideLayouts/slideLayout73.xml"/><Relationship Id="rId32" Type="http://schemas.openxmlformats.org/officeDocument/2006/relationships/slideLayout" Target="../slideLayouts/slideLayout81.xml"/><Relationship Id="rId37" Type="http://schemas.openxmlformats.org/officeDocument/2006/relationships/slideLayout" Target="../slideLayouts/slideLayout86.xml"/><Relationship Id="rId40" Type="http://schemas.openxmlformats.org/officeDocument/2006/relationships/slideLayout" Target="../slideLayouts/slideLayout89.xml"/><Relationship Id="rId45" Type="http://schemas.openxmlformats.org/officeDocument/2006/relationships/slideLayout" Target="../slideLayouts/slideLayout94.xml"/><Relationship Id="rId5" Type="http://schemas.openxmlformats.org/officeDocument/2006/relationships/slideLayout" Target="../slideLayouts/slideLayout54.xml"/><Relationship Id="rId15" Type="http://schemas.openxmlformats.org/officeDocument/2006/relationships/slideLayout" Target="../slideLayouts/slideLayout64.xml"/><Relationship Id="rId23" Type="http://schemas.openxmlformats.org/officeDocument/2006/relationships/slideLayout" Target="../slideLayouts/slideLayout72.xml"/><Relationship Id="rId28" Type="http://schemas.openxmlformats.org/officeDocument/2006/relationships/slideLayout" Target="../slideLayouts/slideLayout77.xml"/><Relationship Id="rId36" Type="http://schemas.openxmlformats.org/officeDocument/2006/relationships/slideLayout" Target="../slideLayouts/slideLayout85.xml"/><Relationship Id="rId49" Type="http://schemas.openxmlformats.org/officeDocument/2006/relationships/slideLayout" Target="../slideLayouts/slideLayout98.xml"/><Relationship Id="rId10" Type="http://schemas.openxmlformats.org/officeDocument/2006/relationships/slideLayout" Target="../slideLayouts/slideLayout59.xml"/><Relationship Id="rId19" Type="http://schemas.openxmlformats.org/officeDocument/2006/relationships/slideLayout" Target="../slideLayouts/slideLayout68.xml"/><Relationship Id="rId31" Type="http://schemas.openxmlformats.org/officeDocument/2006/relationships/slideLayout" Target="../slideLayouts/slideLayout80.xml"/><Relationship Id="rId44" Type="http://schemas.openxmlformats.org/officeDocument/2006/relationships/slideLayout" Target="../slideLayouts/slideLayout93.xml"/><Relationship Id="rId52" Type="http://schemas.openxmlformats.org/officeDocument/2006/relationships/image" Target="../media/image1.png"/><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slideLayout" Target="../slideLayouts/slideLayout63.xml"/><Relationship Id="rId22" Type="http://schemas.openxmlformats.org/officeDocument/2006/relationships/slideLayout" Target="../slideLayouts/slideLayout71.xml"/><Relationship Id="rId27" Type="http://schemas.openxmlformats.org/officeDocument/2006/relationships/slideLayout" Target="../slideLayouts/slideLayout76.xml"/><Relationship Id="rId30" Type="http://schemas.openxmlformats.org/officeDocument/2006/relationships/slideLayout" Target="../slideLayouts/slideLayout79.xml"/><Relationship Id="rId35" Type="http://schemas.openxmlformats.org/officeDocument/2006/relationships/slideLayout" Target="../slideLayouts/slideLayout84.xml"/><Relationship Id="rId43" Type="http://schemas.openxmlformats.org/officeDocument/2006/relationships/slideLayout" Target="../slideLayouts/slideLayout92.xml"/><Relationship Id="rId48" Type="http://schemas.openxmlformats.org/officeDocument/2006/relationships/slideLayout" Target="../slideLayouts/slideLayout97.xml"/><Relationship Id="rId8" Type="http://schemas.openxmlformats.org/officeDocument/2006/relationships/slideLayout" Target="../slideLayouts/slideLayout57.xml"/><Relationship Id="rId5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ppt-header"/>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0" y="0"/>
            <a:ext cx="914400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762000" y="844154"/>
            <a:ext cx="73739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8" name="Rectangle 3"/>
          <p:cNvSpPr>
            <a:spLocks noGrp="1" noChangeArrowheads="1"/>
          </p:cNvSpPr>
          <p:nvPr>
            <p:ph type="body" idx="1"/>
          </p:nvPr>
        </p:nvSpPr>
        <p:spPr bwMode="auto">
          <a:xfrm>
            <a:off x="838200" y="1300163"/>
            <a:ext cx="7924800" cy="3493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0" rIns="91440" bIns="3600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AU" dirty="0"/>
          </a:p>
        </p:txBody>
      </p:sp>
      <p:sp>
        <p:nvSpPr>
          <p:cNvPr id="1029" name="Rectangle 5"/>
          <p:cNvSpPr>
            <a:spLocks noGrp="1" noChangeArrowheads="1"/>
          </p:cNvSpPr>
          <p:nvPr>
            <p:ph type="ftr" sz="quarter" idx="3"/>
          </p:nvPr>
        </p:nvSpPr>
        <p:spPr bwMode="auto">
          <a:xfrm>
            <a:off x="827089" y="4861323"/>
            <a:ext cx="7921625" cy="248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000">
                <a:solidFill>
                  <a:schemeClr val="bg2"/>
                </a:solidFill>
              </a:defRPr>
            </a:lvl1pPr>
          </a:lstStyle>
          <a:p>
            <a:pPr>
              <a:defRPr/>
            </a:pPr>
            <a:r>
              <a:rPr lang="en-US"/>
              <a:t>ASC 2014</a:t>
            </a:r>
            <a:endParaRPr lang="en-US" dirty="0"/>
          </a:p>
        </p:txBody>
      </p:sp>
      <p:sp>
        <p:nvSpPr>
          <p:cNvPr id="6" name="Text Box 35"/>
          <p:cNvSpPr txBox="1">
            <a:spLocks noChangeArrowheads="1"/>
          </p:cNvSpPr>
          <p:nvPr/>
        </p:nvSpPr>
        <p:spPr bwMode="auto">
          <a:xfrm>
            <a:off x="1371600" y="4629150"/>
            <a:ext cx="3276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AU" i="0" dirty="0">
              <a:cs typeface="+mn-cs"/>
            </a:endParaRPr>
          </a:p>
        </p:txBody>
      </p:sp>
    </p:spTree>
  </p:cSld>
  <p:clrMap bg1="lt1" tx1="dk1" bg2="lt2" tx2="dk2" accent1="accent1" accent2="accent2" accent3="accent3" accent4="accent4" accent5="accent5" accent6="accent6" hlink="hlink" folHlink="folHlink"/>
  <p:sldLayoutIdLst>
    <p:sldLayoutId id="2147484226" r:id="rId1"/>
    <p:sldLayoutId id="2147484227" r:id="rId2"/>
    <p:sldLayoutId id="2147484228" r:id="rId3"/>
    <p:sldLayoutId id="2147484229" r:id="rId4"/>
    <p:sldLayoutId id="2147484230" r:id="rId5"/>
    <p:sldLayoutId id="2147484231" r:id="rId6"/>
    <p:sldLayoutId id="2147484232" r:id="rId7"/>
    <p:sldLayoutId id="2147484233" r:id="rId8"/>
    <p:sldLayoutId id="2147484234" r:id="rId9"/>
    <p:sldLayoutId id="2147484235" r:id="rId10"/>
    <p:sldLayoutId id="2147484236" r:id="rId11"/>
    <p:sldLayoutId id="2147484237" r:id="rId12"/>
    <p:sldLayoutId id="2147484238" r:id="rId13"/>
    <p:sldLayoutId id="2147484239" r:id="rId14"/>
    <p:sldLayoutId id="2147484240" r:id="rId15"/>
    <p:sldLayoutId id="2147484241" r:id="rId16"/>
    <p:sldLayoutId id="2147484242" r:id="rId17"/>
    <p:sldLayoutId id="2147484243" r:id="rId18"/>
    <p:sldLayoutId id="2147484244" r:id="rId19"/>
    <p:sldLayoutId id="2147484245" r:id="rId20"/>
    <p:sldLayoutId id="2147484246" r:id="rId21"/>
    <p:sldLayoutId id="2147484247" r:id="rId22"/>
    <p:sldLayoutId id="2147484248" r:id="rId23"/>
    <p:sldLayoutId id="2147484249" r:id="rId24"/>
    <p:sldLayoutId id="2147484250" r:id="rId25"/>
    <p:sldLayoutId id="2147484251" r:id="rId26"/>
    <p:sldLayoutId id="2147484252" r:id="rId27"/>
    <p:sldLayoutId id="2147484253" r:id="rId28"/>
    <p:sldLayoutId id="2147484254" r:id="rId29"/>
    <p:sldLayoutId id="2147484255" r:id="rId30"/>
    <p:sldLayoutId id="2147484256" r:id="rId31"/>
    <p:sldLayoutId id="2147484257" r:id="rId32"/>
    <p:sldLayoutId id="2147484258" r:id="rId33"/>
    <p:sldLayoutId id="2147484259" r:id="rId34"/>
    <p:sldLayoutId id="2147484260" r:id="rId35"/>
    <p:sldLayoutId id="2147484261" r:id="rId36"/>
    <p:sldLayoutId id="2147484262" r:id="rId37"/>
    <p:sldLayoutId id="2147484263" r:id="rId38"/>
    <p:sldLayoutId id="2147484264" r:id="rId39"/>
    <p:sldLayoutId id="2147484265" r:id="rId40"/>
    <p:sldLayoutId id="2147484266" r:id="rId41"/>
    <p:sldLayoutId id="2147484267" r:id="rId42"/>
    <p:sldLayoutId id="2147484268" r:id="rId43"/>
    <p:sldLayoutId id="2147484269" r:id="rId44"/>
    <p:sldLayoutId id="2147484270" r:id="rId45"/>
    <p:sldLayoutId id="2147484271" r:id="rId46"/>
    <p:sldLayoutId id="2147484272" r:id="rId47"/>
    <p:sldLayoutId id="2147484273" r:id="rId48"/>
    <p:sldLayoutId id="2147484274" r:id="rId49"/>
  </p:sldLayoutIdLst>
  <p:hf sldNum="0" hdr="0" dt="0"/>
  <p:txStyles>
    <p:titleStyle>
      <a:lvl1pPr algn="l" rtl="0" eaLnBrk="1" fontAlgn="base" hangingPunct="1">
        <a:spcBef>
          <a:spcPct val="0"/>
        </a:spcBef>
        <a:spcAft>
          <a:spcPct val="0"/>
        </a:spcAft>
        <a:defRPr sz="2800" b="1">
          <a:solidFill>
            <a:schemeClr val="bg2"/>
          </a:solidFill>
          <a:latin typeface="+mj-lt"/>
          <a:ea typeface="ＭＳ Ｐゴシック" charset="0"/>
          <a:cs typeface="ＭＳ Ｐゴシック" charset="0"/>
        </a:defRPr>
      </a:lvl1pPr>
      <a:lvl2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2pPr>
      <a:lvl3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3pPr>
      <a:lvl4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4pPr>
      <a:lvl5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400">
          <a:solidFill>
            <a:schemeClr val="bg2"/>
          </a:solidFill>
          <a:latin typeface="Arial" charset="0"/>
        </a:defRPr>
      </a:lvl6pPr>
      <a:lvl7pPr marL="914400" algn="l" rtl="0" eaLnBrk="1" fontAlgn="base" hangingPunct="1">
        <a:spcBef>
          <a:spcPct val="0"/>
        </a:spcBef>
        <a:spcAft>
          <a:spcPct val="0"/>
        </a:spcAft>
        <a:defRPr sz="2400">
          <a:solidFill>
            <a:schemeClr val="bg2"/>
          </a:solidFill>
          <a:latin typeface="Arial" charset="0"/>
        </a:defRPr>
      </a:lvl7pPr>
      <a:lvl8pPr marL="1371600" algn="l" rtl="0" eaLnBrk="1" fontAlgn="base" hangingPunct="1">
        <a:spcBef>
          <a:spcPct val="0"/>
        </a:spcBef>
        <a:spcAft>
          <a:spcPct val="0"/>
        </a:spcAft>
        <a:defRPr sz="2400">
          <a:solidFill>
            <a:schemeClr val="bg2"/>
          </a:solidFill>
          <a:latin typeface="Arial" charset="0"/>
        </a:defRPr>
      </a:lvl8pPr>
      <a:lvl9pPr marL="1828800" algn="l" rtl="0" eaLnBrk="1" fontAlgn="base" hangingPunct="1">
        <a:spcBef>
          <a:spcPct val="0"/>
        </a:spcBef>
        <a:spcAft>
          <a:spcPct val="0"/>
        </a:spcAft>
        <a:defRPr sz="2400">
          <a:solidFill>
            <a:schemeClr val="bg2"/>
          </a:solidFill>
          <a:latin typeface="Arial" charset="0"/>
        </a:defRPr>
      </a:lvl9pPr>
    </p:titleStyle>
    <p:bodyStyle>
      <a:lvl1pPr marL="342900" indent="-342900" algn="l" rtl="0" eaLnBrk="1" fontAlgn="base" hangingPunct="1">
        <a:spcBef>
          <a:spcPct val="20000"/>
        </a:spcBef>
        <a:spcAft>
          <a:spcPct val="0"/>
        </a:spcAft>
        <a:buFont typeface="Wingdings" charset="0"/>
        <a:buChar char="§"/>
        <a:defRPr sz="2400">
          <a:solidFill>
            <a:schemeClr val="tx1"/>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Font typeface="Arial" charset="0"/>
        <a:buChar char="»"/>
        <a:defRPr sz="2400">
          <a:solidFill>
            <a:schemeClr val="tx1"/>
          </a:solidFill>
          <a:latin typeface="+mn-lt"/>
          <a:ea typeface="ＭＳ Ｐゴシック" charset="0"/>
        </a:defRPr>
      </a:lvl2pPr>
      <a:lvl3pPr marL="1143000" indent="-228600" algn="l" rtl="0" eaLnBrk="1" fontAlgn="base" hangingPunct="1">
        <a:spcBef>
          <a:spcPct val="20000"/>
        </a:spcBef>
        <a:spcAft>
          <a:spcPct val="0"/>
        </a:spcAft>
        <a:buFont typeface="Wingdings" charset="0"/>
        <a:buChar char="§"/>
        <a:defRPr sz="2400">
          <a:solidFill>
            <a:schemeClr val="tx1"/>
          </a:solidFill>
          <a:latin typeface="+mn-lt"/>
          <a:ea typeface="ＭＳ Ｐゴシック" charset="0"/>
        </a:defRPr>
      </a:lvl3pPr>
      <a:lvl4pPr marL="1600200" indent="-228600" algn="l" rtl="0" eaLnBrk="1" fontAlgn="base" hangingPunct="1">
        <a:spcBef>
          <a:spcPct val="20000"/>
        </a:spcBef>
        <a:spcAft>
          <a:spcPct val="0"/>
        </a:spcAft>
        <a:buFont typeface="Wingdings" charset="0"/>
        <a:buChar char="§"/>
        <a:defRPr sz="2400">
          <a:solidFill>
            <a:schemeClr val="tx1"/>
          </a:solidFill>
          <a:latin typeface="+mn-lt"/>
          <a:ea typeface="ＭＳ Ｐゴシック" charset="0"/>
        </a:defRPr>
      </a:lvl4pPr>
      <a:lvl5pPr marL="2057400" indent="-228600" algn="l" rtl="0" eaLnBrk="1" fontAlgn="base" hangingPunct="1">
        <a:spcBef>
          <a:spcPct val="20000"/>
        </a:spcBef>
        <a:spcAft>
          <a:spcPct val="0"/>
        </a:spcAft>
        <a:buFont typeface="Wingdings" charset="0"/>
        <a:buChar char="§"/>
        <a:defRPr sz="2400">
          <a:solidFill>
            <a:schemeClr val="tx1"/>
          </a:solidFill>
          <a:latin typeface="+mn-lt"/>
          <a:ea typeface="ＭＳ Ｐゴシック" charset="0"/>
        </a:defRPr>
      </a:lvl5pPr>
      <a:lvl6pPr marL="2514600" indent="-228600" algn="l" rtl="0" eaLnBrk="1" fontAlgn="base" hangingPunct="1">
        <a:spcBef>
          <a:spcPct val="20000"/>
        </a:spcBef>
        <a:spcAft>
          <a:spcPct val="0"/>
        </a:spcAft>
        <a:buFont typeface="Wingdings" pitchFamily="2" charset="2"/>
        <a:buChar char="§"/>
        <a:defRPr sz="1500">
          <a:solidFill>
            <a:schemeClr val="tx1"/>
          </a:solidFill>
          <a:latin typeface="+mn-lt"/>
        </a:defRPr>
      </a:lvl6pPr>
      <a:lvl7pPr marL="2971800" indent="-228600" algn="l" rtl="0" eaLnBrk="1" fontAlgn="base" hangingPunct="1">
        <a:spcBef>
          <a:spcPct val="20000"/>
        </a:spcBef>
        <a:spcAft>
          <a:spcPct val="0"/>
        </a:spcAft>
        <a:buFont typeface="Wingdings" pitchFamily="2" charset="2"/>
        <a:buChar char="§"/>
        <a:defRPr sz="1500">
          <a:solidFill>
            <a:schemeClr val="tx1"/>
          </a:solidFill>
          <a:latin typeface="+mn-lt"/>
        </a:defRPr>
      </a:lvl7pPr>
      <a:lvl8pPr marL="3429000" indent="-228600" algn="l" rtl="0" eaLnBrk="1" fontAlgn="base" hangingPunct="1">
        <a:spcBef>
          <a:spcPct val="20000"/>
        </a:spcBef>
        <a:spcAft>
          <a:spcPct val="0"/>
        </a:spcAft>
        <a:buFont typeface="Wingdings" pitchFamily="2" charset="2"/>
        <a:buChar char="§"/>
        <a:defRPr sz="1500">
          <a:solidFill>
            <a:schemeClr val="tx1"/>
          </a:solidFill>
          <a:latin typeface="+mn-lt"/>
        </a:defRPr>
      </a:lvl8pPr>
      <a:lvl9pPr marL="3886200" indent="-228600" algn="l" rtl="0" eaLnBrk="1" fontAlgn="base" hangingPunct="1">
        <a:spcBef>
          <a:spcPct val="20000"/>
        </a:spcBef>
        <a:spcAft>
          <a:spcPct val="0"/>
        </a:spcAft>
        <a:buFont typeface="Wingdings" pitchFamily="2" charset="2"/>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2226" name="Picture 7" descr="ppt-header"/>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0" y="0"/>
            <a:ext cx="914400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7" name="Rectangle 2"/>
          <p:cNvSpPr>
            <a:spLocks noGrp="1" noChangeArrowheads="1"/>
          </p:cNvSpPr>
          <p:nvPr>
            <p:ph type="title"/>
          </p:nvPr>
        </p:nvSpPr>
        <p:spPr bwMode="auto">
          <a:xfrm>
            <a:off x="762000" y="844154"/>
            <a:ext cx="73739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52228" name="Rectangle 3"/>
          <p:cNvSpPr>
            <a:spLocks noGrp="1" noChangeArrowheads="1"/>
          </p:cNvSpPr>
          <p:nvPr>
            <p:ph type="body" idx="1"/>
          </p:nvPr>
        </p:nvSpPr>
        <p:spPr bwMode="auto">
          <a:xfrm>
            <a:off x="838200" y="1300163"/>
            <a:ext cx="7924800" cy="3493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0" rIns="91440" bIns="3600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9" name="Rectangle 5"/>
          <p:cNvSpPr>
            <a:spLocks noGrp="1" noChangeArrowheads="1"/>
          </p:cNvSpPr>
          <p:nvPr>
            <p:ph type="ftr" sz="quarter" idx="3"/>
          </p:nvPr>
        </p:nvSpPr>
        <p:spPr bwMode="auto">
          <a:xfrm>
            <a:off x="827089" y="4861323"/>
            <a:ext cx="7921625" cy="248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000">
                <a:solidFill>
                  <a:schemeClr val="bg2"/>
                </a:solidFill>
              </a:defRPr>
            </a:lvl1pPr>
          </a:lstStyle>
          <a:p>
            <a:pPr>
              <a:defRPr/>
            </a:pPr>
            <a:r>
              <a:rPr lang="en-US"/>
              <a:t>ASC 2014</a:t>
            </a:r>
          </a:p>
        </p:txBody>
      </p:sp>
      <p:sp>
        <p:nvSpPr>
          <p:cNvPr id="6" name="Text Box 35"/>
          <p:cNvSpPr txBox="1">
            <a:spLocks noChangeArrowheads="1"/>
          </p:cNvSpPr>
          <p:nvPr/>
        </p:nvSpPr>
        <p:spPr bwMode="auto">
          <a:xfrm>
            <a:off x="1371600" y="4629150"/>
            <a:ext cx="3276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endParaRPr lang="en-AU" i="0" dirty="0">
              <a:cs typeface="+mn-cs"/>
            </a:endParaRPr>
          </a:p>
        </p:txBody>
      </p:sp>
    </p:spTree>
  </p:cSld>
  <p:clrMap bg1="lt1" tx1="dk1" bg2="lt2" tx2="dk2" accent1="accent1" accent2="accent2" accent3="accent3" accent4="accent4" accent5="accent5" accent6="accent6" hlink="hlink" folHlink="folHlink"/>
  <p:sldLayoutIdLst>
    <p:sldLayoutId id="2147484275" r:id="rId1"/>
    <p:sldLayoutId id="2147484276" r:id="rId2"/>
    <p:sldLayoutId id="2147484277" r:id="rId3"/>
    <p:sldLayoutId id="2147484278" r:id="rId4"/>
    <p:sldLayoutId id="2147484279" r:id="rId5"/>
    <p:sldLayoutId id="2147484280" r:id="rId6"/>
    <p:sldLayoutId id="2147484281" r:id="rId7"/>
    <p:sldLayoutId id="2147484282" r:id="rId8"/>
    <p:sldLayoutId id="2147484283" r:id="rId9"/>
    <p:sldLayoutId id="2147484284" r:id="rId10"/>
    <p:sldLayoutId id="2147484285" r:id="rId11"/>
    <p:sldLayoutId id="2147484286" r:id="rId12"/>
    <p:sldLayoutId id="2147484287" r:id="rId13"/>
    <p:sldLayoutId id="2147484288" r:id="rId14"/>
    <p:sldLayoutId id="2147484289" r:id="rId15"/>
    <p:sldLayoutId id="2147484290" r:id="rId16"/>
    <p:sldLayoutId id="2147484291" r:id="rId17"/>
    <p:sldLayoutId id="2147484292" r:id="rId18"/>
    <p:sldLayoutId id="2147484293" r:id="rId19"/>
    <p:sldLayoutId id="2147484294" r:id="rId20"/>
    <p:sldLayoutId id="2147484295" r:id="rId21"/>
    <p:sldLayoutId id="2147484296" r:id="rId22"/>
    <p:sldLayoutId id="2147484297" r:id="rId23"/>
    <p:sldLayoutId id="2147484298" r:id="rId24"/>
    <p:sldLayoutId id="2147484299" r:id="rId25"/>
    <p:sldLayoutId id="2147484300" r:id="rId26"/>
    <p:sldLayoutId id="2147484301" r:id="rId27"/>
    <p:sldLayoutId id="2147484302" r:id="rId28"/>
    <p:sldLayoutId id="2147484303" r:id="rId29"/>
    <p:sldLayoutId id="2147484304" r:id="rId30"/>
    <p:sldLayoutId id="2147484305" r:id="rId31"/>
    <p:sldLayoutId id="2147484306" r:id="rId32"/>
    <p:sldLayoutId id="2147484307" r:id="rId33"/>
    <p:sldLayoutId id="2147484308" r:id="rId34"/>
    <p:sldLayoutId id="2147484309" r:id="rId35"/>
    <p:sldLayoutId id="2147484310" r:id="rId36"/>
    <p:sldLayoutId id="2147484311" r:id="rId37"/>
    <p:sldLayoutId id="2147484312" r:id="rId38"/>
    <p:sldLayoutId id="2147484313" r:id="rId39"/>
    <p:sldLayoutId id="2147484314" r:id="rId40"/>
    <p:sldLayoutId id="2147484315" r:id="rId41"/>
    <p:sldLayoutId id="2147484316" r:id="rId42"/>
    <p:sldLayoutId id="2147484317" r:id="rId43"/>
    <p:sldLayoutId id="2147484318" r:id="rId44"/>
    <p:sldLayoutId id="2147484319" r:id="rId45"/>
    <p:sldLayoutId id="2147484320" r:id="rId46"/>
    <p:sldLayoutId id="2147484321" r:id="rId47"/>
    <p:sldLayoutId id="2147484322" r:id="rId48"/>
    <p:sldLayoutId id="2147484323" r:id="rId49"/>
    <p:sldLayoutId id="2147484324" r:id="rId50"/>
  </p:sldLayoutIdLst>
  <p:hf sldNum="0" hdr="0" dt="0"/>
  <p:txStyles>
    <p:titleStyle>
      <a:lvl1pPr algn="l" rtl="0" eaLnBrk="0" fontAlgn="base" hangingPunct="0">
        <a:spcBef>
          <a:spcPct val="0"/>
        </a:spcBef>
        <a:spcAft>
          <a:spcPct val="0"/>
        </a:spcAft>
        <a:defRPr sz="2400">
          <a:solidFill>
            <a:schemeClr val="bg2"/>
          </a:solidFill>
          <a:latin typeface="+mj-lt"/>
          <a:ea typeface="ＭＳ Ｐゴシック" charset="0"/>
          <a:cs typeface="ＭＳ Ｐゴシック" charset="0"/>
        </a:defRPr>
      </a:lvl1pPr>
      <a:lvl2pPr algn="l" rtl="0" eaLnBrk="0" fontAlgn="base" hangingPunct="0">
        <a:spcBef>
          <a:spcPct val="0"/>
        </a:spcBef>
        <a:spcAft>
          <a:spcPct val="0"/>
        </a:spcAft>
        <a:defRPr sz="2400">
          <a:solidFill>
            <a:schemeClr val="bg2"/>
          </a:solidFill>
          <a:latin typeface="Arial" charset="0"/>
          <a:ea typeface="ＭＳ Ｐゴシック" charset="0"/>
          <a:cs typeface="ＭＳ Ｐゴシック" charset="0"/>
        </a:defRPr>
      </a:lvl2pPr>
      <a:lvl3pPr algn="l" rtl="0" eaLnBrk="0" fontAlgn="base" hangingPunct="0">
        <a:spcBef>
          <a:spcPct val="0"/>
        </a:spcBef>
        <a:spcAft>
          <a:spcPct val="0"/>
        </a:spcAft>
        <a:defRPr sz="2400">
          <a:solidFill>
            <a:schemeClr val="bg2"/>
          </a:solidFill>
          <a:latin typeface="Arial" charset="0"/>
          <a:ea typeface="ＭＳ Ｐゴシック" charset="0"/>
          <a:cs typeface="ＭＳ Ｐゴシック" charset="0"/>
        </a:defRPr>
      </a:lvl3pPr>
      <a:lvl4pPr algn="l" rtl="0" eaLnBrk="0" fontAlgn="base" hangingPunct="0">
        <a:spcBef>
          <a:spcPct val="0"/>
        </a:spcBef>
        <a:spcAft>
          <a:spcPct val="0"/>
        </a:spcAft>
        <a:defRPr sz="2400">
          <a:solidFill>
            <a:schemeClr val="bg2"/>
          </a:solidFill>
          <a:latin typeface="Arial" charset="0"/>
          <a:ea typeface="ＭＳ Ｐゴシック" charset="0"/>
          <a:cs typeface="ＭＳ Ｐゴシック" charset="0"/>
        </a:defRPr>
      </a:lvl4pPr>
      <a:lvl5pPr algn="l" rtl="0" eaLnBrk="0" fontAlgn="base" hangingPunct="0">
        <a:spcBef>
          <a:spcPct val="0"/>
        </a:spcBef>
        <a:spcAft>
          <a:spcPct val="0"/>
        </a:spcAft>
        <a:defRPr sz="2400">
          <a:solidFill>
            <a:schemeClr val="bg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400">
          <a:solidFill>
            <a:schemeClr val="bg2"/>
          </a:solidFill>
          <a:latin typeface="Arial" charset="0"/>
        </a:defRPr>
      </a:lvl6pPr>
      <a:lvl7pPr marL="914400" algn="l" rtl="0" eaLnBrk="1" fontAlgn="base" hangingPunct="1">
        <a:spcBef>
          <a:spcPct val="0"/>
        </a:spcBef>
        <a:spcAft>
          <a:spcPct val="0"/>
        </a:spcAft>
        <a:defRPr sz="2400">
          <a:solidFill>
            <a:schemeClr val="bg2"/>
          </a:solidFill>
          <a:latin typeface="Arial" charset="0"/>
        </a:defRPr>
      </a:lvl7pPr>
      <a:lvl8pPr marL="1371600" algn="l" rtl="0" eaLnBrk="1" fontAlgn="base" hangingPunct="1">
        <a:spcBef>
          <a:spcPct val="0"/>
        </a:spcBef>
        <a:spcAft>
          <a:spcPct val="0"/>
        </a:spcAft>
        <a:defRPr sz="2400">
          <a:solidFill>
            <a:schemeClr val="bg2"/>
          </a:solidFill>
          <a:latin typeface="Arial" charset="0"/>
        </a:defRPr>
      </a:lvl8pPr>
      <a:lvl9pPr marL="1828800" algn="l" rtl="0" eaLnBrk="1" fontAlgn="base" hangingPunct="1">
        <a:spcBef>
          <a:spcPct val="0"/>
        </a:spcBef>
        <a:spcAft>
          <a:spcPct val="0"/>
        </a:spcAft>
        <a:defRPr sz="2400">
          <a:solidFill>
            <a:schemeClr val="bg2"/>
          </a:solidFill>
          <a:latin typeface="Arial" charset="0"/>
        </a:defRPr>
      </a:lvl9pPr>
    </p:titleStyle>
    <p:bodyStyle>
      <a:lvl1pPr marL="342900" indent="-342900" algn="l" rtl="0" eaLnBrk="0" fontAlgn="base" hangingPunct="0">
        <a:spcBef>
          <a:spcPct val="20000"/>
        </a:spcBef>
        <a:spcAft>
          <a:spcPct val="0"/>
        </a:spcAft>
        <a:buFont typeface="Wingdings" charset="0"/>
        <a:buChar char="§"/>
        <a:defRPr sz="15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1500">
          <a:solidFill>
            <a:schemeClr val="tx1"/>
          </a:solidFill>
          <a:latin typeface="+mn-lt"/>
          <a:ea typeface="ＭＳ Ｐゴシック" charset="0"/>
        </a:defRPr>
      </a:lvl2pPr>
      <a:lvl3pPr marL="1143000" indent="-228600" algn="l" rtl="0" eaLnBrk="0" fontAlgn="base" hangingPunct="0">
        <a:spcBef>
          <a:spcPct val="20000"/>
        </a:spcBef>
        <a:spcAft>
          <a:spcPct val="0"/>
        </a:spcAft>
        <a:buFont typeface="Wingdings" charset="0"/>
        <a:buChar char="§"/>
        <a:defRPr sz="1500">
          <a:solidFill>
            <a:schemeClr val="tx1"/>
          </a:solidFill>
          <a:latin typeface="+mn-lt"/>
          <a:ea typeface="ＭＳ Ｐゴシック" charset="0"/>
        </a:defRPr>
      </a:lvl3pPr>
      <a:lvl4pPr marL="1600200" indent="-228600" algn="l" rtl="0" eaLnBrk="0" fontAlgn="base" hangingPunct="0">
        <a:spcBef>
          <a:spcPct val="20000"/>
        </a:spcBef>
        <a:spcAft>
          <a:spcPct val="0"/>
        </a:spcAft>
        <a:buFont typeface="Wingdings" charset="0"/>
        <a:buChar char="§"/>
        <a:defRPr sz="1500">
          <a:solidFill>
            <a:schemeClr val="tx1"/>
          </a:solidFill>
          <a:latin typeface="+mn-lt"/>
          <a:ea typeface="ＭＳ Ｐゴシック" charset="0"/>
        </a:defRPr>
      </a:lvl4pPr>
      <a:lvl5pPr marL="2057400" indent="-228600" algn="l" rtl="0" eaLnBrk="0" fontAlgn="base" hangingPunct="0">
        <a:spcBef>
          <a:spcPct val="20000"/>
        </a:spcBef>
        <a:spcAft>
          <a:spcPct val="0"/>
        </a:spcAft>
        <a:buFont typeface="Wingdings" charset="0"/>
        <a:buChar char="§"/>
        <a:defRPr sz="1500">
          <a:solidFill>
            <a:schemeClr val="tx1"/>
          </a:solidFill>
          <a:latin typeface="+mn-lt"/>
          <a:ea typeface="ＭＳ Ｐゴシック" charset="0"/>
        </a:defRPr>
      </a:lvl5pPr>
      <a:lvl6pPr marL="2514600" indent="-228600" algn="l" rtl="0" eaLnBrk="1" fontAlgn="base" hangingPunct="1">
        <a:spcBef>
          <a:spcPct val="20000"/>
        </a:spcBef>
        <a:spcAft>
          <a:spcPct val="0"/>
        </a:spcAft>
        <a:buFont typeface="Wingdings" pitchFamily="2" charset="2"/>
        <a:buChar char="§"/>
        <a:defRPr sz="1500">
          <a:solidFill>
            <a:schemeClr val="tx1"/>
          </a:solidFill>
          <a:latin typeface="+mn-lt"/>
        </a:defRPr>
      </a:lvl6pPr>
      <a:lvl7pPr marL="2971800" indent="-228600" algn="l" rtl="0" eaLnBrk="1" fontAlgn="base" hangingPunct="1">
        <a:spcBef>
          <a:spcPct val="20000"/>
        </a:spcBef>
        <a:spcAft>
          <a:spcPct val="0"/>
        </a:spcAft>
        <a:buFont typeface="Wingdings" pitchFamily="2" charset="2"/>
        <a:buChar char="§"/>
        <a:defRPr sz="1500">
          <a:solidFill>
            <a:schemeClr val="tx1"/>
          </a:solidFill>
          <a:latin typeface="+mn-lt"/>
        </a:defRPr>
      </a:lvl7pPr>
      <a:lvl8pPr marL="3429000" indent="-228600" algn="l" rtl="0" eaLnBrk="1" fontAlgn="base" hangingPunct="1">
        <a:spcBef>
          <a:spcPct val="20000"/>
        </a:spcBef>
        <a:spcAft>
          <a:spcPct val="0"/>
        </a:spcAft>
        <a:buFont typeface="Wingdings" pitchFamily="2" charset="2"/>
        <a:buChar char="§"/>
        <a:defRPr sz="1500">
          <a:solidFill>
            <a:schemeClr val="tx1"/>
          </a:solidFill>
          <a:latin typeface="+mn-lt"/>
        </a:defRPr>
      </a:lvl8pPr>
      <a:lvl9pPr marL="3886200" indent="-228600" algn="l" rtl="0" eaLnBrk="1" fontAlgn="base" hangingPunct="1">
        <a:spcBef>
          <a:spcPct val="20000"/>
        </a:spcBef>
        <a:spcAft>
          <a:spcPct val="0"/>
        </a:spcAft>
        <a:buFont typeface="Wingdings" pitchFamily="2" charset="2"/>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87449"/>
            <a:ext cx="7373938" cy="2210828"/>
          </a:xfrm>
        </p:spPr>
        <p:txBody>
          <a:bodyPr>
            <a:normAutofit fontScale="90000"/>
          </a:bodyPr>
          <a:lstStyle/>
          <a:p>
            <a:br>
              <a:rPr lang="en-US" dirty="0"/>
            </a:br>
            <a:r>
              <a:rPr lang="en-US" dirty="0"/>
              <a:t>Costing Indigenous and non-Indigenous offending trajectories </a:t>
            </a:r>
            <a:br>
              <a:rPr lang="en-US" dirty="0"/>
            </a:br>
            <a:r>
              <a:rPr lang="en-AU" dirty="0"/>
              <a:t>  </a:t>
            </a:r>
          </a:p>
        </p:txBody>
      </p:sp>
      <p:sp>
        <p:nvSpPr>
          <p:cNvPr id="3" name="Subtitle 2"/>
          <p:cNvSpPr>
            <a:spLocks noGrp="1"/>
          </p:cNvSpPr>
          <p:nvPr>
            <p:ph type="subTitle" idx="1"/>
          </p:nvPr>
        </p:nvSpPr>
        <p:spPr>
          <a:xfrm>
            <a:off x="899627" y="4053819"/>
            <a:ext cx="7642877" cy="364580"/>
          </a:xfrm>
        </p:spPr>
        <p:txBody>
          <a:bodyPr/>
          <a:lstStyle/>
          <a:p>
            <a:pPr algn="ctr"/>
            <a:r>
              <a:rPr lang="en-AU" sz="1800" dirty="0"/>
              <a:t>Troy Allard and Molly McCarthy </a:t>
            </a:r>
          </a:p>
        </p:txBody>
      </p:sp>
    </p:spTree>
    <p:extLst>
      <p:ext uri="{BB962C8B-B14F-4D97-AF65-F5344CB8AC3E}">
        <p14:creationId xmlns:p14="http://schemas.microsoft.com/office/powerpoint/2010/main" val="4154162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74008FA3-70FF-41AA-89F8-1F656B07FE76}"/>
              </a:ext>
            </a:extLst>
          </p:cNvPr>
          <p:cNvPicPr>
            <a:picLocks noChangeAspect="1"/>
          </p:cNvPicPr>
          <p:nvPr/>
        </p:nvPicPr>
        <p:blipFill>
          <a:blip r:embed="rId3"/>
          <a:stretch>
            <a:fillRect/>
          </a:stretch>
        </p:blipFill>
        <p:spPr>
          <a:xfrm>
            <a:off x="1230240" y="1408044"/>
            <a:ext cx="5925826" cy="3334801"/>
          </a:xfrm>
          <a:prstGeom prst="rect">
            <a:avLst/>
          </a:prstGeom>
        </p:spPr>
      </p:pic>
      <p:sp>
        <p:nvSpPr>
          <p:cNvPr id="2" name="Title 1"/>
          <p:cNvSpPr>
            <a:spLocks noGrp="1"/>
          </p:cNvSpPr>
          <p:nvPr>
            <p:ph type="title"/>
          </p:nvPr>
        </p:nvSpPr>
        <p:spPr>
          <a:xfrm>
            <a:off x="762000" y="672704"/>
            <a:ext cx="7373938" cy="643478"/>
          </a:xfrm>
        </p:spPr>
        <p:txBody>
          <a:bodyPr/>
          <a:lstStyle/>
          <a:p>
            <a:r>
              <a:rPr lang="en-US" dirty="0"/>
              <a:t>Trajectory Analysis – Indigenous cohort (N=2295) </a:t>
            </a:r>
          </a:p>
        </p:txBody>
      </p:sp>
      <p:sp>
        <p:nvSpPr>
          <p:cNvPr id="9" name="TextBox 8">
            <a:extLst>
              <a:ext uri="{FF2B5EF4-FFF2-40B4-BE49-F238E27FC236}">
                <a16:creationId xmlns:a16="http://schemas.microsoft.com/office/drawing/2014/main" id="{46500FED-D26C-46B7-9CB1-B5A3136DBAEA}"/>
              </a:ext>
            </a:extLst>
          </p:cNvPr>
          <p:cNvSpPr txBox="1"/>
          <p:nvPr/>
        </p:nvSpPr>
        <p:spPr>
          <a:xfrm>
            <a:off x="5154525" y="2232375"/>
            <a:ext cx="1832978" cy="338554"/>
          </a:xfrm>
          <a:prstGeom prst="rect">
            <a:avLst/>
          </a:prstGeom>
          <a:noFill/>
        </p:spPr>
        <p:txBody>
          <a:bodyPr wrap="square" rtlCol="0">
            <a:spAutoFit/>
          </a:bodyPr>
          <a:lstStyle/>
          <a:p>
            <a:r>
              <a:rPr lang="en-AU" sz="1600" i="0" dirty="0">
                <a:solidFill>
                  <a:schemeClr val="tx2">
                    <a:lumMod val="75000"/>
                    <a:lumOff val="25000"/>
                  </a:schemeClr>
                </a:solidFill>
              </a:rPr>
              <a:t>Class 3 = 12.8%</a:t>
            </a:r>
          </a:p>
        </p:txBody>
      </p:sp>
      <p:sp>
        <p:nvSpPr>
          <p:cNvPr id="8" name="TextBox 7">
            <a:extLst>
              <a:ext uri="{FF2B5EF4-FFF2-40B4-BE49-F238E27FC236}">
                <a16:creationId xmlns:a16="http://schemas.microsoft.com/office/drawing/2014/main" id="{1D331924-90B6-4712-B37B-CF5A0BC75E09}"/>
              </a:ext>
            </a:extLst>
          </p:cNvPr>
          <p:cNvSpPr txBox="1"/>
          <p:nvPr/>
        </p:nvSpPr>
        <p:spPr>
          <a:xfrm>
            <a:off x="3655511" y="3196633"/>
            <a:ext cx="1832978" cy="338554"/>
          </a:xfrm>
          <a:prstGeom prst="rect">
            <a:avLst/>
          </a:prstGeom>
          <a:noFill/>
        </p:spPr>
        <p:txBody>
          <a:bodyPr wrap="square" rtlCol="0">
            <a:spAutoFit/>
          </a:bodyPr>
          <a:lstStyle/>
          <a:p>
            <a:r>
              <a:rPr lang="en-AU" sz="1600" i="0" dirty="0">
                <a:solidFill>
                  <a:schemeClr val="tx2">
                    <a:lumMod val="75000"/>
                    <a:lumOff val="25000"/>
                  </a:schemeClr>
                </a:solidFill>
              </a:rPr>
              <a:t>Class 2 = 37.4%</a:t>
            </a:r>
          </a:p>
        </p:txBody>
      </p:sp>
      <p:sp>
        <p:nvSpPr>
          <p:cNvPr id="7" name="TextBox 6">
            <a:extLst>
              <a:ext uri="{FF2B5EF4-FFF2-40B4-BE49-F238E27FC236}">
                <a16:creationId xmlns:a16="http://schemas.microsoft.com/office/drawing/2014/main" id="{A91C6B47-BA56-4202-92C4-CB7780C1246D}"/>
              </a:ext>
            </a:extLst>
          </p:cNvPr>
          <p:cNvSpPr txBox="1"/>
          <p:nvPr/>
        </p:nvSpPr>
        <p:spPr>
          <a:xfrm>
            <a:off x="4193153" y="3704167"/>
            <a:ext cx="2389425" cy="338554"/>
          </a:xfrm>
          <a:prstGeom prst="rect">
            <a:avLst/>
          </a:prstGeom>
          <a:noFill/>
        </p:spPr>
        <p:txBody>
          <a:bodyPr wrap="square" rtlCol="0">
            <a:spAutoFit/>
          </a:bodyPr>
          <a:lstStyle/>
          <a:p>
            <a:r>
              <a:rPr lang="en-AU" sz="1600" i="0" dirty="0">
                <a:solidFill>
                  <a:schemeClr val="tx2">
                    <a:lumMod val="75000"/>
                    <a:lumOff val="25000"/>
                  </a:schemeClr>
                </a:solidFill>
              </a:rPr>
              <a:t>Class 1 = 49.8%</a:t>
            </a:r>
          </a:p>
        </p:txBody>
      </p:sp>
      <p:sp>
        <p:nvSpPr>
          <p:cNvPr id="3" name="TextBox 2">
            <a:extLst>
              <a:ext uri="{FF2B5EF4-FFF2-40B4-BE49-F238E27FC236}">
                <a16:creationId xmlns:a16="http://schemas.microsoft.com/office/drawing/2014/main" id="{E9BD3EF4-F524-4094-921F-66A1527D23D7}"/>
              </a:ext>
            </a:extLst>
          </p:cNvPr>
          <p:cNvSpPr txBox="1"/>
          <p:nvPr/>
        </p:nvSpPr>
        <p:spPr>
          <a:xfrm>
            <a:off x="7472920" y="1691089"/>
            <a:ext cx="1533369" cy="1646605"/>
          </a:xfrm>
          <a:prstGeom prst="rect">
            <a:avLst/>
          </a:prstGeom>
          <a:noFill/>
        </p:spPr>
        <p:txBody>
          <a:bodyPr wrap="square" rtlCol="0">
            <a:spAutoFit/>
          </a:bodyPr>
          <a:lstStyle/>
          <a:p>
            <a:r>
              <a:rPr lang="en-AU" sz="1100" dirty="0">
                <a:solidFill>
                  <a:srgbClr val="0070C0"/>
                </a:solidFill>
              </a:rPr>
              <a:t>Low rate and non-offenders</a:t>
            </a:r>
          </a:p>
          <a:p>
            <a:endParaRPr lang="en-AU" sz="1100" dirty="0"/>
          </a:p>
          <a:p>
            <a:r>
              <a:rPr lang="en-AU" sz="1100" dirty="0"/>
              <a:t>Adolescent onset (moderate)</a:t>
            </a:r>
          </a:p>
          <a:p>
            <a:endParaRPr lang="en-AU" sz="1100" dirty="0"/>
          </a:p>
          <a:p>
            <a:r>
              <a:rPr lang="en-AU" sz="1100" dirty="0">
                <a:solidFill>
                  <a:srgbClr val="EC6614"/>
                </a:solidFill>
              </a:rPr>
              <a:t>Early onset (chronic) </a:t>
            </a:r>
          </a:p>
          <a:p>
            <a:endParaRPr lang="en-AU" dirty="0"/>
          </a:p>
        </p:txBody>
      </p:sp>
    </p:spTree>
    <p:extLst>
      <p:ext uri="{BB962C8B-B14F-4D97-AF65-F5344CB8AC3E}">
        <p14:creationId xmlns:p14="http://schemas.microsoft.com/office/powerpoint/2010/main" val="268097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87A76BB-864F-48C6-8591-BBB90D08472F}"/>
              </a:ext>
            </a:extLst>
          </p:cNvPr>
          <p:cNvPicPr>
            <a:picLocks noChangeAspect="1"/>
          </p:cNvPicPr>
          <p:nvPr/>
        </p:nvPicPr>
        <p:blipFill>
          <a:blip r:embed="rId3"/>
          <a:stretch>
            <a:fillRect/>
          </a:stretch>
        </p:blipFill>
        <p:spPr>
          <a:xfrm>
            <a:off x="1723578" y="1495617"/>
            <a:ext cx="5322269" cy="3231160"/>
          </a:xfrm>
          <a:prstGeom prst="rect">
            <a:avLst/>
          </a:prstGeom>
        </p:spPr>
      </p:pic>
      <p:sp>
        <p:nvSpPr>
          <p:cNvPr id="2" name="Title 1"/>
          <p:cNvSpPr>
            <a:spLocks noGrp="1"/>
          </p:cNvSpPr>
          <p:nvPr>
            <p:ph type="title"/>
          </p:nvPr>
        </p:nvSpPr>
        <p:spPr>
          <a:xfrm>
            <a:off x="762000" y="672704"/>
            <a:ext cx="7373938" cy="643478"/>
          </a:xfrm>
        </p:spPr>
        <p:txBody>
          <a:bodyPr/>
          <a:lstStyle/>
          <a:p>
            <a:r>
              <a:rPr lang="en-US" dirty="0"/>
              <a:t>Trajectory Analysis – Non-Indigenous cohort (N=81,076) </a:t>
            </a:r>
          </a:p>
        </p:txBody>
      </p:sp>
      <p:sp>
        <p:nvSpPr>
          <p:cNvPr id="9" name="TextBox 8">
            <a:extLst>
              <a:ext uri="{FF2B5EF4-FFF2-40B4-BE49-F238E27FC236}">
                <a16:creationId xmlns:a16="http://schemas.microsoft.com/office/drawing/2014/main" id="{46500FED-D26C-46B7-9CB1-B5A3136DBAEA}"/>
              </a:ext>
            </a:extLst>
          </p:cNvPr>
          <p:cNvSpPr txBox="1"/>
          <p:nvPr/>
        </p:nvSpPr>
        <p:spPr>
          <a:xfrm>
            <a:off x="5411121" y="2436120"/>
            <a:ext cx="1832978" cy="338554"/>
          </a:xfrm>
          <a:prstGeom prst="rect">
            <a:avLst/>
          </a:prstGeom>
          <a:noFill/>
        </p:spPr>
        <p:txBody>
          <a:bodyPr wrap="square" rtlCol="0">
            <a:spAutoFit/>
          </a:bodyPr>
          <a:lstStyle/>
          <a:p>
            <a:r>
              <a:rPr lang="en-AU" sz="1600" i="0" dirty="0">
                <a:solidFill>
                  <a:schemeClr val="tx2">
                    <a:lumMod val="75000"/>
                    <a:lumOff val="25000"/>
                  </a:schemeClr>
                </a:solidFill>
              </a:rPr>
              <a:t>Class 3 = 1.9%</a:t>
            </a:r>
          </a:p>
        </p:txBody>
      </p:sp>
      <p:sp>
        <p:nvSpPr>
          <p:cNvPr id="8" name="TextBox 7">
            <a:extLst>
              <a:ext uri="{FF2B5EF4-FFF2-40B4-BE49-F238E27FC236}">
                <a16:creationId xmlns:a16="http://schemas.microsoft.com/office/drawing/2014/main" id="{1D331924-90B6-4712-B37B-CF5A0BC75E09}"/>
              </a:ext>
            </a:extLst>
          </p:cNvPr>
          <p:cNvSpPr txBox="1"/>
          <p:nvPr/>
        </p:nvSpPr>
        <p:spPr>
          <a:xfrm>
            <a:off x="3819973" y="3800258"/>
            <a:ext cx="1832978" cy="338554"/>
          </a:xfrm>
          <a:prstGeom prst="rect">
            <a:avLst/>
          </a:prstGeom>
          <a:noFill/>
        </p:spPr>
        <p:txBody>
          <a:bodyPr wrap="square" rtlCol="0">
            <a:spAutoFit/>
          </a:bodyPr>
          <a:lstStyle/>
          <a:p>
            <a:r>
              <a:rPr lang="en-AU" sz="1600" i="0" dirty="0">
                <a:solidFill>
                  <a:schemeClr val="tx2">
                    <a:lumMod val="75000"/>
                    <a:lumOff val="25000"/>
                  </a:schemeClr>
                </a:solidFill>
              </a:rPr>
              <a:t>Class 2 = 84.1%</a:t>
            </a:r>
          </a:p>
        </p:txBody>
      </p:sp>
      <p:sp>
        <p:nvSpPr>
          <p:cNvPr id="7" name="TextBox 6">
            <a:extLst>
              <a:ext uri="{FF2B5EF4-FFF2-40B4-BE49-F238E27FC236}">
                <a16:creationId xmlns:a16="http://schemas.microsoft.com/office/drawing/2014/main" id="{A91C6B47-BA56-4202-92C4-CB7780C1246D}"/>
              </a:ext>
            </a:extLst>
          </p:cNvPr>
          <p:cNvSpPr txBox="1"/>
          <p:nvPr/>
        </p:nvSpPr>
        <p:spPr>
          <a:xfrm>
            <a:off x="3939772" y="3287466"/>
            <a:ext cx="1832978" cy="338554"/>
          </a:xfrm>
          <a:prstGeom prst="rect">
            <a:avLst/>
          </a:prstGeom>
          <a:noFill/>
        </p:spPr>
        <p:txBody>
          <a:bodyPr wrap="square" rtlCol="0">
            <a:spAutoFit/>
          </a:bodyPr>
          <a:lstStyle/>
          <a:p>
            <a:r>
              <a:rPr lang="en-AU" sz="1600" i="0" dirty="0">
                <a:solidFill>
                  <a:schemeClr val="tx2">
                    <a:lumMod val="75000"/>
                    <a:lumOff val="25000"/>
                  </a:schemeClr>
                </a:solidFill>
              </a:rPr>
              <a:t>Class 1 = 14.1%</a:t>
            </a:r>
          </a:p>
        </p:txBody>
      </p:sp>
      <p:sp>
        <p:nvSpPr>
          <p:cNvPr id="10" name="TextBox 9">
            <a:extLst>
              <a:ext uri="{FF2B5EF4-FFF2-40B4-BE49-F238E27FC236}">
                <a16:creationId xmlns:a16="http://schemas.microsoft.com/office/drawing/2014/main" id="{7CD8394F-92B5-44EF-ABC2-FB912AF90ED8}"/>
              </a:ext>
            </a:extLst>
          </p:cNvPr>
          <p:cNvSpPr txBox="1"/>
          <p:nvPr/>
        </p:nvSpPr>
        <p:spPr>
          <a:xfrm>
            <a:off x="7472920" y="1691089"/>
            <a:ext cx="1533369" cy="1646605"/>
          </a:xfrm>
          <a:prstGeom prst="rect">
            <a:avLst/>
          </a:prstGeom>
          <a:noFill/>
        </p:spPr>
        <p:txBody>
          <a:bodyPr wrap="square" rtlCol="0">
            <a:spAutoFit/>
          </a:bodyPr>
          <a:lstStyle/>
          <a:p>
            <a:r>
              <a:rPr lang="en-AU" sz="1100" dirty="0">
                <a:solidFill>
                  <a:srgbClr val="0070C0"/>
                </a:solidFill>
              </a:rPr>
              <a:t>Low rate and non-offenders</a:t>
            </a:r>
          </a:p>
          <a:p>
            <a:endParaRPr lang="en-AU" sz="1100" dirty="0"/>
          </a:p>
          <a:p>
            <a:r>
              <a:rPr lang="en-AU" sz="1100" dirty="0"/>
              <a:t>Adolescent onset (low)</a:t>
            </a:r>
          </a:p>
          <a:p>
            <a:endParaRPr lang="en-AU" sz="1100" dirty="0"/>
          </a:p>
          <a:p>
            <a:r>
              <a:rPr lang="en-AU" sz="1100" dirty="0">
                <a:solidFill>
                  <a:srgbClr val="EC6614"/>
                </a:solidFill>
              </a:rPr>
              <a:t>Early onset (chronic) </a:t>
            </a:r>
          </a:p>
          <a:p>
            <a:endParaRPr lang="en-AU" dirty="0"/>
          </a:p>
        </p:txBody>
      </p:sp>
    </p:spTree>
    <p:extLst>
      <p:ext uri="{BB962C8B-B14F-4D97-AF65-F5344CB8AC3E}">
        <p14:creationId xmlns:p14="http://schemas.microsoft.com/office/powerpoint/2010/main" val="1353921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72704"/>
            <a:ext cx="7373938" cy="643478"/>
          </a:xfrm>
        </p:spPr>
        <p:txBody>
          <a:bodyPr/>
          <a:lstStyle/>
          <a:p>
            <a:r>
              <a:rPr lang="en-US" dirty="0"/>
              <a:t>Trajectory Analysis – comparison</a:t>
            </a:r>
          </a:p>
        </p:txBody>
      </p:sp>
      <p:pic>
        <p:nvPicPr>
          <p:cNvPr id="6" name="Picture 5">
            <a:extLst>
              <a:ext uri="{FF2B5EF4-FFF2-40B4-BE49-F238E27FC236}">
                <a16:creationId xmlns:a16="http://schemas.microsoft.com/office/drawing/2014/main" id="{4005BF12-731E-4921-86FA-B84D1BA2EB8A}"/>
              </a:ext>
            </a:extLst>
          </p:cNvPr>
          <p:cNvPicPr>
            <a:picLocks noChangeAspect="1"/>
          </p:cNvPicPr>
          <p:nvPr/>
        </p:nvPicPr>
        <p:blipFill>
          <a:blip r:embed="rId3"/>
          <a:stretch>
            <a:fillRect/>
          </a:stretch>
        </p:blipFill>
        <p:spPr>
          <a:xfrm>
            <a:off x="262577" y="1753937"/>
            <a:ext cx="4605891" cy="2592000"/>
          </a:xfrm>
          <a:prstGeom prst="rect">
            <a:avLst/>
          </a:prstGeom>
        </p:spPr>
      </p:pic>
      <p:sp>
        <p:nvSpPr>
          <p:cNvPr id="8" name="TextBox 7">
            <a:extLst>
              <a:ext uri="{FF2B5EF4-FFF2-40B4-BE49-F238E27FC236}">
                <a16:creationId xmlns:a16="http://schemas.microsoft.com/office/drawing/2014/main" id="{87DAC7F1-E69A-4BBC-9DD2-2C638522D2D2}"/>
              </a:ext>
            </a:extLst>
          </p:cNvPr>
          <p:cNvSpPr txBox="1"/>
          <p:nvPr/>
        </p:nvSpPr>
        <p:spPr>
          <a:xfrm>
            <a:off x="3756332" y="4412649"/>
            <a:ext cx="7387230" cy="969496"/>
          </a:xfrm>
          <a:prstGeom prst="rect">
            <a:avLst/>
          </a:prstGeom>
          <a:noFill/>
        </p:spPr>
        <p:txBody>
          <a:bodyPr wrap="square" rtlCol="0">
            <a:spAutoFit/>
          </a:bodyPr>
          <a:lstStyle/>
          <a:p>
            <a:r>
              <a:rPr lang="en-AU" sz="1100" dirty="0">
                <a:solidFill>
                  <a:srgbClr val="0070C0"/>
                </a:solidFill>
              </a:rPr>
              <a:t>Low rate and non-offenders</a:t>
            </a:r>
          </a:p>
          <a:p>
            <a:r>
              <a:rPr lang="en-AU" sz="1100" dirty="0"/>
              <a:t>Adolescent onset (moderate/low)</a:t>
            </a:r>
          </a:p>
          <a:p>
            <a:r>
              <a:rPr lang="en-AU" sz="1100" dirty="0">
                <a:solidFill>
                  <a:srgbClr val="EC6614"/>
                </a:solidFill>
              </a:rPr>
              <a:t>Early onset (chronic) </a:t>
            </a:r>
          </a:p>
          <a:p>
            <a:endParaRPr lang="en-AU" dirty="0"/>
          </a:p>
        </p:txBody>
      </p:sp>
      <p:pic>
        <p:nvPicPr>
          <p:cNvPr id="3" name="Picture 2">
            <a:extLst>
              <a:ext uri="{FF2B5EF4-FFF2-40B4-BE49-F238E27FC236}">
                <a16:creationId xmlns:a16="http://schemas.microsoft.com/office/drawing/2014/main" id="{923A279E-6726-45D2-9D66-70260D95BABD}"/>
              </a:ext>
            </a:extLst>
          </p:cNvPr>
          <p:cNvPicPr>
            <a:picLocks noChangeAspect="1"/>
          </p:cNvPicPr>
          <p:nvPr/>
        </p:nvPicPr>
        <p:blipFill>
          <a:blip r:embed="rId4"/>
          <a:stretch>
            <a:fillRect/>
          </a:stretch>
        </p:blipFill>
        <p:spPr>
          <a:xfrm>
            <a:off x="4802367" y="1861937"/>
            <a:ext cx="4241541" cy="2484000"/>
          </a:xfrm>
          <a:prstGeom prst="rect">
            <a:avLst/>
          </a:prstGeom>
        </p:spPr>
      </p:pic>
    </p:spTree>
    <p:extLst>
      <p:ext uri="{BB962C8B-B14F-4D97-AF65-F5344CB8AC3E}">
        <p14:creationId xmlns:p14="http://schemas.microsoft.com/office/powerpoint/2010/main" val="496323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0EAD1-C99D-4857-A80B-16A2379039EB}"/>
              </a:ext>
            </a:extLst>
          </p:cNvPr>
          <p:cNvSpPr>
            <a:spLocks noGrp="1"/>
          </p:cNvSpPr>
          <p:nvPr>
            <p:ph type="title"/>
          </p:nvPr>
        </p:nvSpPr>
        <p:spPr/>
        <p:txBody>
          <a:bodyPr/>
          <a:lstStyle/>
          <a:p>
            <a:r>
              <a:rPr lang="en-AU" dirty="0"/>
              <a:t>Research Question 2</a:t>
            </a:r>
          </a:p>
        </p:txBody>
      </p:sp>
      <p:sp>
        <p:nvSpPr>
          <p:cNvPr id="3" name="Content Placeholder 2">
            <a:extLst>
              <a:ext uri="{FF2B5EF4-FFF2-40B4-BE49-F238E27FC236}">
                <a16:creationId xmlns:a16="http://schemas.microsoft.com/office/drawing/2014/main" id="{2B44B265-7F7D-48F3-8DDC-DB2C7E43ACD5}"/>
              </a:ext>
            </a:extLst>
          </p:cNvPr>
          <p:cNvSpPr>
            <a:spLocks noGrp="1"/>
          </p:cNvSpPr>
          <p:nvPr>
            <p:ph idx="1"/>
          </p:nvPr>
        </p:nvSpPr>
        <p:spPr/>
        <p:txBody>
          <a:bodyPr/>
          <a:lstStyle/>
          <a:p>
            <a:endParaRPr lang="en-AU" dirty="0"/>
          </a:p>
          <a:p>
            <a:r>
              <a:rPr lang="en-AU" dirty="0"/>
              <a:t>Can we develop better estimates about the direct criminal justice system costs of offending?</a:t>
            </a:r>
          </a:p>
          <a:p>
            <a:endParaRPr lang="en-AU" dirty="0"/>
          </a:p>
        </p:txBody>
      </p:sp>
    </p:spTree>
    <p:extLst>
      <p:ext uri="{BB962C8B-B14F-4D97-AF65-F5344CB8AC3E}">
        <p14:creationId xmlns:p14="http://schemas.microsoft.com/office/powerpoint/2010/main" val="183130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Costing Approach </a:t>
            </a:r>
          </a:p>
        </p:txBody>
      </p:sp>
      <p:sp>
        <p:nvSpPr>
          <p:cNvPr id="3" name="Content Placeholder 2"/>
          <p:cNvSpPr>
            <a:spLocks noGrp="1"/>
          </p:cNvSpPr>
          <p:nvPr>
            <p:ph idx="1"/>
          </p:nvPr>
        </p:nvSpPr>
        <p:spPr/>
        <p:txBody>
          <a:bodyPr>
            <a:normAutofit fontScale="85000" lnSpcReduction="20000"/>
          </a:bodyPr>
          <a:lstStyle/>
          <a:p>
            <a:r>
              <a:rPr lang="en-US" sz="2000" dirty="0"/>
              <a:t>Direct criminal justice system cost – police, courts, youth justice and corrections (2016-17 dollars)</a:t>
            </a:r>
          </a:p>
          <a:p>
            <a:r>
              <a:rPr lang="en-US" sz="2000" dirty="0"/>
              <a:t>Key cost drivers considered in unit cost estimates </a:t>
            </a:r>
          </a:p>
          <a:p>
            <a:pPr lvl="1"/>
            <a:r>
              <a:rPr lang="en-US" sz="2000" dirty="0"/>
              <a:t>whether diverted by police</a:t>
            </a:r>
          </a:p>
          <a:p>
            <a:pPr lvl="1"/>
            <a:r>
              <a:rPr lang="en-US" sz="2000" dirty="0"/>
              <a:t>offence type</a:t>
            </a:r>
          </a:p>
          <a:p>
            <a:pPr lvl="1"/>
            <a:r>
              <a:rPr lang="en-US" sz="2000" dirty="0"/>
              <a:t>trials </a:t>
            </a:r>
          </a:p>
          <a:p>
            <a:pPr lvl="1"/>
            <a:r>
              <a:rPr lang="en-US" sz="2000" dirty="0"/>
              <a:t>location (metro v regional/remote)</a:t>
            </a:r>
          </a:p>
          <a:p>
            <a:r>
              <a:rPr lang="en-US" sz="2000" dirty="0"/>
              <a:t>Upper bound and best estimate determined using top-down and bottom up costing approaches</a:t>
            </a:r>
          </a:p>
          <a:p>
            <a:r>
              <a:rPr lang="en-US" sz="2000" dirty="0"/>
              <a:t>Upper bound estimate – reflects long run impacts of demand</a:t>
            </a:r>
          </a:p>
          <a:p>
            <a:pPr lvl="1"/>
            <a:r>
              <a:rPr lang="en-US" sz="2000" dirty="0"/>
              <a:t>all non-central costs directed to service delivery (excludes capital works expenditure but includes asset maintenance, depreciation etc.)</a:t>
            </a:r>
          </a:p>
          <a:p>
            <a:r>
              <a:rPr lang="en-US" sz="2000" dirty="0"/>
              <a:t>Best estimate – focuses on short run impacts on demand</a:t>
            </a:r>
          </a:p>
          <a:p>
            <a:pPr lvl="1"/>
            <a:r>
              <a:rPr lang="en-US" sz="2000" dirty="0"/>
              <a:t>Direct staff time spent responding to offenders </a:t>
            </a:r>
          </a:p>
          <a:p>
            <a:pPr lvl="1"/>
            <a:endParaRPr lang="en-US" dirty="0"/>
          </a:p>
          <a:p>
            <a:pPr lvl="2"/>
            <a:endParaRPr lang="en-US" dirty="0"/>
          </a:p>
        </p:txBody>
      </p:sp>
    </p:spTree>
    <p:extLst>
      <p:ext uri="{BB962C8B-B14F-4D97-AF65-F5344CB8AC3E}">
        <p14:creationId xmlns:p14="http://schemas.microsoft.com/office/powerpoint/2010/main" val="3456947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Costing Approach </a:t>
            </a:r>
          </a:p>
        </p:txBody>
      </p:sp>
      <p:pic>
        <p:nvPicPr>
          <p:cNvPr id="7" name="Picture 6">
            <a:extLst>
              <a:ext uri="{FF2B5EF4-FFF2-40B4-BE49-F238E27FC236}">
                <a16:creationId xmlns:a16="http://schemas.microsoft.com/office/drawing/2014/main" id="{07947DC6-9D13-497A-9BA3-52BEC5BD554E}"/>
              </a:ext>
            </a:extLst>
          </p:cNvPr>
          <p:cNvPicPr>
            <a:picLocks noChangeAspect="1"/>
          </p:cNvPicPr>
          <p:nvPr/>
        </p:nvPicPr>
        <p:blipFill>
          <a:blip r:embed="rId3"/>
          <a:stretch>
            <a:fillRect/>
          </a:stretch>
        </p:blipFill>
        <p:spPr>
          <a:xfrm>
            <a:off x="825277" y="1363851"/>
            <a:ext cx="3209136" cy="3456000"/>
          </a:xfrm>
          <a:prstGeom prst="rect">
            <a:avLst/>
          </a:prstGeom>
        </p:spPr>
      </p:pic>
      <p:sp>
        <p:nvSpPr>
          <p:cNvPr id="8" name="TextBox 7">
            <a:extLst>
              <a:ext uri="{FF2B5EF4-FFF2-40B4-BE49-F238E27FC236}">
                <a16:creationId xmlns:a16="http://schemas.microsoft.com/office/drawing/2014/main" id="{59B5C78D-6FC5-4F98-BE96-F21E68759A3E}"/>
              </a:ext>
            </a:extLst>
          </p:cNvPr>
          <p:cNvSpPr txBox="1"/>
          <p:nvPr/>
        </p:nvSpPr>
        <p:spPr>
          <a:xfrm>
            <a:off x="4572000" y="1192220"/>
            <a:ext cx="3848746" cy="3323987"/>
          </a:xfrm>
          <a:prstGeom prst="rect">
            <a:avLst/>
          </a:prstGeom>
          <a:noFill/>
        </p:spPr>
        <p:txBody>
          <a:bodyPr wrap="square" rtlCol="0">
            <a:spAutoFit/>
          </a:bodyPr>
          <a:lstStyle/>
          <a:p>
            <a:r>
              <a:rPr lang="en-AU" sz="1600" i="0" dirty="0">
                <a:solidFill>
                  <a:schemeClr val="tx1"/>
                </a:solidFill>
              </a:rPr>
              <a:t>Unit costs estimated</a:t>
            </a:r>
          </a:p>
          <a:p>
            <a:pPr marL="285750" indent="-285750">
              <a:buFont typeface="Arial" panose="020B0604020202020204" pitchFamily="34" charset="0"/>
              <a:buChar char="•"/>
            </a:pPr>
            <a:r>
              <a:rPr lang="en-AU" sz="1600" i="0" dirty="0">
                <a:solidFill>
                  <a:schemeClr val="tx1"/>
                </a:solidFill>
              </a:rPr>
              <a:t>Police</a:t>
            </a:r>
          </a:p>
          <a:p>
            <a:pPr marL="742950" lvl="1" indent="-285750">
              <a:buFont typeface="Arial" panose="020B0604020202020204" pitchFamily="34" charset="0"/>
              <a:buChar char="•"/>
            </a:pPr>
            <a:r>
              <a:rPr lang="en-AU" sz="1600" i="0" dirty="0">
                <a:solidFill>
                  <a:schemeClr val="tx1"/>
                </a:solidFill>
              </a:rPr>
              <a:t>Cost per offending incident (most serious offence)</a:t>
            </a:r>
          </a:p>
          <a:p>
            <a:pPr marL="285750" indent="-285750">
              <a:buFont typeface="Arial" panose="020B0604020202020204" pitchFamily="34" charset="0"/>
              <a:buChar char="•"/>
            </a:pPr>
            <a:r>
              <a:rPr lang="en-AU" sz="1600" i="0" dirty="0">
                <a:solidFill>
                  <a:schemeClr val="tx1"/>
                </a:solidFill>
              </a:rPr>
              <a:t>Courts </a:t>
            </a:r>
          </a:p>
          <a:p>
            <a:pPr marL="742950" lvl="1" indent="-285750">
              <a:buFont typeface="Arial" panose="020B0604020202020204" pitchFamily="34" charset="0"/>
              <a:buChar char="•"/>
            </a:pPr>
            <a:r>
              <a:rPr lang="en-AU" sz="1600" i="0" dirty="0">
                <a:solidFill>
                  <a:schemeClr val="tx1"/>
                </a:solidFill>
              </a:rPr>
              <a:t>Cost per most serious charge finalised </a:t>
            </a:r>
          </a:p>
          <a:p>
            <a:pPr marL="285750" indent="-285750">
              <a:buFont typeface="Arial" panose="020B0604020202020204" pitchFamily="34" charset="0"/>
              <a:buChar char="•"/>
            </a:pPr>
            <a:r>
              <a:rPr lang="en-AU" sz="1600" i="0" dirty="0">
                <a:solidFill>
                  <a:schemeClr val="tx1"/>
                </a:solidFill>
              </a:rPr>
              <a:t>Youth Justice and Corrections</a:t>
            </a:r>
          </a:p>
          <a:p>
            <a:pPr marL="742950" lvl="1" indent="-285750">
              <a:buFont typeface="Arial" panose="020B0604020202020204" pitchFamily="34" charset="0"/>
              <a:buChar char="•"/>
            </a:pPr>
            <a:r>
              <a:rPr lang="en-AU" sz="1600" i="0" dirty="0">
                <a:solidFill>
                  <a:schemeClr val="tx1"/>
                </a:solidFill>
              </a:rPr>
              <a:t>Cost per custody day</a:t>
            </a:r>
          </a:p>
          <a:p>
            <a:pPr marL="742950" lvl="1" indent="-285750">
              <a:buFont typeface="Arial" panose="020B0604020202020204" pitchFamily="34" charset="0"/>
              <a:buChar char="•"/>
            </a:pPr>
            <a:r>
              <a:rPr lang="en-AU" sz="1600" i="0" dirty="0">
                <a:solidFill>
                  <a:schemeClr val="tx1"/>
                </a:solidFill>
              </a:rPr>
              <a:t>Cost per community corrections day by key orders</a:t>
            </a:r>
          </a:p>
          <a:p>
            <a:pPr marL="742950" lvl="1" indent="-285750">
              <a:buFont typeface="Arial" panose="020B0604020202020204" pitchFamily="34" charset="0"/>
              <a:buChar char="•"/>
            </a:pPr>
            <a:endParaRPr lang="en-AU" sz="1600" i="0" dirty="0">
              <a:solidFill>
                <a:schemeClr val="tx1"/>
              </a:solidFill>
            </a:endParaRPr>
          </a:p>
          <a:p>
            <a:pPr marL="342900" indent="-342900">
              <a:buFont typeface="Arial" panose="020B0604020202020204" pitchFamily="34" charset="0"/>
              <a:buChar char="•"/>
            </a:pPr>
            <a:endParaRPr lang="en-AU" sz="1800" i="0" dirty="0"/>
          </a:p>
        </p:txBody>
      </p:sp>
    </p:spTree>
    <p:extLst>
      <p:ext uri="{BB962C8B-B14F-4D97-AF65-F5344CB8AC3E}">
        <p14:creationId xmlns:p14="http://schemas.microsoft.com/office/powerpoint/2010/main" val="2619265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910138-10EE-4DA5-B552-C6B33F0C4795}"/>
              </a:ext>
            </a:extLst>
          </p:cNvPr>
          <p:cNvSpPr>
            <a:spLocks noGrp="1"/>
          </p:cNvSpPr>
          <p:nvPr>
            <p:ph idx="1"/>
          </p:nvPr>
        </p:nvSpPr>
        <p:spPr/>
        <p:txBody>
          <a:bodyPr/>
          <a:lstStyle/>
          <a:p>
            <a:r>
              <a:rPr lang="en-AU" sz="1400" dirty="0"/>
              <a:t>Offending event – all offences linked to an individual in an occurrence (excluding traffic offences)</a:t>
            </a:r>
          </a:p>
          <a:p>
            <a:r>
              <a:rPr lang="en-AU" sz="1400" dirty="0"/>
              <a:t>Cross-sectional police data – estimated number of offending events with different outcomes – caution, conference, court and other</a:t>
            </a:r>
          </a:p>
          <a:p>
            <a:r>
              <a:rPr lang="en-AU" sz="1400" dirty="0"/>
              <a:t>Relative time and focus of police operational activity used to apportion budget for regional operations (general duties and CPIU/CIB) and specialist operations budgets (excl. community engagement and road policing expenditure)</a:t>
            </a:r>
          </a:p>
          <a:p>
            <a:r>
              <a:rPr lang="en-AU" sz="1400" dirty="0"/>
              <a:t>General duties activity leading to different outcomes and across different offences based on ITAS data; time inflated to reflect relative EFT of CPIU/CIB</a:t>
            </a:r>
          </a:p>
          <a:p>
            <a:r>
              <a:rPr lang="en-AU" sz="1400" dirty="0"/>
              <a:t>For offending events leading to court, relative EFT of Specialist Services used to apportion Specialist Operations budget across specific offences</a:t>
            </a:r>
          </a:p>
          <a:p>
            <a:r>
              <a:rPr lang="en-AU" sz="1400" dirty="0"/>
              <a:t>Expenditure added to specific offences types was then divided by the volume of  offending events within those offence types</a:t>
            </a:r>
          </a:p>
          <a:p>
            <a:r>
              <a:rPr lang="en-AU" sz="1400" dirty="0"/>
              <a:t>Costs estimated: </a:t>
            </a:r>
          </a:p>
          <a:p>
            <a:pPr lvl="1"/>
            <a:r>
              <a:rPr lang="en-AU" sz="1400" dirty="0"/>
              <a:t>Cost per police activity resulting in caution/conference</a:t>
            </a:r>
          </a:p>
          <a:p>
            <a:pPr lvl="1"/>
            <a:r>
              <a:rPr lang="en-AU" sz="1400" dirty="0"/>
              <a:t>Cost per offence leading to court </a:t>
            </a:r>
          </a:p>
          <a:p>
            <a:pPr lvl="1"/>
            <a:endParaRPr lang="en-AU" sz="1800" dirty="0"/>
          </a:p>
          <a:p>
            <a:endParaRPr lang="en-AU" dirty="0"/>
          </a:p>
        </p:txBody>
      </p:sp>
      <p:sp>
        <p:nvSpPr>
          <p:cNvPr id="5" name="Title 1">
            <a:extLst>
              <a:ext uri="{FF2B5EF4-FFF2-40B4-BE49-F238E27FC236}">
                <a16:creationId xmlns:a16="http://schemas.microsoft.com/office/drawing/2014/main" id="{B017A31A-B1F6-4CD8-96B8-E89A13143D36}"/>
              </a:ext>
            </a:extLst>
          </p:cNvPr>
          <p:cNvSpPr txBox="1">
            <a:spLocks/>
          </p:cNvSpPr>
          <p:nvPr/>
        </p:nvSpPr>
        <p:spPr bwMode="auto">
          <a:xfrm>
            <a:off x="827089" y="751880"/>
            <a:ext cx="73739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a:solidFill>
                  <a:schemeClr val="bg2"/>
                </a:solidFill>
                <a:latin typeface="+mj-lt"/>
                <a:ea typeface="ＭＳ Ｐゴシック" charset="0"/>
                <a:cs typeface="ＭＳ Ｐゴシック" charset="0"/>
              </a:defRPr>
            </a:lvl1pPr>
            <a:lvl2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2pPr>
            <a:lvl3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3pPr>
            <a:lvl4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4pPr>
            <a:lvl5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400">
                <a:solidFill>
                  <a:schemeClr val="bg2"/>
                </a:solidFill>
                <a:latin typeface="Arial" charset="0"/>
              </a:defRPr>
            </a:lvl6pPr>
            <a:lvl7pPr marL="914400" algn="l" rtl="0" eaLnBrk="1" fontAlgn="base" hangingPunct="1">
              <a:spcBef>
                <a:spcPct val="0"/>
              </a:spcBef>
              <a:spcAft>
                <a:spcPct val="0"/>
              </a:spcAft>
              <a:defRPr sz="2400">
                <a:solidFill>
                  <a:schemeClr val="bg2"/>
                </a:solidFill>
                <a:latin typeface="Arial" charset="0"/>
              </a:defRPr>
            </a:lvl7pPr>
            <a:lvl8pPr marL="1371600" algn="l" rtl="0" eaLnBrk="1" fontAlgn="base" hangingPunct="1">
              <a:spcBef>
                <a:spcPct val="0"/>
              </a:spcBef>
              <a:spcAft>
                <a:spcPct val="0"/>
              </a:spcAft>
              <a:defRPr sz="2400">
                <a:solidFill>
                  <a:schemeClr val="bg2"/>
                </a:solidFill>
                <a:latin typeface="Arial" charset="0"/>
              </a:defRPr>
            </a:lvl8pPr>
            <a:lvl9pPr marL="1828800" algn="l" rtl="0" eaLnBrk="1" fontAlgn="base" hangingPunct="1">
              <a:spcBef>
                <a:spcPct val="0"/>
              </a:spcBef>
              <a:spcAft>
                <a:spcPct val="0"/>
              </a:spcAft>
              <a:defRPr sz="2400">
                <a:solidFill>
                  <a:schemeClr val="bg2"/>
                </a:solidFill>
                <a:latin typeface="Arial" charset="0"/>
              </a:defRPr>
            </a:lvl9pPr>
          </a:lstStyle>
          <a:p>
            <a:r>
              <a:rPr lang="en-US" i="0" kern="0" dirty="0"/>
              <a:t>Police costing approach</a:t>
            </a:r>
          </a:p>
        </p:txBody>
      </p:sp>
    </p:spTree>
    <p:extLst>
      <p:ext uri="{BB962C8B-B14F-4D97-AF65-F5344CB8AC3E}">
        <p14:creationId xmlns:p14="http://schemas.microsoft.com/office/powerpoint/2010/main" val="2632890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EFA10-99E4-459E-BF41-601D2E0D9A3F}"/>
              </a:ext>
            </a:extLst>
          </p:cNvPr>
          <p:cNvSpPr>
            <a:spLocks noGrp="1"/>
          </p:cNvSpPr>
          <p:nvPr>
            <p:ph type="title"/>
          </p:nvPr>
        </p:nvSpPr>
        <p:spPr/>
        <p:txBody>
          <a:bodyPr/>
          <a:lstStyle/>
          <a:p>
            <a:r>
              <a:rPr lang="en-AU" dirty="0"/>
              <a:t>Estimated police costs </a:t>
            </a:r>
          </a:p>
        </p:txBody>
      </p:sp>
      <p:pic>
        <p:nvPicPr>
          <p:cNvPr id="11" name="Picture 10">
            <a:extLst>
              <a:ext uri="{FF2B5EF4-FFF2-40B4-BE49-F238E27FC236}">
                <a16:creationId xmlns:a16="http://schemas.microsoft.com/office/drawing/2014/main" id="{EAE65436-C394-4F05-8366-AA6E8405AA9C}"/>
              </a:ext>
            </a:extLst>
          </p:cNvPr>
          <p:cNvPicPr>
            <a:picLocks noChangeAspect="1"/>
          </p:cNvPicPr>
          <p:nvPr/>
        </p:nvPicPr>
        <p:blipFill>
          <a:blip r:embed="rId3"/>
          <a:stretch>
            <a:fillRect/>
          </a:stretch>
        </p:blipFill>
        <p:spPr>
          <a:xfrm>
            <a:off x="2733905" y="1363497"/>
            <a:ext cx="1981294" cy="520800"/>
          </a:xfrm>
          <a:prstGeom prst="rect">
            <a:avLst/>
          </a:prstGeom>
        </p:spPr>
      </p:pic>
      <p:sp>
        <p:nvSpPr>
          <p:cNvPr id="12" name="TextBox 11">
            <a:extLst>
              <a:ext uri="{FF2B5EF4-FFF2-40B4-BE49-F238E27FC236}">
                <a16:creationId xmlns:a16="http://schemas.microsoft.com/office/drawing/2014/main" id="{26DE595D-308D-458B-8FDB-3A2CD5CBD992}"/>
              </a:ext>
            </a:extLst>
          </p:cNvPr>
          <p:cNvSpPr txBox="1"/>
          <p:nvPr/>
        </p:nvSpPr>
        <p:spPr>
          <a:xfrm>
            <a:off x="424149" y="2451252"/>
            <a:ext cx="1680073" cy="338554"/>
          </a:xfrm>
          <a:prstGeom prst="rect">
            <a:avLst/>
          </a:prstGeom>
          <a:solidFill>
            <a:schemeClr val="bg1">
              <a:lumMod val="85000"/>
            </a:schemeClr>
          </a:solidFill>
        </p:spPr>
        <p:txBody>
          <a:bodyPr wrap="square" rtlCol="0">
            <a:spAutoFit/>
          </a:bodyPr>
          <a:lstStyle/>
          <a:p>
            <a:r>
              <a:rPr lang="en-AU" sz="1600" i="0" dirty="0">
                <a:solidFill>
                  <a:schemeClr val="tx1"/>
                </a:solidFill>
              </a:rPr>
              <a:t>Offending event</a:t>
            </a:r>
          </a:p>
        </p:txBody>
      </p:sp>
      <p:cxnSp>
        <p:nvCxnSpPr>
          <p:cNvPr id="14" name="Straight Arrow Connector 13">
            <a:extLst>
              <a:ext uri="{FF2B5EF4-FFF2-40B4-BE49-F238E27FC236}">
                <a16:creationId xmlns:a16="http://schemas.microsoft.com/office/drawing/2014/main" id="{9668DB94-1B59-4C0D-BCD5-FAF83C4D51BF}"/>
              </a:ext>
            </a:extLst>
          </p:cNvPr>
          <p:cNvCxnSpPr/>
          <p:nvPr/>
        </p:nvCxnSpPr>
        <p:spPr bwMode="auto">
          <a:xfrm flipV="1">
            <a:off x="1839817" y="1713123"/>
            <a:ext cx="683046" cy="672029"/>
          </a:xfrm>
          <a:prstGeom prst="straightConnector1">
            <a:avLst/>
          </a:prstGeom>
          <a:noFill/>
          <a:ln w="9525" cap="flat" cmpd="sng" algn="ctr">
            <a:solidFill>
              <a:srgbClr val="EC6614"/>
            </a:solidFill>
            <a:prstDash val="solid"/>
            <a:round/>
            <a:headEnd type="none" w="med" len="med"/>
            <a:tailEnd type="triangle"/>
          </a:ln>
          <a:effectLst/>
        </p:spPr>
      </p:cxnSp>
      <p:cxnSp>
        <p:nvCxnSpPr>
          <p:cNvPr id="15" name="Straight Arrow Connector 14">
            <a:extLst>
              <a:ext uri="{FF2B5EF4-FFF2-40B4-BE49-F238E27FC236}">
                <a16:creationId xmlns:a16="http://schemas.microsoft.com/office/drawing/2014/main" id="{671666A4-2C90-45D2-904C-1BFAF78BE603}"/>
              </a:ext>
            </a:extLst>
          </p:cNvPr>
          <p:cNvCxnSpPr>
            <a:cxnSpLocks/>
          </p:cNvCxnSpPr>
          <p:nvPr/>
        </p:nvCxnSpPr>
        <p:spPr bwMode="auto">
          <a:xfrm>
            <a:off x="2143641" y="2620528"/>
            <a:ext cx="511425" cy="1"/>
          </a:xfrm>
          <a:prstGeom prst="straightConnector1">
            <a:avLst/>
          </a:prstGeom>
          <a:noFill/>
          <a:ln w="9525" cap="flat" cmpd="sng" algn="ctr">
            <a:solidFill>
              <a:srgbClr val="EC6614"/>
            </a:solidFill>
            <a:prstDash val="solid"/>
            <a:round/>
            <a:headEnd type="none" w="med" len="med"/>
            <a:tailEnd type="triangle"/>
          </a:ln>
          <a:effectLst/>
        </p:spPr>
      </p:cxnSp>
      <p:pic>
        <p:nvPicPr>
          <p:cNvPr id="5" name="Content Placeholder 4">
            <a:extLst>
              <a:ext uri="{FF2B5EF4-FFF2-40B4-BE49-F238E27FC236}">
                <a16:creationId xmlns:a16="http://schemas.microsoft.com/office/drawing/2014/main" id="{31D3753D-7ED5-4318-92BC-B3675F03FC5D}"/>
              </a:ext>
            </a:extLst>
          </p:cNvPr>
          <p:cNvPicPr>
            <a:picLocks noGrp="1" noChangeAspect="1"/>
          </p:cNvPicPr>
          <p:nvPr>
            <p:ph idx="1"/>
          </p:nvPr>
        </p:nvPicPr>
        <p:blipFill>
          <a:blip r:embed="rId4"/>
          <a:stretch>
            <a:fillRect/>
          </a:stretch>
        </p:blipFill>
        <p:spPr>
          <a:xfrm>
            <a:off x="2733901" y="2097466"/>
            <a:ext cx="5795635" cy="2916000"/>
          </a:xfrm>
          <a:prstGeom prst="rect">
            <a:avLst/>
          </a:prstGeom>
        </p:spPr>
      </p:pic>
    </p:spTree>
    <p:extLst>
      <p:ext uri="{BB962C8B-B14F-4D97-AF65-F5344CB8AC3E}">
        <p14:creationId xmlns:p14="http://schemas.microsoft.com/office/powerpoint/2010/main" val="3206164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910138-10EE-4DA5-B552-C6B33F0C4795}"/>
              </a:ext>
            </a:extLst>
          </p:cNvPr>
          <p:cNvSpPr>
            <a:spLocks noGrp="1"/>
          </p:cNvSpPr>
          <p:nvPr>
            <p:ph idx="1"/>
          </p:nvPr>
        </p:nvSpPr>
        <p:spPr/>
        <p:txBody>
          <a:bodyPr/>
          <a:lstStyle/>
          <a:p>
            <a:r>
              <a:rPr lang="en-AU" sz="2000" dirty="0"/>
              <a:t>Number of court matters finalised by offence type (excluding transferred to another court; ABS, 2018)</a:t>
            </a:r>
          </a:p>
          <a:p>
            <a:pPr lvl="1"/>
            <a:r>
              <a:rPr lang="en-AU" sz="2000" dirty="0"/>
              <a:t>Time devoted to trials, taking into account proportion that had trials and length of trials (Wan and </a:t>
            </a:r>
            <a:r>
              <a:rPr lang="en-AU" sz="2000" dirty="0" err="1"/>
              <a:t>Weatherburn</a:t>
            </a:r>
            <a:r>
              <a:rPr lang="en-AU" sz="2000" dirty="0"/>
              <a:t>, 2017)</a:t>
            </a:r>
          </a:p>
          <a:p>
            <a:pPr lvl="1"/>
            <a:r>
              <a:rPr lang="en-AU" sz="2000" dirty="0"/>
              <a:t>Time devoted to court attendances (total time less time for trials)</a:t>
            </a:r>
          </a:p>
          <a:p>
            <a:r>
              <a:rPr lang="en-AU" sz="2000" dirty="0"/>
              <a:t>Estimated total court time for offences calculated based on trial and attendance time</a:t>
            </a:r>
          </a:p>
          <a:p>
            <a:r>
              <a:rPr lang="en-AU" sz="2000" dirty="0"/>
              <a:t>Overall expenditure (ROGS, 2018) disaggregated by relative proportion of time across offences and divided by volume of matters finalised per most serious offence </a:t>
            </a:r>
          </a:p>
        </p:txBody>
      </p:sp>
      <p:sp>
        <p:nvSpPr>
          <p:cNvPr id="5" name="Title 1">
            <a:extLst>
              <a:ext uri="{FF2B5EF4-FFF2-40B4-BE49-F238E27FC236}">
                <a16:creationId xmlns:a16="http://schemas.microsoft.com/office/drawing/2014/main" id="{B017A31A-B1F6-4CD8-96B8-E89A13143D36}"/>
              </a:ext>
            </a:extLst>
          </p:cNvPr>
          <p:cNvSpPr txBox="1">
            <a:spLocks/>
          </p:cNvSpPr>
          <p:nvPr/>
        </p:nvSpPr>
        <p:spPr bwMode="auto">
          <a:xfrm>
            <a:off x="827089" y="751880"/>
            <a:ext cx="73739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a:solidFill>
                  <a:schemeClr val="bg2"/>
                </a:solidFill>
                <a:latin typeface="+mj-lt"/>
                <a:ea typeface="ＭＳ Ｐゴシック" charset="0"/>
                <a:cs typeface="ＭＳ Ｐゴシック" charset="0"/>
              </a:defRPr>
            </a:lvl1pPr>
            <a:lvl2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2pPr>
            <a:lvl3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3pPr>
            <a:lvl4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4pPr>
            <a:lvl5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400">
                <a:solidFill>
                  <a:schemeClr val="bg2"/>
                </a:solidFill>
                <a:latin typeface="Arial" charset="0"/>
              </a:defRPr>
            </a:lvl6pPr>
            <a:lvl7pPr marL="914400" algn="l" rtl="0" eaLnBrk="1" fontAlgn="base" hangingPunct="1">
              <a:spcBef>
                <a:spcPct val="0"/>
              </a:spcBef>
              <a:spcAft>
                <a:spcPct val="0"/>
              </a:spcAft>
              <a:defRPr sz="2400">
                <a:solidFill>
                  <a:schemeClr val="bg2"/>
                </a:solidFill>
                <a:latin typeface="Arial" charset="0"/>
              </a:defRPr>
            </a:lvl7pPr>
            <a:lvl8pPr marL="1371600" algn="l" rtl="0" eaLnBrk="1" fontAlgn="base" hangingPunct="1">
              <a:spcBef>
                <a:spcPct val="0"/>
              </a:spcBef>
              <a:spcAft>
                <a:spcPct val="0"/>
              </a:spcAft>
              <a:defRPr sz="2400">
                <a:solidFill>
                  <a:schemeClr val="bg2"/>
                </a:solidFill>
                <a:latin typeface="Arial" charset="0"/>
              </a:defRPr>
            </a:lvl8pPr>
            <a:lvl9pPr marL="1828800" algn="l" rtl="0" eaLnBrk="1" fontAlgn="base" hangingPunct="1">
              <a:spcBef>
                <a:spcPct val="0"/>
              </a:spcBef>
              <a:spcAft>
                <a:spcPct val="0"/>
              </a:spcAft>
              <a:defRPr sz="2400">
                <a:solidFill>
                  <a:schemeClr val="bg2"/>
                </a:solidFill>
                <a:latin typeface="Arial" charset="0"/>
              </a:defRPr>
            </a:lvl9pPr>
          </a:lstStyle>
          <a:p>
            <a:r>
              <a:rPr lang="en-US" i="0" kern="0" dirty="0"/>
              <a:t>Court costing approach</a:t>
            </a:r>
          </a:p>
        </p:txBody>
      </p:sp>
    </p:spTree>
    <p:extLst>
      <p:ext uri="{BB962C8B-B14F-4D97-AF65-F5344CB8AC3E}">
        <p14:creationId xmlns:p14="http://schemas.microsoft.com/office/powerpoint/2010/main" val="3854999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8DBAC-C6BB-4C31-9F0D-DF5207BD87CA}"/>
              </a:ext>
            </a:extLst>
          </p:cNvPr>
          <p:cNvSpPr>
            <a:spLocks noGrp="1"/>
          </p:cNvSpPr>
          <p:nvPr>
            <p:ph type="title"/>
          </p:nvPr>
        </p:nvSpPr>
        <p:spPr/>
        <p:txBody>
          <a:bodyPr/>
          <a:lstStyle/>
          <a:p>
            <a:r>
              <a:rPr lang="en-AU" dirty="0"/>
              <a:t>Estimated court costs</a:t>
            </a:r>
          </a:p>
        </p:txBody>
      </p:sp>
      <p:pic>
        <p:nvPicPr>
          <p:cNvPr id="5" name="Content Placeholder 4">
            <a:extLst>
              <a:ext uri="{FF2B5EF4-FFF2-40B4-BE49-F238E27FC236}">
                <a16:creationId xmlns:a16="http://schemas.microsoft.com/office/drawing/2014/main" id="{272ADAF5-3928-4AE2-80FA-1A30D1FE6E49}"/>
              </a:ext>
            </a:extLst>
          </p:cNvPr>
          <p:cNvPicPr>
            <a:picLocks noGrp="1" noChangeAspect="1"/>
          </p:cNvPicPr>
          <p:nvPr>
            <p:ph idx="1"/>
          </p:nvPr>
        </p:nvPicPr>
        <p:blipFill>
          <a:blip r:embed="rId3"/>
          <a:stretch>
            <a:fillRect/>
          </a:stretch>
        </p:blipFill>
        <p:spPr>
          <a:xfrm>
            <a:off x="1525251" y="1397477"/>
            <a:ext cx="6182931" cy="3132000"/>
          </a:xfrm>
          <a:prstGeom prst="rect">
            <a:avLst/>
          </a:prstGeom>
        </p:spPr>
      </p:pic>
    </p:spTree>
    <p:extLst>
      <p:ext uri="{BB962C8B-B14F-4D97-AF65-F5344CB8AC3E}">
        <p14:creationId xmlns:p14="http://schemas.microsoft.com/office/powerpoint/2010/main" val="1753936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AU" sz="1600" dirty="0"/>
              <a:t>Importance and prior findings </a:t>
            </a:r>
          </a:p>
          <a:p>
            <a:endParaRPr lang="en-AU" sz="1600" dirty="0"/>
          </a:p>
          <a:p>
            <a:r>
              <a:rPr lang="en-AU" sz="1600" dirty="0"/>
              <a:t>Queensland Birth Cohort (1983/84)</a:t>
            </a:r>
          </a:p>
          <a:p>
            <a:pPr lvl="1"/>
            <a:endParaRPr lang="en-AU" sz="1600" dirty="0"/>
          </a:p>
          <a:p>
            <a:r>
              <a:rPr lang="en-AU" sz="1600" dirty="0"/>
              <a:t>Latent Class Growth Modelling</a:t>
            </a:r>
          </a:p>
          <a:p>
            <a:endParaRPr lang="en-AU" sz="1600" dirty="0"/>
          </a:p>
          <a:p>
            <a:r>
              <a:rPr lang="en-AU" sz="1600" dirty="0"/>
              <a:t>Costing Approach and Estimates </a:t>
            </a:r>
          </a:p>
          <a:p>
            <a:endParaRPr lang="en-AU" sz="1600" dirty="0"/>
          </a:p>
          <a:p>
            <a:r>
              <a:rPr lang="en-AU" sz="1600" dirty="0"/>
              <a:t>Next Steps and Conclusions </a:t>
            </a:r>
            <a:endParaRPr lang="en-US" sz="1600" dirty="0"/>
          </a:p>
          <a:p>
            <a:pPr marL="0" indent="0">
              <a:buNone/>
            </a:pPr>
            <a:endParaRPr lang="en-US" sz="1200" dirty="0"/>
          </a:p>
        </p:txBody>
      </p:sp>
    </p:spTree>
    <p:extLst>
      <p:ext uri="{BB962C8B-B14F-4D97-AF65-F5344CB8AC3E}">
        <p14:creationId xmlns:p14="http://schemas.microsoft.com/office/powerpoint/2010/main" val="1428394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814E6-2793-4A13-8051-59BA3F054685}"/>
              </a:ext>
            </a:extLst>
          </p:cNvPr>
          <p:cNvSpPr>
            <a:spLocks noGrp="1"/>
          </p:cNvSpPr>
          <p:nvPr>
            <p:ph type="title"/>
          </p:nvPr>
        </p:nvSpPr>
        <p:spPr/>
        <p:txBody>
          <a:bodyPr/>
          <a:lstStyle/>
          <a:p>
            <a:r>
              <a:rPr lang="en-AU" dirty="0"/>
              <a:t>Youth justice costing approach </a:t>
            </a:r>
          </a:p>
        </p:txBody>
      </p:sp>
      <p:sp>
        <p:nvSpPr>
          <p:cNvPr id="3" name="Content Placeholder 2">
            <a:extLst>
              <a:ext uri="{FF2B5EF4-FFF2-40B4-BE49-F238E27FC236}">
                <a16:creationId xmlns:a16="http://schemas.microsoft.com/office/drawing/2014/main" id="{456364B1-0CC9-4182-949C-B4CF96EC7347}"/>
              </a:ext>
            </a:extLst>
          </p:cNvPr>
          <p:cNvSpPr>
            <a:spLocks noGrp="1"/>
          </p:cNvSpPr>
          <p:nvPr>
            <p:ph idx="1"/>
          </p:nvPr>
        </p:nvSpPr>
        <p:spPr/>
        <p:txBody>
          <a:bodyPr/>
          <a:lstStyle/>
          <a:p>
            <a:r>
              <a:rPr lang="en-AU" sz="1400" b="1" dirty="0"/>
              <a:t>Youth justice orders </a:t>
            </a:r>
            <a:r>
              <a:rPr lang="en-AU" sz="1400" dirty="0"/>
              <a:t>were grouped according to relative resource intensiveness: </a:t>
            </a:r>
          </a:p>
          <a:p>
            <a:pPr lvl="1"/>
            <a:r>
              <a:rPr lang="en-AU" sz="1400" dirty="0"/>
              <a:t>Community Service Order &amp; Graffiti Removal Order; </a:t>
            </a:r>
          </a:p>
          <a:p>
            <a:pPr lvl="1"/>
            <a:r>
              <a:rPr lang="en-AU" sz="1400" dirty="0"/>
              <a:t>Probation and Supervised Release Orders;</a:t>
            </a:r>
          </a:p>
          <a:p>
            <a:pPr lvl="1"/>
            <a:r>
              <a:rPr lang="en-AU" sz="1400" dirty="0"/>
              <a:t>Conditional Release Orders and Conditional Bail Programs</a:t>
            </a:r>
          </a:p>
          <a:p>
            <a:r>
              <a:rPr lang="en-AU" sz="1400" dirty="0"/>
              <a:t>Relative time allocated to orders (weighting) estimated based on five interviews with Youth Justice service area Managers/Supervisors</a:t>
            </a:r>
          </a:p>
          <a:p>
            <a:r>
              <a:rPr lang="en-AU" sz="1400" dirty="0"/>
              <a:t>Relative time weighting applied to the estimated annual number of young people on each order type and the average length of the orders (total order days), to allocate total expenditure on youth justice orders (ROGS, 2018) across the order types</a:t>
            </a:r>
          </a:p>
          <a:p>
            <a:r>
              <a:rPr lang="en-AU" sz="1400" dirty="0"/>
              <a:t>Allocated expenditure for specific order types divided by estimated annual days across order types to get cost per day </a:t>
            </a:r>
          </a:p>
          <a:p>
            <a:r>
              <a:rPr lang="en-AU" sz="1400" b="1" dirty="0"/>
              <a:t>Detention and conferences </a:t>
            </a:r>
            <a:r>
              <a:rPr lang="en-AU" sz="1400" dirty="0"/>
              <a:t>estimated by disaggregating overall budgets for detention centre and conferencing expenditure based on number of days detention / number of conferences held </a:t>
            </a:r>
          </a:p>
          <a:p>
            <a:endParaRPr lang="en-AU" sz="1600" dirty="0"/>
          </a:p>
          <a:p>
            <a:endParaRPr lang="en-AU" sz="1600" dirty="0"/>
          </a:p>
        </p:txBody>
      </p:sp>
    </p:spTree>
    <p:extLst>
      <p:ext uri="{BB962C8B-B14F-4D97-AF65-F5344CB8AC3E}">
        <p14:creationId xmlns:p14="http://schemas.microsoft.com/office/powerpoint/2010/main" val="2323557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017A31A-B1F6-4CD8-96B8-E89A13143D36}"/>
              </a:ext>
            </a:extLst>
          </p:cNvPr>
          <p:cNvSpPr txBox="1">
            <a:spLocks/>
          </p:cNvSpPr>
          <p:nvPr/>
        </p:nvSpPr>
        <p:spPr bwMode="auto">
          <a:xfrm>
            <a:off x="827089" y="751880"/>
            <a:ext cx="73739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a:solidFill>
                  <a:schemeClr val="bg2"/>
                </a:solidFill>
                <a:latin typeface="+mj-lt"/>
                <a:ea typeface="ＭＳ Ｐゴシック" charset="0"/>
                <a:cs typeface="ＭＳ Ｐゴシック" charset="0"/>
              </a:defRPr>
            </a:lvl1pPr>
            <a:lvl2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2pPr>
            <a:lvl3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3pPr>
            <a:lvl4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4pPr>
            <a:lvl5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400">
                <a:solidFill>
                  <a:schemeClr val="bg2"/>
                </a:solidFill>
                <a:latin typeface="Arial" charset="0"/>
              </a:defRPr>
            </a:lvl6pPr>
            <a:lvl7pPr marL="914400" algn="l" rtl="0" eaLnBrk="1" fontAlgn="base" hangingPunct="1">
              <a:spcBef>
                <a:spcPct val="0"/>
              </a:spcBef>
              <a:spcAft>
                <a:spcPct val="0"/>
              </a:spcAft>
              <a:defRPr sz="2400">
                <a:solidFill>
                  <a:schemeClr val="bg2"/>
                </a:solidFill>
                <a:latin typeface="Arial" charset="0"/>
              </a:defRPr>
            </a:lvl7pPr>
            <a:lvl8pPr marL="1371600" algn="l" rtl="0" eaLnBrk="1" fontAlgn="base" hangingPunct="1">
              <a:spcBef>
                <a:spcPct val="0"/>
              </a:spcBef>
              <a:spcAft>
                <a:spcPct val="0"/>
              </a:spcAft>
              <a:defRPr sz="2400">
                <a:solidFill>
                  <a:schemeClr val="bg2"/>
                </a:solidFill>
                <a:latin typeface="Arial" charset="0"/>
              </a:defRPr>
            </a:lvl8pPr>
            <a:lvl9pPr marL="1828800" algn="l" rtl="0" eaLnBrk="1" fontAlgn="base" hangingPunct="1">
              <a:spcBef>
                <a:spcPct val="0"/>
              </a:spcBef>
              <a:spcAft>
                <a:spcPct val="0"/>
              </a:spcAft>
              <a:defRPr sz="2400">
                <a:solidFill>
                  <a:schemeClr val="bg2"/>
                </a:solidFill>
                <a:latin typeface="Arial" charset="0"/>
              </a:defRPr>
            </a:lvl9pPr>
          </a:lstStyle>
          <a:p>
            <a:r>
              <a:rPr lang="en-US" i="0" kern="0" dirty="0"/>
              <a:t>Estimated Youth Justice costs </a:t>
            </a:r>
          </a:p>
        </p:txBody>
      </p:sp>
      <p:pic>
        <p:nvPicPr>
          <p:cNvPr id="6" name="Content Placeholder 5">
            <a:extLst>
              <a:ext uri="{FF2B5EF4-FFF2-40B4-BE49-F238E27FC236}">
                <a16:creationId xmlns:a16="http://schemas.microsoft.com/office/drawing/2014/main" id="{18351709-3CED-406D-AC79-E6CBBC0C902B}"/>
              </a:ext>
            </a:extLst>
          </p:cNvPr>
          <p:cNvPicPr>
            <a:picLocks noGrp="1" noChangeAspect="1"/>
          </p:cNvPicPr>
          <p:nvPr>
            <p:ph idx="1"/>
          </p:nvPr>
        </p:nvPicPr>
        <p:blipFill>
          <a:blip r:embed="rId3"/>
          <a:stretch>
            <a:fillRect/>
          </a:stretch>
        </p:blipFill>
        <p:spPr>
          <a:xfrm>
            <a:off x="1451131" y="1855464"/>
            <a:ext cx="6749896" cy="2052000"/>
          </a:xfrm>
          <a:prstGeom prst="rect">
            <a:avLst/>
          </a:prstGeom>
        </p:spPr>
      </p:pic>
    </p:spTree>
    <p:extLst>
      <p:ext uri="{BB962C8B-B14F-4D97-AF65-F5344CB8AC3E}">
        <p14:creationId xmlns:p14="http://schemas.microsoft.com/office/powerpoint/2010/main" val="2841926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25E2B-F951-4FB7-AB63-366304017F8F}"/>
              </a:ext>
            </a:extLst>
          </p:cNvPr>
          <p:cNvSpPr>
            <a:spLocks noGrp="1"/>
          </p:cNvSpPr>
          <p:nvPr>
            <p:ph type="title"/>
          </p:nvPr>
        </p:nvSpPr>
        <p:spPr>
          <a:xfrm>
            <a:off x="762000" y="844154"/>
            <a:ext cx="7544718" cy="342900"/>
          </a:xfrm>
        </p:spPr>
        <p:txBody>
          <a:bodyPr/>
          <a:lstStyle/>
          <a:p>
            <a:r>
              <a:rPr lang="en-AU" sz="2400" dirty="0"/>
              <a:t>Queensland Corrective Services costing approach</a:t>
            </a:r>
          </a:p>
        </p:txBody>
      </p:sp>
      <p:sp>
        <p:nvSpPr>
          <p:cNvPr id="3" name="Content Placeholder 2">
            <a:extLst>
              <a:ext uri="{FF2B5EF4-FFF2-40B4-BE49-F238E27FC236}">
                <a16:creationId xmlns:a16="http://schemas.microsoft.com/office/drawing/2014/main" id="{860A2FCE-1312-49E0-9AD5-E7FC54495FC7}"/>
              </a:ext>
            </a:extLst>
          </p:cNvPr>
          <p:cNvSpPr>
            <a:spLocks noGrp="1"/>
          </p:cNvSpPr>
          <p:nvPr>
            <p:ph idx="1"/>
          </p:nvPr>
        </p:nvSpPr>
        <p:spPr/>
        <p:txBody>
          <a:bodyPr/>
          <a:lstStyle/>
          <a:p>
            <a:r>
              <a:rPr lang="en-AU" sz="1400" dirty="0"/>
              <a:t>Overall expenditure for community correction regions and correctional centres allocated to location (major city or regional/remote)</a:t>
            </a:r>
          </a:p>
          <a:p>
            <a:pPr lvl="1"/>
            <a:r>
              <a:rPr lang="en-AU" sz="1400" b="1" dirty="0"/>
              <a:t>Custodial</a:t>
            </a:r>
            <a:r>
              <a:rPr lang="en-AU" sz="1400" dirty="0"/>
              <a:t> – correction centres expenditure divided by annual number of custodial days across locations to get estimated cost per day</a:t>
            </a:r>
          </a:p>
          <a:p>
            <a:pPr lvl="1"/>
            <a:r>
              <a:rPr lang="en-AU" sz="1400" b="1" dirty="0"/>
              <a:t>Community-based orders </a:t>
            </a:r>
            <a:r>
              <a:rPr lang="en-AU" sz="1400" dirty="0"/>
              <a:t>– orders organised into groups based on resource intensiveness:</a:t>
            </a:r>
          </a:p>
          <a:p>
            <a:pPr lvl="2"/>
            <a:r>
              <a:rPr lang="en-AU" sz="1400" dirty="0"/>
              <a:t>Community Service Orders</a:t>
            </a:r>
          </a:p>
          <a:p>
            <a:pPr lvl="2"/>
            <a:r>
              <a:rPr lang="en-AU" sz="1400" dirty="0"/>
              <a:t>Probation and Parole</a:t>
            </a:r>
          </a:p>
          <a:p>
            <a:pPr lvl="2"/>
            <a:r>
              <a:rPr lang="en-AU" sz="1400" dirty="0"/>
              <a:t>Intensive Correction Orders</a:t>
            </a:r>
          </a:p>
          <a:p>
            <a:pPr lvl="1"/>
            <a:r>
              <a:rPr lang="en-AU" sz="1400" dirty="0"/>
              <a:t>Relative time intensiveness of orders estimated based on interviews with 5 case workers from different QLD locations (weighting also based on location)</a:t>
            </a:r>
          </a:p>
          <a:p>
            <a:pPr lvl="1"/>
            <a:r>
              <a:rPr lang="en-AU" sz="1400" dirty="0"/>
              <a:t>Community corrections expenditure allocated across orders by applying the relative time weighting to total order days across order types, and divided the resulting expenditure by total days within each order type</a:t>
            </a:r>
          </a:p>
          <a:p>
            <a:endParaRPr lang="en-AU" sz="1400" dirty="0"/>
          </a:p>
          <a:p>
            <a:endParaRPr lang="en-AU" dirty="0"/>
          </a:p>
        </p:txBody>
      </p:sp>
    </p:spTree>
    <p:extLst>
      <p:ext uri="{BB962C8B-B14F-4D97-AF65-F5344CB8AC3E}">
        <p14:creationId xmlns:p14="http://schemas.microsoft.com/office/powerpoint/2010/main" val="1954005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910138-10EE-4DA5-B552-C6B33F0C4795}"/>
              </a:ext>
            </a:extLst>
          </p:cNvPr>
          <p:cNvSpPr>
            <a:spLocks noGrp="1"/>
          </p:cNvSpPr>
          <p:nvPr>
            <p:ph idx="1"/>
          </p:nvPr>
        </p:nvSpPr>
        <p:spPr/>
        <p:txBody>
          <a:bodyPr/>
          <a:lstStyle/>
          <a:p>
            <a:pPr marL="0" indent="0">
              <a:buNone/>
            </a:pPr>
            <a:endParaRPr lang="en-AU" dirty="0"/>
          </a:p>
        </p:txBody>
      </p:sp>
      <p:sp>
        <p:nvSpPr>
          <p:cNvPr id="5" name="Title 1">
            <a:extLst>
              <a:ext uri="{FF2B5EF4-FFF2-40B4-BE49-F238E27FC236}">
                <a16:creationId xmlns:a16="http://schemas.microsoft.com/office/drawing/2014/main" id="{B017A31A-B1F6-4CD8-96B8-E89A13143D36}"/>
              </a:ext>
            </a:extLst>
          </p:cNvPr>
          <p:cNvSpPr txBox="1">
            <a:spLocks/>
          </p:cNvSpPr>
          <p:nvPr/>
        </p:nvSpPr>
        <p:spPr bwMode="auto">
          <a:xfrm>
            <a:off x="827089" y="751880"/>
            <a:ext cx="73739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a:solidFill>
                  <a:schemeClr val="bg2"/>
                </a:solidFill>
                <a:latin typeface="+mj-lt"/>
                <a:ea typeface="ＭＳ Ｐゴシック" charset="0"/>
                <a:cs typeface="ＭＳ Ｐゴシック" charset="0"/>
              </a:defRPr>
            </a:lvl1pPr>
            <a:lvl2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2pPr>
            <a:lvl3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3pPr>
            <a:lvl4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4pPr>
            <a:lvl5pPr algn="l" rtl="0" eaLnBrk="1" fontAlgn="base" hangingPunct="1">
              <a:spcBef>
                <a:spcPct val="0"/>
              </a:spcBef>
              <a:spcAft>
                <a:spcPct val="0"/>
              </a:spcAft>
              <a:defRPr sz="2800" b="1">
                <a:solidFill>
                  <a:schemeClr val="bg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400">
                <a:solidFill>
                  <a:schemeClr val="bg2"/>
                </a:solidFill>
                <a:latin typeface="Arial" charset="0"/>
              </a:defRPr>
            </a:lvl6pPr>
            <a:lvl7pPr marL="914400" algn="l" rtl="0" eaLnBrk="1" fontAlgn="base" hangingPunct="1">
              <a:spcBef>
                <a:spcPct val="0"/>
              </a:spcBef>
              <a:spcAft>
                <a:spcPct val="0"/>
              </a:spcAft>
              <a:defRPr sz="2400">
                <a:solidFill>
                  <a:schemeClr val="bg2"/>
                </a:solidFill>
                <a:latin typeface="Arial" charset="0"/>
              </a:defRPr>
            </a:lvl7pPr>
            <a:lvl8pPr marL="1371600" algn="l" rtl="0" eaLnBrk="1" fontAlgn="base" hangingPunct="1">
              <a:spcBef>
                <a:spcPct val="0"/>
              </a:spcBef>
              <a:spcAft>
                <a:spcPct val="0"/>
              </a:spcAft>
              <a:defRPr sz="2400">
                <a:solidFill>
                  <a:schemeClr val="bg2"/>
                </a:solidFill>
                <a:latin typeface="Arial" charset="0"/>
              </a:defRPr>
            </a:lvl8pPr>
            <a:lvl9pPr marL="1828800" algn="l" rtl="0" eaLnBrk="1" fontAlgn="base" hangingPunct="1">
              <a:spcBef>
                <a:spcPct val="0"/>
              </a:spcBef>
              <a:spcAft>
                <a:spcPct val="0"/>
              </a:spcAft>
              <a:defRPr sz="2400">
                <a:solidFill>
                  <a:schemeClr val="bg2"/>
                </a:solidFill>
                <a:latin typeface="Arial" charset="0"/>
              </a:defRPr>
            </a:lvl9pPr>
          </a:lstStyle>
          <a:p>
            <a:r>
              <a:rPr lang="en-US" i="0" kern="0" dirty="0"/>
              <a:t>Corrections cost estimates </a:t>
            </a:r>
          </a:p>
        </p:txBody>
      </p:sp>
      <p:pic>
        <p:nvPicPr>
          <p:cNvPr id="2" name="Picture 1">
            <a:extLst>
              <a:ext uri="{FF2B5EF4-FFF2-40B4-BE49-F238E27FC236}">
                <a16:creationId xmlns:a16="http://schemas.microsoft.com/office/drawing/2014/main" id="{21EEE895-EC70-4E7E-BC92-A3391520BC81}"/>
              </a:ext>
            </a:extLst>
          </p:cNvPr>
          <p:cNvPicPr>
            <a:picLocks noChangeAspect="1"/>
          </p:cNvPicPr>
          <p:nvPr/>
        </p:nvPicPr>
        <p:blipFill>
          <a:blip r:embed="rId3"/>
          <a:stretch>
            <a:fillRect/>
          </a:stretch>
        </p:blipFill>
        <p:spPr>
          <a:xfrm>
            <a:off x="1800720" y="1862136"/>
            <a:ext cx="6461914" cy="1980000"/>
          </a:xfrm>
          <a:prstGeom prst="rect">
            <a:avLst/>
          </a:prstGeom>
        </p:spPr>
      </p:pic>
    </p:spTree>
    <p:extLst>
      <p:ext uri="{BB962C8B-B14F-4D97-AF65-F5344CB8AC3E}">
        <p14:creationId xmlns:p14="http://schemas.microsoft.com/office/powerpoint/2010/main" val="2185493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7883D3B-36BA-4053-8BD8-5F00A2F7339A}"/>
              </a:ext>
            </a:extLst>
          </p:cNvPr>
          <p:cNvPicPr>
            <a:picLocks noChangeAspect="1"/>
          </p:cNvPicPr>
          <p:nvPr/>
        </p:nvPicPr>
        <p:blipFill>
          <a:blip r:embed="rId3"/>
          <a:stretch>
            <a:fillRect/>
          </a:stretch>
        </p:blipFill>
        <p:spPr>
          <a:xfrm>
            <a:off x="270319" y="1534533"/>
            <a:ext cx="4575857" cy="2511867"/>
          </a:xfrm>
          <a:prstGeom prst="rect">
            <a:avLst/>
          </a:prstGeom>
        </p:spPr>
      </p:pic>
      <p:pic>
        <p:nvPicPr>
          <p:cNvPr id="8" name="Picture 7">
            <a:extLst>
              <a:ext uri="{FF2B5EF4-FFF2-40B4-BE49-F238E27FC236}">
                <a16:creationId xmlns:a16="http://schemas.microsoft.com/office/drawing/2014/main" id="{152ED222-2F6B-4891-9FC4-3C4A4C935A96}"/>
              </a:ext>
            </a:extLst>
          </p:cNvPr>
          <p:cNvPicPr>
            <a:picLocks noChangeAspect="1"/>
          </p:cNvPicPr>
          <p:nvPr/>
        </p:nvPicPr>
        <p:blipFill>
          <a:blip r:embed="rId4"/>
          <a:stretch>
            <a:fillRect/>
          </a:stretch>
        </p:blipFill>
        <p:spPr>
          <a:xfrm>
            <a:off x="4572000" y="1534533"/>
            <a:ext cx="4281299" cy="2556000"/>
          </a:xfrm>
          <a:prstGeom prst="rect">
            <a:avLst/>
          </a:prstGeom>
        </p:spPr>
      </p:pic>
      <p:sp>
        <p:nvSpPr>
          <p:cNvPr id="2" name="Title 1">
            <a:extLst>
              <a:ext uri="{FF2B5EF4-FFF2-40B4-BE49-F238E27FC236}">
                <a16:creationId xmlns:a16="http://schemas.microsoft.com/office/drawing/2014/main" id="{2DFE9362-771A-4F64-9AB9-2F353EC3D820}"/>
              </a:ext>
            </a:extLst>
          </p:cNvPr>
          <p:cNvSpPr>
            <a:spLocks noGrp="1"/>
          </p:cNvSpPr>
          <p:nvPr>
            <p:ph type="title"/>
          </p:nvPr>
        </p:nvSpPr>
        <p:spPr>
          <a:xfrm>
            <a:off x="762000" y="844154"/>
            <a:ext cx="7373938" cy="342900"/>
          </a:xfrm>
        </p:spPr>
        <p:txBody>
          <a:bodyPr/>
          <a:lstStyle/>
          <a:p>
            <a:r>
              <a:rPr lang="en-AU" dirty="0"/>
              <a:t>Distribution of mean criminal justice system contacts across the life-course</a:t>
            </a:r>
          </a:p>
        </p:txBody>
      </p:sp>
      <p:sp>
        <p:nvSpPr>
          <p:cNvPr id="4" name="Oval 3">
            <a:extLst>
              <a:ext uri="{FF2B5EF4-FFF2-40B4-BE49-F238E27FC236}">
                <a16:creationId xmlns:a16="http://schemas.microsoft.com/office/drawing/2014/main" id="{D665458A-2A4F-4BE5-8753-45E400ABE615}"/>
              </a:ext>
            </a:extLst>
          </p:cNvPr>
          <p:cNvSpPr/>
          <p:nvPr/>
        </p:nvSpPr>
        <p:spPr bwMode="auto">
          <a:xfrm>
            <a:off x="1508110" y="2686863"/>
            <a:ext cx="368360" cy="485368"/>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AU" sz="1500" b="0" i="0" u="none" strike="noStrike" cap="none" normalizeH="0" baseline="0">
              <a:ln>
                <a:noFill/>
              </a:ln>
              <a:solidFill>
                <a:schemeClr val="tx1"/>
              </a:solidFill>
              <a:effectLst/>
              <a:latin typeface="Arial" charset="0"/>
            </a:endParaRPr>
          </a:p>
        </p:txBody>
      </p:sp>
      <p:sp>
        <p:nvSpPr>
          <p:cNvPr id="5" name="Oval 4">
            <a:extLst>
              <a:ext uri="{FF2B5EF4-FFF2-40B4-BE49-F238E27FC236}">
                <a16:creationId xmlns:a16="http://schemas.microsoft.com/office/drawing/2014/main" id="{8BB2F4C9-C099-488F-84B6-26E5B4B466A6}"/>
              </a:ext>
            </a:extLst>
          </p:cNvPr>
          <p:cNvSpPr/>
          <p:nvPr/>
        </p:nvSpPr>
        <p:spPr bwMode="auto">
          <a:xfrm>
            <a:off x="1462740" y="2664706"/>
            <a:ext cx="602378" cy="687962"/>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AU" sz="1500" b="0" i="0" u="none" strike="noStrike" cap="none" normalizeH="0" baseline="0">
              <a:ln>
                <a:noFill/>
              </a:ln>
              <a:solidFill>
                <a:schemeClr val="tx1"/>
              </a:solidFill>
              <a:effectLst/>
              <a:latin typeface="Arial" charset="0"/>
            </a:endParaRPr>
          </a:p>
        </p:txBody>
      </p:sp>
      <p:sp>
        <p:nvSpPr>
          <p:cNvPr id="9" name="Oval 8">
            <a:extLst>
              <a:ext uri="{FF2B5EF4-FFF2-40B4-BE49-F238E27FC236}">
                <a16:creationId xmlns:a16="http://schemas.microsoft.com/office/drawing/2014/main" id="{C8CA1259-1B19-487F-96FD-2A448837A7C7}"/>
              </a:ext>
            </a:extLst>
          </p:cNvPr>
          <p:cNvSpPr/>
          <p:nvPr/>
        </p:nvSpPr>
        <p:spPr bwMode="auto">
          <a:xfrm>
            <a:off x="2845525" y="2660044"/>
            <a:ext cx="602378" cy="65817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AU" sz="1500" b="0" i="0" u="none" strike="noStrike" cap="none" normalizeH="0" baseline="0">
              <a:ln>
                <a:noFill/>
              </a:ln>
              <a:solidFill>
                <a:schemeClr val="tx1"/>
              </a:solidFill>
              <a:effectLst/>
              <a:latin typeface="Arial" charset="0"/>
            </a:endParaRPr>
          </a:p>
        </p:txBody>
      </p:sp>
      <p:sp>
        <p:nvSpPr>
          <p:cNvPr id="12" name="Oval 11">
            <a:extLst>
              <a:ext uri="{FF2B5EF4-FFF2-40B4-BE49-F238E27FC236}">
                <a16:creationId xmlns:a16="http://schemas.microsoft.com/office/drawing/2014/main" id="{3CE95696-26FA-4223-B2A3-586E2D4FE69F}"/>
              </a:ext>
            </a:extLst>
          </p:cNvPr>
          <p:cNvSpPr/>
          <p:nvPr/>
        </p:nvSpPr>
        <p:spPr bwMode="auto">
          <a:xfrm>
            <a:off x="8094548" y="2062817"/>
            <a:ext cx="602378" cy="1210710"/>
          </a:xfrm>
          <a:prstGeom prst="ellipse">
            <a:avLst/>
          </a:prstGeom>
          <a:noFill/>
          <a:ln w="9525" cap="flat" cmpd="sng" algn="ctr">
            <a:solidFill>
              <a:srgbClr val="92D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AU" sz="1500" b="0" i="0" u="none" strike="noStrike" cap="none" normalizeH="0" baseline="0">
              <a:ln>
                <a:noFill/>
              </a:ln>
              <a:solidFill>
                <a:schemeClr val="tx1"/>
              </a:solidFill>
              <a:effectLst/>
              <a:latin typeface="Arial" charset="0"/>
            </a:endParaRPr>
          </a:p>
        </p:txBody>
      </p:sp>
      <p:sp>
        <p:nvSpPr>
          <p:cNvPr id="13" name="Oval 12">
            <a:extLst>
              <a:ext uri="{FF2B5EF4-FFF2-40B4-BE49-F238E27FC236}">
                <a16:creationId xmlns:a16="http://schemas.microsoft.com/office/drawing/2014/main" id="{8E09ED66-92DC-4FE6-B04F-28EC0952854A}"/>
              </a:ext>
            </a:extLst>
          </p:cNvPr>
          <p:cNvSpPr/>
          <p:nvPr/>
        </p:nvSpPr>
        <p:spPr bwMode="auto">
          <a:xfrm>
            <a:off x="6211578" y="2107504"/>
            <a:ext cx="602378" cy="1210710"/>
          </a:xfrm>
          <a:prstGeom prst="ellipse">
            <a:avLst/>
          </a:prstGeom>
          <a:noFill/>
          <a:ln w="9525" cap="flat" cmpd="sng" algn="ctr">
            <a:solidFill>
              <a:srgbClr val="92D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AU" sz="1500" b="0" i="0" u="none" strike="noStrike" cap="none" normalizeH="0" baseline="0">
              <a:ln>
                <a:noFill/>
              </a:ln>
              <a:solidFill>
                <a:schemeClr val="tx1"/>
              </a:solidFill>
              <a:effectLst/>
              <a:latin typeface="Arial" charset="0"/>
            </a:endParaRPr>
          </a:p>
        </p:txBody>
      </p:sp>
      <p:sp>
        <p:nvSpPr>
          <p:cNvPr id="6" name="TextBox 5">
            <a:extLst>
              <a:ext uri="{FF2B5EF4-FFF2-40B4-BE49-F238E27FC236}">
                <a16:creationId xmlns:a16="http://schemas.microsoft.com/office/drawing/2014/main" id="{2AC98669-61FE-4E89-A5F2-2E4299D89EC7}"/>
              </a:ext>
            </a:extLst>
          </p:cNvPr>
          <p:cNvSpPr txBox="1"/>
          <p:nvPr/>
        </p:nvSpPr>
        <p:spPr>
          <a:xfrm>
            <a:off x="1592251" y="2581009"/>
            <a:ext cx="914400" cy="307777"/>
          </a:xfrm>
          <a:prstGeom prst="rect">
            <a:avLst/>
          </a:prstGeom>
          <a:noFill/>
        </p:spPr>
        <p:txBody>
          <a:bodyPr wrap="square" rtlCol="0">
            <a:spAutoFit/>
          </a:bodyPr>
          <a:lstStyle/>
          <a:p>
            <a:r>
              <a:rPr lang="en-AU" sz="1400" dirty="0">
                <a:solidFill>
                  <a:srgbClr val="FF0000"/>
                </a:solidFill>
              </a:rPr>
              <a:t>4x</a:t>
            </a:r>
          </a:p>
        </p:txBody>
      </p:sp>
      <p:sp>
        <p:nvSpPr>
          <p:cNvPr id="14" name="TextBox 13">
            <a:extLst>
              <a:ext uri="{FF2B5EF4-FFF2-40B4-BE49-F238E27FC236}">
                <a16:creationId xmlns:a16="http://schemas.microsoft.com/office/drawing/2014/main" id="{EACF6F53-D147-4FDC-B3B5-D51BB7D11BF7}"/>
              </a:ext>
            </a:extLst>
          </p:cNvPr>
          <p:cNvSpPr txBox="1"/>
          <p:nvPr/>
        </p:nvSpPr>
        <p:spPr>
          <a:xfrm>
            <a:off x="5581397" y="2621449"/>
            <a:ext cx="914400" cy="307777"/>
          </a:xfrm>
          <a:prstGeom prst="rect">
            <a:avLst/>
          </a:prstGeom>
          <a:noFill/>
        </p:spPr>
        <p:txBody>
          <a:bodyPr wrap="square" rtlCol="0">
            <a:spAutoFit/>
          </a:bodyPr>
          <a:lstStyle/>
          <a:p>
            <a:r>
              <a:rPr lang="en-AU" sz="1400" dirty="0">
                <a:solidFill>
                  <a:srgbClr val="FF0000"/>
                </a:solidFill>
              </a:rPr>
              <a:t>5x</a:t>
            </a:r>
          </a:p>
        </p:txBody>
      </p:sp>
      <p:sp>
        <p:nvSpPr>
          <p:cNvPr id="15" name="TextBox 14">
            <a:extLst>
              <a:ext uri="{FF2B5EF4-FFF2-40B4-BE49-F238E27FC236}">
                <a16:creationId xmlns:a16="http://schemas.microsoft.com/office/drawing/2014/main" id="{35613444-D8D7-4045-854C-018CB79062C0}"/>
              </a:ext>
            </a:extLst>
          </p:cNvPr>
          <p:cNvSpPr txBox="1"/>
          <p:nvPr/>
        </p:nvSpPr>
        <p:spPr>
          <a:xfrm>
            <a:off x="5754378" y="2775337"/>
            <a:ext cx="914400" cy="307777"/>
          </a:xfrm>
          <a:prstGeom prst="rect">
            <a:avLst/>
          </a:prstGeom>
          <a:noFill/>
        </p:spPr>
        <p:txBody>
          <a:bodyPr wrap="square" rtlCol="0">
            <a:spAutoFit/>
          </a:bodyPr>
          <a:lstStyle/>
          <a:p>
            <a:r>
              <a:rPr lang="en-AU" sz="1400" dirty="0">
                <a:solidFill>
                  <a:srgbClr val="FF0000"/>
                </a:solidFill>
              </a:rPr>
              <a:t>10x</a:t>
            </a:r>
          </a:p>
        </p:txBody>
      </p:sp>
      <p:sp>
        <p:nvSpPr>
          <p:cNvPr id="16" name="Oval 15">
            <a:extLst>
              <a:ext uri="{FF2B5EF4-FFF2-40B4-BE49-F238E27FC236}">
                <a16:creationId xmlns:a16="http://schemas.microsoft.com/office/drawing/2014/main" id="{F5E3CD18-D088-4EFD-901F-79DC73CDE755}"/>
              </a:ext>
            </a:extLst>
          </p:cNvPr>
          <p:cNvSpPr/>
          <p:nvPr/>
        </p:nvSpPr>
        <p:spPr bwMode="auto">
          <a:xfrm>
            <a:off x="5567459" y="2626908"/>
            <a:ext cx="602378" cy="65817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AU" sz="1500" b="0" i="0" u="none" strike="noStrike" cap="none" normalizeH="0" baseline="0">
              <a:ln>
                <a:noFill/>
              </a:ln>
              <a:solidFill>
                <a:schemeClr val="tx1"/>
              </a:solidFill>
              <a:effectLst/>
              <a:latin typeface="Arial" charset="0"/>
            </a:endParaRPr>
          </a:p>
        </p:txBody>
      </p:sp>
      <p:sp>
        <p:nvSpPr>
          <p:cNvPr id="17" name="Oval 16">
            <a:extLst>
              <a:ext uri="{FF2B5EF4-FFF2-40B4-BE49-F238E27FC236}">
                <a16:creationId xmlns:a16="http://schemas.microsoft.com/office/drawing/2014/main" id="{66D753F9-B56E-4A64-8AB2-E861D62F86C8}"/>
              </a:ext>
            </a:extLst>
          </p:cNvPr>
          <p:cNvSpPr/>
          <p:nvPr/>
        </p:nvSpPr>
        <p:spPr bwMode="auto">
          <a:xfrm>
            <a:off x="6855697" y="2607635"/>
            <a:ext cx="602378" cy="658170"/>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AU" sz="1500" b="0" i="0" u="none" strike="noStrike" cap="none" normalizeH="0" baseline="0">
              <a:ln>
                <a:noFill/>
              </a:ln>
              <a:solidFill>
                <a:schemeClr val="tx1"/>
              </a:solidFill>
              <a:effectLst/>
              <a:latin typeface="Arial" charset="0"/>
            </a:endParaRPr>
          </a:p>
        </p:txBody>
      </p:sp>
      <p:sp>
        <p:nvSpPr>
          <p:cNvPr id="18" name="Oval 17">
            <a:extLst>
              <a:ext uri="{FF2B5EF4-FFF2-40B4-BE49-F238E27FC236}">
                <a16:creationId xmlns:a16="http://schemas.microsoft.com/office/drawing/2014/main" id="{111F0985-BC87-4913-A1E2-406116DB6A3C}"/>
              </a:ext>
            </a:extLst>
          </p:cNvPr>
          <p:cNvSpPr/>
          <p:nvPr/>
        </p:nvSpPr>
        <p:spPr bwMode="auto">
          <a:xfrm>
            <a:off x="2150220" y="2141958"/>
            <a:ext cx="602378" cy="1210710"/>
          </a:xfrm>
          <a:prstGeom prst="ellipse">
            <a:avLst/>
          </a:prstGeom>
          <a:noFill/>
          <a:ln w="9525" cap="flat" cmpd="sng" algn="ctr">
            <a:solidFill>
              <a:srgbClr val="92D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AU" sz="1500" b="0" i="0" u="none" strike="noStrike" cap="none" normalizeH="0" baseline="0">
              <a:ln>
                <a:noFill/>
              </a:ln>
              <a:solidFill>
                <a:schemeClr val="tx1"/>
              </a:solidFill>
              <a:effectLst/>
              <a:latin typeface="Arial" charset="0"/>
            </a:endParaRPr>
          </a:p>
        </p:txBody>
      </p:sp>
      <p:sp>
        <p:nvSpPr>
          <p:cNvPr id="20" name="Oval 19">
            <a:extLst>
              <a:ext uri="{FF2B5EF4-FFF2-40B4-BE49-F238E27FC236}">
                <a16:creationId xmlns:a16="http://schemas.microsoft.com/office/drawing/2014/main" id="{7DE028A3-8F0D-48E8-9B20-A407B84318C8}"/>
              </a:ext>
            </a:extLst>
          </p:cNvPr>
          <p:cNvSpPr/>
          <p:nvPr/>
        </p:nvSpPr>
        <p:spPr bwMode="auto">
          <a:xfrm>
            <a:off x="4072795" y="2146716"/>
            <a:ext cx="602378" cy="1210710"/>
          </a:xfrm>
          <a:prstGeom prst="ellipse">
            <a:avLst/>
          </a:prstGeom>
          <a:noFill/>
          <a:ln w="9525" cap="flat" cmpd="sng" algn="ctr">
            <a:solidFill>
              <a:srgbClr val="92D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Char char="•"/>
              <a:tabLst/>
            </a:pPr>
            <a:endParaRPr kumimoji="0" lang="en-AU" sz="1500" b="0" i="0" u="none" strike="noStrike" cap="none" normalizeH="0" baseline="0">
              <a:ln>
                <a:noFill/>
              </a:ln>
              <a:solidFill>
                <a:schemeClr val="tx1"/>
              </a:solidFill>
              <a:effectLst/>
              <a:latin typeface="Arial" charset="0"/>
            </a:endParaRPr>
          </a:p>
        </p:txBody>
      </p:sp>
      <p:sp>
        <p:nvSpPr>
          <p:cNvPr id="21" name="TextBox 20">
            <a:extLst>
              <a:ext uri="{FF2B5EF4-FFF2-40B4-BE49-F238E27FC236}">
                <a16:creationId xmlns:a16="http://schemas.microsoft.com/office/drawing/2014/main" id="{630658F9-74E5-4D23-8C1F-940D6D368438}"/>
              </a:ext>
            </a:extLst>
          </p:cNvPr>
          <p:cNvSpPr txBox="1"/>
          <p:nvPr/>
        </p:nvSpPr>
        <p:spPr>
          <a:xfrm>
            <a:off x="2232314" y="1903883"/>
            <a:ext cx="914400" cy="307777"/>
          </a:xfrm>
          <a:prstGeom prst="rect">
            <a:avLst/>
          </a:prstGeom>
          <a:noFill/>
        </p:spPr>
        <p:txBody>
          <a:bodyPr wrap="square" rtlCol="0">
            <a:spAutoFit/>
          </a:bodyPr>
          <a:lstStyle/>
          <a:p>
            <a:r>
              <a:rPr lang="en-AU" sz="1400" dirty="0">
                <a:solidFill>
                  <a:srgbClr val="FF0000"/>
                </a:solidFill>
              </a:rPr>
              <a:t>3x</a:t>
            </a:r>
          </a:p>
        </p:txBody>
      </p:sp>
      <p:sp>
        <p:nvSpPr>
          <p:cNvPr id="22" name="TextBox 21">
            <a:extLst>
              <a:ext uri="{FF2B5EF4-FFF2-40B4-BE49-F238E27FC236}">
                <a16:creationId xmlns:a16="http://schemas.microsoft.com/office/drawing/2014/main" id="{0444A4E9-4E14-49ED-8D0D-85804A87083E}"/>
              </a:ext>
            </a:extLst>
          </p:cNvPr>
          <p:cNvSpPr txBox="1"/>
          <p:nvPr/>
        </p:nvSpPr>
        <p:spPr>
          <a:xfrm>
            <a:off x="6126768" y="1955489"/>
            <a:ext cx="914400" cy="307777"/>
          </a:xfrm>
          <a:prstGeom prst="rect">
            <a:avLst/>
          </a:prstGeom>
          <a:noFill/>
        </p:spPr>
        <p:txBody>
          <a:bodyPr wrap="square" rtlCol="0">
            <a:spAutoFit/>
          </a:bodyPr>
          <a:lstStyle/>
          <a:p>
            <a:r>
              <a:rPr lang="en-AU" sz="1400" dirty="0">
                <a:solidFill>
                  <a:srgbClr val="FF0000"/>
                </a:solidFill>
              </a:rPr>
              <a:t>2x   4x   </a:t>
            </a:r>
          </a:p>
        </p:txBody>
      </p:sp>
    </p:spTree>
    <p:extLst>
      <p:ext uri="{BB962C8B-B14F-4D97-AF65-F5344CB8AC3E}">
        <p14:creationId xmlns:p14="http://schemas.microsoft.com/office/powerpoint/2010/main" val="8817091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F291F-987A-45B6-AF0A-A447181454DF}"/>
              </a:ext>
            </a:extLst>
          </p:cNvPr>
          <p:cNvSpPr>
            <a:spLocks noGrp="1"/>
          </p:cNvSpPr>
          <p:nvPr>
            <p:ph type="title"/>
          </p:nvPr>
        </p:nvSpPr>
        <p:spPr/>
        <p:txBody>
          <a:bodyPr/>
          <a:lstStyle/>
          <a:p>
            <a:r>
              <a:rPr lang="en-AU" dirty="0"/>
              <a:t>Next steps</a:t>
            </a:r>
          </a:p>
        </p:txBody>
      </p:sp>
      <p:sp>
        <p:nvSpPr>
          <p:cNvPr id="3" name="Content Placeholder 2">
            <a:extLst>
              <a:ext uri="{FF2B5EF4-FFF2-40B4-BE49-F238E27FC236}">
                <a16:creationId xmlns:a16="http://schemas.microsoft.com/office/drawing/2014/main" id="{B6A6EDBF-8BE6-4C95-847D-7DCB9A149170}"/>
              </a:ext>
            </a:extLst>
          </p:cNvPr>
          <p:cNvSpPr>
            <a:spLocks noGrp="1"/>
          </p:cNvSpPr>
          <p:nvPr>
            <p:ph idx="1"/>
          </p:nvPr>
        </p:nvSpPr>
        <p:spPr/>
        <p:txBody>
          <a:bodyPr/>
          <a:lstStyle/>
          <a:p>
            <a:r>
              <a:rPr lang="en-AU" dirty="0"/>
              <a:t>Finalise top down estimates and calculate bottom up estimates</a:t>
            </a:r>
          </a:p>
          <a:p>
            <a:r>
              <a:rPr lang="en-AU" dirty="0"/>
              <a:t>Validate with agencies</a:t>
            </a:r>
          </a:p>
          <a:p>
            <a:r>
              <a:rPr lang="en-AU" dirty="0"/>
              <a:t>Apply costs to patterns of contacts from linked cohort data, and project as future costs (e.g. estimate for a cohort who were aged 10 in 2016/17)</a:t>
            </a:r>
          </a:p>
          <a:p>
            <a:r>
              <a:rPr lang="en-AU" dirty="0"/>
              <a:t>Costs discounted at 7% annually and estimate a net present value of future costs for each offending class</a:t>
            </a:r>
          </a:p>
        </p:txBody>
      </p:sp>
    </p:spTree>
    <p:extLst>
      <p:ext uri="{BB962C8B-B14F-4D97-AF65-F5344CB8AC3E}">
        <p14:creationId xmlns:p14="http://schemas.microsoft.com/office/powerpoint/2010/main" val="3163811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Conclusions  </a:t>
            </a:r>
          </a:p>
        </p:txBody>
      </p:sp>
      <p:sp>
        <p:nvSpPr>
          <p:cNvPr id="5" name="Content Placeholder 4">
            <a:extLst>
              <a:ext uri="{FF2B5EF4-FFF2-40B4-BE49-F238E27FC236}">
                <a16:creationId xmlns:a16="http://schemas.microsoft.com/office/drawing/2014/main" id="{FBF8D37E-5B06-457D-9B9D-43C8CF326C2D}"/>
              </a:ext>
            </a:extLst>
          </p:cNvPr>
          <p:cNvSpPr>
            <a:spLocks noGrp="1"/>
          </p:cNvSpPr>
          <p:nvPr>
            <p:ph idx="1"/>
          </p:nvPr>
        </p:nvSpPr>
        <p:spPr/>
        <p:txBody>
          <a:bodyPr/>
          <a:lstStyle/>
          <a:p>
            <a:r>
              <a:rPr lang="en-AU" sz="1600" dirty="0"/>
              <a:t>Indigenous peoples have a much higher rate of contact with the criminal justice system (80% vs 26%)</a:t>
            </a:r>
          </a:p>
          <a:p>
            <a:r>
              <a:rPr lang="en-AU" sz="1600" dirty="0"/>
              <a:t>Offending groups for Indigenous (adolescent onset moderate and early onset chronic) have a much higher relative volume of contacts with the criminal justice system over their early life-course</a:t>
            </a:r>
          </a:p>
          <a:p>
            <a:r>
              <a:rPr lang="en-AU" sz="1600" dirty="0"/>
              <a:t>Considerable variability in costs based on offence type, types of community-based orders and location of criminal justice system contact</a:t>
            </a:r>
          </a:p>
          <a:p>
            <a:r>
              <a:rPr lang="en-AU" sz="1600" dirty="0"/>
              <a:t>Costs of trajectory groups are likely to vary considerably given large variation in mean volume of contacts with the criminal justice system </a:t>
            </a:r>
          </a:p>
        </p:txBody>
      </p:sp>
    </p:spTree>
    <p:extLst>
      <p:ext uri="{BB962C8B-B14F-4D97-AF65-F5344CB8AC3E}">
        <p14:creationId xmlns:p14="http://schemas.microsoft.com/office/powerpoint/2010/main" val="21326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1444" y="844154"/>
            <a:ext cx="8011332" cy="3949303"/>
          </a:xfrm>
        </p:spPr>
        <p:txBody>
          <a:bodyPr/>
          <a:lstStyle/>
          <a:p>
            <a:endParaRPr lang="en-AU" dirty="0"/>
          </a:p>
          <a:p>
            <a:endParaRPr lang="en-AU" dirty="0"/>
          </a:p>
          <a:p>
            <a:endParaRPr lang="en-AU" dirty="0"/>
          </a:p>
          <a:p>
            <a:pPr marL="0" indent="0" algn="ctr">
              <a:buNone/>
            </a:pPr>
            <a:r>
              <a:rPr lang="en-AU" sz="4000" dirty="0"/>
              <a:t>Thank you!</a:t>
            </a:r>
          </a:p>
          <a:p>
            <a:pPr marL="0" indent="0" algn="ctr">
              <a:buNone/>
            </a:pPr>
            <a:endParaRPr lang="en-AU" sz="4000" dirty="0"/>
          </a:p>
        </p:txBody>
      </p:sp>
    </p:spTree>
    <p:extLst>
      <p:ext uri="{BB962C8B-B14F-4D97-AF65-F5344CB8AC3E}">
        <p14:creationId xmlns:p14="http://schemas.microsoft.com/office/powerpoint/2010/main" val="1500560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Importance </a:t>
            </a:r>
          </a:p>
        </p:txBody>
      </p:sp>
      <p:sp>
        <p:nvSpPr>
          <p:cNvPr id="3" name="Content Placeholder 2"/>
          <p:cNvSpPr>
            <a:spLocks noGrp="1"/>
          </p:cNvSpPr>
          <p:nvPr>
            <p:ph idx="1"/>
          </p:nvPr>
        </p:nvSpPr>
        <p:spPr/>
        <p:txBody>
          <a:bodyPr>
            <a:normAutofit/>
          </a:bodyPr>
          <a:lstStyle/>
          <a:p>
            <a:pPr>
              <a:lnSpc>
                <a:spcPct val="90000"/>
              </a:lnSpc>
            </a:pPr>
            <a:r>
              <a:rPr lang="en-AU" altLang="en-US" sz="1800" dirty="0"/>
              <a:t>Evidence to promote good decision making:</a:t>
            </a:r>
          </a:p>
          <a:p>
            <a:pPr lvl="1">
              <a:lnSpc>
                <a:spcPct val="90000"/>
              </a:lnSpc>
            </a:pPr>
            <a:r>
              <a:rPr lang="en-AU" altLang="en-US" sz="1800" dirty="0"/>
              <a:t>Promote long-term thinking </a:t>
            </a:r>
          </a:p>
          <a:p>
            <a:pPr lvl="1">
              <a:lnSpc>
                <a:spcPct val="90000"/>
              </a:lnSpc>
            </a:pPr>
            <a:r>
              <a:rPr lang="en-AU" altLang="en-US" sz="1800" dirty="0"/>
              <a:t>Economically efficient decisions</a:t>
            </a:r>
          </a:p>
          <a:p>
            <a:pPr lvl="1">
              <a:lnSpc>
                <a:spcPct val="90000"/>
              </a:lnSpc>
            </a:pPr>
            <a:r>
              <a:rPr lang="en-AU" altLang="en-US" sz="1800" dirty="0"/>
              <a:t>Advocate for change (i.e.: programs, justice reinvestment)</a:t>
            </a:r>
          </a:p>
          <a:p>
            <a:pPr>
              <a:lnSpc>
                <a:spcPct val="90000"/>
              </a:lnSpc>
            </a:pPr>
            <a:endParaRPr lang="en-AU" altLang="en-US" sz="1800" dirty="0"/>
          </a:p>
          <a:p>
            <a:pPr>
              <a:lnSpc>
                <a:spcPct val="90000"/>
              </a:lnSpc>
            </a:pPr>
            <a:r>
              <a:rPr lang="en-AU" altLang="en-US" sz="1800" dirty="0"/>
              <a:t>Lack of Australian research:</a:t>
            </a:r>
          </a:p>
          <a:p>
            <a:pPr lvl="1">
              <a:lnSpc>
                <a:spcPct val="90000"/>
              </a:lnSpc>
            </a:pPr>
            <a:r>
              <a:rPr lang="en-AU" altLang="en-US" sz="1800" dirty="0"/>
              <a:t>Detailed criminal justice system costs</a:t>
            </a:r>
          </a:p>
          <a:p>
            <a:pPr lvl="1">
              <a:lnSpc>
                <a:spcPct val="90000"/>
              </a:lnSpc>
            </a:pPr>
            <a:r>
              <a:rPr lang="en-AU" altLang="en-US" sz="1800" dirty="0"/>
              <a:t>Few have assessed costs based on key cost drivers</a:t>
            </a:r>
          </a:p>
          <a:p>
            <a:pPr lvl="1">
              <a:lnSpc>
                <a:spcPct val="90000"/>
              </a:lnSpc>
            </a:pPr>
            <a:r>
              <a:rPr lang="en-AU" altLang="en-US" sz="1800" dirty="0"/>
              <a:t>Few have assessed the longitudinal cost of offenders to the criminal justice system, and none based on Indigenous status </a:t>
            </a:r>
          </a:p>
        </p:txBody>
      </p:sp>
    </p:spTree>
    <p:extLst>
      <p:ext uri="{BB962C8B-B14F-4D97-AF65-F5344CB8AC3E}">
        <p14:creationId xmlns:p14="http://schemas.microsoft.com/office/powerpoint/2010/main" val="4222475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Prior Research </a:t>
            </a:r>
          </a:p>
        </p:txBody>
      </p:sp>
      <p:sp>
        <p:nvSpPr>
          <p:cNvPr id="3" name="Content Placeholder 2"/>
          <p:cNvSpPr>
            <a:spLocks noGrp="1"/>
          </p:cNvSpPr>
          <p:nvPr>
            <p:ph idx="1"/>
          </p:nvPr>
        </p:nvSpPr>
        <p:spPr/>
        <p:txBody>
          <a:bodyPr>
            <a:normAutofit fontScale="62500" lnSpcReduction="20000"/>
          </a:bodyPr>
          <a:lstStyle/>
          <a:p>
            <a:r>
              <a:rPr lang="en-US" dirty="0"/>
              <a:t>Differences between studies impact on findings</a:t>
            </a:r>
          </a:p>
          <a:p>
            <a:pPr lvl="1"/>
            <a:r>
              <a:rPr lang="en-US" dirty="0"/>
              <a:t>Costs included and how assessed - direct criminal justice system, victim, fear, and lost productivity from offenders</a:t>
            </a:r>
          </a:p>
          <a:p>
            <a:pPr lvl="1"/>
            <a:r>
              <a:rPr lang="en-US" dirty="0"/>
              <a:t>Wide ranging cost estimates </a:t>
            </a:r>
          </a:p>
          <a:p>
            <a:pPr lvl="1"/>
            <a:r>
              <a:rPr lang="en-US" dirty="0"/>
              <a:t>Sample </a:t>
            </a:r>
          </a:p>
          <a:p>
            <a:pPr lvl="1"/>
            <a:endParaRPr lang="en-US" dirty="0"/>
          </a:p>
          <a:p>
            <a:r>
              <a:rPr lang="en-US" dirty="0"/>
              <a:t>Early research – selected or created categories</a:t>
            </a:r>
          </a:p>
          <a:p>
            <a:pPr lvl="1"/>
            <a:r>
              <a:rPr lang="en-US" dirty="0"/>
              <a:t>Costs resulting from “life of crime” </a:t>
            </a:r>
            <a:r>
              <a:rPr lang="en-US" b="1" dirty="0"/>
              <a:t>US$1.5m to $1.8m </a:t>
            </a:r>
            <a:r>
              <a:rPr lang="en-US" dirty="0"/>
              <a:t>(Cohen, 1998)</a:t>
            </a:r>
          </a:p>
          <a:p>
            <a:pPr lvl="1"/>
            <a:r>
              <a:rPr lang="en-US" dirty="0"/>
              <a:t>Prisoners with 30+ convictions </a:t>
            </a:r>
            <a:r>
              <a:rPr lang="en-US" b="1" dirty="0"/>
              <a:t>$US1.14m </a:t>
            </a:r>
            <a:r>
              <a:rPr lang="en-US" dirty="0"/>
              <a:t>(</a:t>
            </a:r>
            <a:r>
              <a:rPr lang="en-US" dirty="0" err="1"/>
              <a:t>Delisi</a:t>
            </a:r>
            <a:r>
              <a:rPr lang="en-US" dirty="0"/>
              <a:t> &amp; Gatling, 2003)</a:t>
            </a:r>
          </a:p>
          <a:p>
            <a:pPr lvl="1"/>
            <a:r>
              <a:rPr lang="en-US" dirty="0"/>
              <a:t>10% of sample with most offences </a:t>
            </a:r>
            <a:r>
              <a:rPr lang="en-US" b="1" dirty="0"/>
              <a:t>$US800,000 </a:t>
            </a:r>
            <a:r>
              <a:rPr lang="en-US" dirty="0"/>
              <a:t>(Welsh et al., 2008)</a:t>
            </a:r>
          </a:p>
          <a:p>
            <a:pPr marL="0" indent="0">
              <a:buNone/>
            </a:pPr>
            <a:endParaRPr lang="en-US" dirty="0"/>
          </a:p>
          <a:p>
            <a:r>
              <a:rPr lang="en-US" dirty="0"/>
              <a:t>More recent research – trajectory modelling</a:t>
            </a:r>
            <a:endParaRPr lang="en-AU" dirty="0"/>
          </a:p>
          <a:p>
            <a:pPr lvl="2"/>
            <a:r>
              <a:rPr lang="en-AU" dirty="0"/>
              <a:t>About one-quarter of individuals offend</a:t>
            </a:r>
          </a:p>
          <a:p>
            <a:pPr lvl="2"/>
            <a:r>
              <a:rPr lang="en-AU" dirty="0"/>
              <a:t>Most have one or two offences</a:t>
            </a:r>
          </a:p>
          <a:p>
            <a:pPr lvl="2"/>
            <a:r>
              <a:rPr lang="en-AU" dirty="0"/>
              <a:t>Small group of chronic offenders account for a large proportion of costs</a:t>
            </a:r>
          </a:p>
          <a:p>
            <a:endParaRPr lang="en-US" dirty="0"/>
          </a:p>
          <a:p>
            <a:pPr lvl="1"/>
            <a:endParaRPr lang="en-US" dirty="0"/>
          </a:p>
          <a:p>
            <a:endParaRPr lang="en-US" dirty="0"/>
          </a:p>
          <a:p>
            <a:endParaRPr lang="en-US" dirty="0"/>
          </a:p>
        </p:txBody>
      </p:sp>
    </p:spTree>
    <p:extLst>
      <p:ext uri="{BB962C8B-B14F-4D97-AF65-F5344CB8AC3E}">
        <p14:creationId xmlns:p14="http://schemas.microsoft.com/office/powerpoint/2010/main" val="1836681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3BA11-700A-41FE-B9EA-4A2630DEA5C4}"/>
              </a:ext>
            </a:extLst>
          </p:cNvPr>
          <p:cNvSpPr>
            <a:spLocks noGrp="1"/>
          </p:cNvSpPr>
          <p:nvPr>
            <p:ph type="title"/>
          </p:nvPr>
        </p:nvSpPr>
        <p:spPr/>
        <p:txBody>
          <a:bodyPr/>
          <a:lstStyle/>
          <a:p>
            <a:r>
              <a:rPr lang="en-AU" dirty="0"/>
              <a:t>Research Questions	</a:t>
            </a:r>
          </a:p>
        </p:txBody>
      </p:sp>
      <p:sp>
        <p:nvSpPr>
          <p:cNvPr id="3" name="Content Placeholder 2">
            <a:extLst>
              <a:ext uri="{FF2B5EF4-FFF2-40B4-BE49-F238E27FC236}">
                <a16:creationId xmlns:a16="http://schemas.microsoft.com/office/drawing/2014/main" id="{CC67D1A0-FEA6-410F-AB16-F94E5DA3852A}"/>
              </a:ext>
            </a:extLst>
          </p:cNvPr>
          <p:cNvSpPr>
            <a:spLocks noGrp="1"/>
          </p:cNvSpPr>
          <p:nvPr>
            <p:ph idx="1"/>
          </p:nvPr>
        </p:nvSpPr>
        <p:spPr/>
        <p:txBody>
          <a:bodyPr/>
          <a:lstStyle/>
          <a:p>
            <a:endParaRPr lang="en-AU" dirty="0"/>
          </a:p>
          <a:p>
            <a:r>
              <a:rPr lang="en-AU" dirty="0"/>
              <a:t>How do offending trajectories differ for Indigenous and non-Indigenous Australians? </a:t>
            </a:r>
          </a:p>
          <a:p>
            <a:endParaRPr lang="en-AU" dirty="0"/>
          </a:p>
          <a:p>
            <a:r>
              <a:rPr lang="en-AU" dirty="0"/>
              <a:t>Can we develop better estimates about the direct criminal justice system costs of offending?</a:t>
            </a:r>
          </a:p>
        </p:txBody>
      </p:sp>
    </p:spTree>
    <p:extLst>
      <p:ext uri="{BB962C8B-B14F-4D97-AF65-F5344CB8AC3E}">
        <p14:creationId xmlns:p14="http://schemas.microsoft.com/office/powerpoint/2010/main" val="1546931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Queensland Birth Cohort (1983/84)</a:t>
            </a:r>
            <a:endParaRPr lang="en-US" dirty="0"/>
          </a:p>
        </p:txBody>
      </p:sp>
      <p:sp>
        <p:nvSpPr>
          <p:cNvPr id="3" name="Content Placeholder 2"/>
          <p:cNvSpPr>
            <a:spLocks noGrp="1"/>
          </p:cNvSpPr>
          <p:nvPr>
            <p:ph idx="1"/>
          </p:nvPr>
        </p:nvSpPr>
        <p:spPr/>
        <p:txBody>
          <a:bodyPr>
            <a:normAutofit fontScale="92500" lnSpcReduction="10000"/>
          </a:bodyPr>
          <a:lstStyle/>
          <a:p>
            <a:r>
              <a:rPr lang="en-US" dirty="0"/>
              <a:t>Data linkage by Queensland Government Statistician’s Office for all individuals born in QLD during 1983/84 and contacts to 2014 (aged 10 to 32)</a:t>
            </a:r>
          </a:p>
          <a:p>
            <a:r>
              <a:rPr lang="en-US" dirty="0"/>
              <a:t>Key datasets:</a:t>
            </a:r>
          </a:p>
          <a:p>
            <a:pPr lvl="1"/>
            <a:r>
              <a:rPr lang="en-US" dirty="0"/>
              <a:t>RBDM – Births</a:t>
            </a:r>
          </a:p>
          <a:p>
            <a:pPr lvl="1"/>
            <a:r>
              <a:rPr lang="en-US" dirty="0"/>
              <a:t>QPS - Cautioning and referral to conferencing </a:t>
            </a:r>
          </a:p>
          <a:p>
            <a:pPr lvl="1"/>
            <a:r>
              <a:rPr lang="en-US" dirty="0"/>
              <a:t>YJ – Community-based orders and detention </a:t>
            </a:r>
          </a:p>
          <a:p>
            <a:pPr lvl="1"/>
            <a:r>
              <a:rPr lang="en-US" dirty="0"/>
              <a:t>JAG – Court </a:t>
            </a:r>
            <a:r>
              <a:rPr lang="en-US" dirty="0" err="1"/>
              <a:t>finalisations</a:t>
            </a:r>
            <a:endParaRPr lang="en-US" dirty="0"/>
          </a:p>
          <a:p>
            <a:pPr lvl="1"/>
            <a:r>
              <a:rPr lang="en-US" dirty="0"/>
              <a:t>QCS – Community-based orders, remand and imprisonment </a:t>
            </a:r>
          </a:p>
          <a:p>
            <a:pPr lvl="2"/>
            <a:endParaRPr lang="en-US" dirty="0"/>
          </a:p>
          <a:p>
            <a:endParaRPr lang="en-US" dirty="0"/>
          </a:p>
        </p:txBody>
      </p:sp>
    </p:spTree>
    <p:extLst>
      <p:ext uri="{BB962C8B-B14F-4D97-AF65-F5344CB8AC3E}">
        <p14:creationId xmlns:p14="http://schemas.microsoft.com/office/powerpoint/2010/main" val="1140453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r>
              <a:rPr lang="en-US" dirty="0"/>
              <a:t>1983-1984 Queensland cohorts (n=83,371) </a:t>
            </a:r>
          </a:p>
          <a:p>
            <a:pPr lvl="2"/>
            <a:r>
              <a:rPr lang="en-US" dirty="0"/>
              <a:t>22,687 (27.1%) offended (</a:t>
            </a:r>
            <a:r>
              <a:rPr lang="en-US" i="1" dirty="0"/>
              <a:t>M</a:t>
            </a:r>
            <a:r>
              <a:rPr lang="en-US" dirty="0"/>
              <a:t>=2.8, </a:t>
            </a:r>
            <a:r>
              <a:rPr lang="en-US" i="1" dirty="0"/>
              <a:t>SD</a:t>
            </a:r>
            <a:r>
              <a:rPr lang="en-US" dirty="0"/>
              <a:t>=14.4, excluding traffic offences)</a:t>
            </a:r>
          </a:p>
          <a:p>
            <a:pPr lvl="2"/>
            <a:r>
              <a:rPr lang="en-US" dirty="0"/>
              <a:t>233,164 offences</a:t>
            </a:r>
          </a:p>
          <a:p>
            <a:pPr lvl="2"/>
            <a:endParaRPr lang="en-US" dirty="0"/>
          </a:p>
          <a:p>
            <a:pPr lvl="1"/>
            <a:r>
              <a:rPr lang="en-US" dirty="0"/>
              <a:t>Indigenous status (Multi-Stage Median Algorithm) </a:t>
            </a:r>
          </a:p>
          <a:p>
            <a:pPr lvl="2"/>
            <a:r>
              <a:rPr lang="en-US" dirty="0"/>
              <a:t>n=2,295 Indigenous, </a:t>
            </a:r>
            <a:r>
              <a:rPr lang="en-US" dirty="0">
                <a:solidFill>
                  <a:srgbClr val="FF0000"/>
                </a:solidFill>
              </a:rPr>
              <a:t>80.3% </a:t>
            </a:r>
            <a:r>
              <a:rPr lang="en-US" dirty="0"/>
              <a:t>offended, </a:t>
            </a:r>
            <a:r>
              <a:rPr lang="en-US" i="1" dirty="0"/>
              <a:t>M</a:t>
            </a:r>
            <a:r>
              <a:rPr lang="en-US" dirty="0"/>
              <a:t>=26.8, </a:t>
            </a:r>
            <a:r>
              <a:rPr lang="en-US" i="1" dirty="0"/>
              <a:t>SD</a:t>
            </a:r>
            <a:r>
              <a:rPr lang="en-US" dirty="0"/>
              <a:t>=44</a:t>
            </a:r>
          </a:p>
          <a:p>
            <a:pPr lvl="3"/>
            <a:r>
              <a:rPr lang="en-US" dirty="0"/>
              <a:t>N=1,252 Male, 87.5% offended, M=38.1, SD=51.8</a:t>
            </a:r>
          </a:p>
          <a:p>
            <a:pPr lvl="3"/>
            <a:r>
              <a:rPr lang="en-US" dirty="0"/>
              <a:t>N=1,043 Female, 71.8% offended, M=13.4 offences, SD=26.9</a:t>
            </a:r>
          </a:p>
          <a:p>
            <a:pPr lvl="3"/>
            <a:endParaRPr lang="en-US" dirty="0"/>
          </a:p>
          <a:p>
            <a:pPr lvl="2"/>
            <a:r>
              <a:rPr lang="en-US" dirty="0"/>
              <a:t>n=81,076 non-Indigenous, </a:t>
            </a:r>
            <a:r>
              <a:rPr lang="en-US" dirty="0">
                <a:solidFill>
                  <a:srgbClr val="FF0000"/>
                </a:solidFill>
              </a:rPr>
              <a:t>25.7% </a:t>
            </a:r>
            <a:r>
              <a:rPr lang="en-US" dirty="0"/>
              <a:t>offended, </a:t>
            </a:r>
            <a:r>
              <a:rPr lang="en-US" i="1" dirty="0"/>
              <a:t>M</a:t>
            </a:r>
            <a:r>
              <a:rPr lang="en-US" dirty="0"/>
              <a:t>=2.12, </a:t>
            </a:r>
            <a:r>
              <a:rPr lang="en-US" i="1" dirty="0"/>
              <a:t>SD</a:t>
            </a:r>
            <a:r>
              <a:rPr lang="en-US" dirty="0"/>
              <a:t>=11.9</a:t>
            </a:r>
          </a:p>
          <a:p>
            <a:pPr lvl="3"/>
            <a:r>
              <a:rPr lang="en-US" dirty="0"/>
              <a:t>N=41,694 Male, 36.6% offended, M=3.3 offences, SD=15.3</a:t>
            </a:r>
          </a:p>
          <a:p>
            <a:pPr lvl="3"/>
            <a:r>
              <a:rPr lang="en-US" dirty="0"/>
              <a:t>N=39,373 Female, 14.2% offended, M=0.8 offences, SD=6.3</a:t>
            </a:r>
          </a:p>
          <a:p>
            <a:pPr lvl="2"/>
            <a:endParaRPr lang="en-US" dirty="0"/>
          </a:p>
          <a:p>
            <a:pPr lvl="1"/>
            <a:endParaRPr lang="en-US" dirty="0"/>
          </a:p>
        </p:txBody>
      </p:sp>
    </p:spTree>
    <p:extLst>
      <p:ext uri="{BB962C8B-B14F-4D97-AF65-F5344CB8AC3E}">
        <p14:creationId xmlns:p14="http://schemas.microsoft.com/office/powerpoint/2010/main" val="3733901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80D2C-2D66-4330-A8A2-CA9F17A9DA46}"/>
              </a:ext>
            </a:extLst>
          </p:cNvPr>
          <p:cNvSpPr>
            <a:spLocks noGrp="1"/>
          </p:cNvSpPr>
          <p:nvPr>
            <p:ph type="title"/>
          </p:nvPr>
        </p:nvSpPr>
        <p:spPr/>
        <p:txBody>
          <a:bodyPr/>
          <a:lstStyle/>
          <a:p>
            <a:r>
              <a:rPr lang="en-AU" dirty="0"/>
              <a:t>Research Question 1</a:t>
            </a:r>
          </a:p>
        </p:txBody>
      </p:sp>
      <p:sp>
        <p:nvSpPr>
          <p:cNvPr id="3" name="Content Placeholder 2">
            <a:extLst>
              <a:ext uri="{FF2B5EF4-FFF2-40B4-BE49-F238E27FC236}">
                <a16:creationId xmlns:a16="http://schemas.microsoft.com/office/drawing/2014/main" id="{0D968FDA-F263-4224-BA47-55EBD796CC86}"/>
              </a:ext>
            </a:extLst>
          </p:cNvPr>
          <p:cNvSpPr>
            <a:spLocks noGrp="1"/>
          </p:cNvSpPr>
          <p:nvPr>
            <p:ph idx="1"/>
          </p:nvPr>
        </p:nvSpPr>
        <p:spPr/>
        <p:txBody>
          <a:bodyPr/>
          <a:lstStyle/>
          <a:p>
            <a:endParaRPr lang="en-AU" dirty="0"/>
          </a:p>
          <a:p>
            <a:r>
              <a:rPr lang="en-AU" dirty="0"/>
              <a:t>How do offending trajectories differ for Indigenous and non-Indigenous Australians? </a:t>
            </a:r>
          </a:p>
          <a:p>
            <a:endParaRPr lang="en-AU" dirty="0"/>
          </a:p>
        </p:txBody>
      </p:sp>
    </p:spTree>
    <p:extLst>
      <p:ext uri="{BB962C8B-B14F-4D97-AF65-F5344CB8AC3E}">
        <p14:creationId xmlns:p14="http://schemas.microsoft.com/office/powerpoint/2010/main" val="1272920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72704"/>
            <a:ext cx="7373938" cy="342900"/>
          </a:xfrm>
        </p:spPr>
        <p:txBody>
          <a:bodyPr/>
          <a:lstStyle/>
          <a:p>
            <a:r>
              <a:rPr lang="en-US" dirty="0"/>
              <a:t>Trajectory Analysis </a:t>
            </a:r>
          </a:p>
        </p:txBody>
      </p:sp>
      <p:sp>
        <p:nvSpPr>
          <p:cNvPr id="3" name="Content Placeholder 2"/>
          <p:cNvSpPr>
            <a:spLocks noGrp="1"/>
          </p:cNvSpPr>
          <p:nvPr>
            <p:ph idx="1"/>
          </p:nvPr>
        </p:nvSpPr>
        <p:spPr>
          <a:xfrm>
            <a:off x="838200" y="1111176"/>
            <a:ext cx="7924800" cy="3682281"/>
          </a:xfrm>
        </p:spPr>
        <p:txBody>
          <a:bodyPr>
            <a:normAutofit fontScale="77500" lnSpcReduction="20000"/>
          </a:bodyPr>
          <a:lstStyle/>
          <a:p>
            <a:r>
              <a:rPr lang="en-US" dirty="0"/>
              <a:t>Dataset</a:t>
            </a:r>
          </a:p>
          <a:p>
            <a:pPr lvl="1"/>
            <a:r>
              <a:rPr lang="en-US" dirty="0"/>
              <a:t>Annual number of offences for each of the 83,371 individuals born in Queensland 1983/84 (incl. non-offenders)</a:t>
            </a:r>
          </a:p>
          <a:p>
            <a:endParaRPr lang="en-US" dirty="0"/>
          </a:p>
          <a:p>
            <a:r>
              <a:rPr lang="en-US" dirty="0"/>
              <a:t>Latent Class Growth Modelling </a:t>
            </a:r>
          </a:p>
          <a:p>
            <a:pPr lvl="1"/>
            <a:r>
              <a:rPr lang="en-US" dirty="0"/>
              <a:t>Modelled biennial offence frequency from 10 to 31 years of age </a:t>
            </a:r>
          </a:p>
          <a:p>
            <a:pPr lvl="1"/>
            <a:r>
              <a:rPr lang="en-US" dirty="0"/>
              <a:t>Capped at 50 offences biennially </a:t>
            </a:r>
          </a:p>
          <a:p>
            <a:pPr lvl="1"/>
            <a:r>
              <a:rPr lang="en-US" dirty="0"/>
              <a:t>Separate models for Indigenous and non-Indigenous </a:t>
            </a:r>
          </a:p>
          <a:p>
            <a:pPr lvl="1"/>
            <a:r>
              <a:rPr lang="en-US" dirty="0"/>
              <a:t>Goodness of fit estimates and entropy to determine best model from two to five classes</a:t>
            </a:r>
          </a:p>
          <a:p>
            <a:pPr lvl="1"/>
            <a:r>
              <a:rPr lang="en-US" dirty="0"/>
              <a:t>Optimum model for both Indigenous and non-Indigenous cohort had 3 groups</a:t>
            </a:r>
          </a:p>
          <a:p>
            <a:endParaRPr lang="en-US" dirty="0"/>
          </a:p>
        </p:txBody>
      </p:sp>
    </p:spTree>
    <p:extLst>
      <p:ext uri="{BB962C8B-B14F-4D97-AF65-F5344CB8AC3E}">
        <p14:creationId xmlns:p14="http://schemas.microsoft.com/office/powerpoint/2010/main" val="3618982677"/>
      </p:ext>
    </p:extLst>
  </p:cSld>
  <p:clrMapOvr>
    <a:masterClrMapping/>
  </p:clrMapOvr>
</p:sld>
</file>

<file path=ppt/theme/theme1.xml><?xml version="1.0" encoding="utf-8"?>
<a:theme xmlns:a="http://schemas.openxmlformats.org/drawingml/2006/main" name="griffith">
  <a:themeElements>
    <a:clrScheme name="Maste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ster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en-AU" sz="1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en-AU" sz="1500" b="0" i="0" u="none" strike="noStrike" cap="none" normalizeH="0" baseline="0" smtClean="0">
            <a:ln>
              <a:noFill/>
            </a:ln>
            <a:solidFill>
              <a:schemeClr val="tx1"/>
            </a:solidFill>
            <a:effectLst/>
            <a:latin typeface="Arial" charset="0"/>
          </a:defRPr>
        </a:defPPr>
      </a:lstStyle>
    </a:lnDef>
  </a:objectDefaults>
  <a:extraClrSchemeLst>
    <a:extraClrScheme>
      <a:clrScheme name="Maste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Griffith">
  <a:themeElements>
    <a:clrScheme name="Maste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ster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en-AU" sz="1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en-AU" sz="1500" b="0" i="0" u="none" strike="noStrike" cap="none" normalizeH="0" baseline="0" smtClean="0">
            <a:ln>
              <a:noFill/>
            </a:ln>
            <a:solidFill>
              <a:schemeClr val="tx1"/>
            </a:solidFill>
            <a:effectLst/>
            <a:latin typeface="Arial" charset="0"/>
          </a:defRPr>
        </a:defPPr>
      </a:lstStyle>
    </a:lnDef>
  </a:objectDefaults>
  <a:extraClrSchemeLst>
    <a:extraClrScheme>
      <a:clrScheme name="Master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ster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ster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ster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ster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ster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ster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ster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ster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ster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ster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ster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J Document" ma:contentTypeID="0x01010077DC2A28846341C9915EFC7988C44A4F00AC683DE72F6D54408E582A29A0E01260" ma:contentTypeVersion="4" ma:contentTypeDescription="" ma:contentTypeScope="" ma:versionID="6d8699e19d18e85c01352be16c7ff8ee">
  <xsd:schema xmlns:xsd="http://www.w3.org/2001/XMLSchema" xmlns:xs="http://www.w3.org/2001/XMLSchema" xmlns:p="http://schemas.microsoft.com/office/2006/metadata/properties" xmlns:ns1="http://schemas.microsoft.com/sharepoint/v3" xmlns:ns3="7682a661-0ade-4637-84c8-77ce31dee783" xmlns:ns4="e4ff26e6-61c9-4223-823f-818594960367" targetNamespace="http://schemas.microsoft.com/office/2006/metadata/properties" ma:root="true" ma:fieldsID="7b26b1d083b43316654d29245d50e201" ns1:_="" ns3:_="" ns4:_="">
    <xsd:import namespace="http://schemas.microsoft.com/sharepoint/v3"/>
    <xsd:import namespace="7682a661-0ade-4637-84c8-77ce31dee783"/>
    <xsd:import namespace="e4ff26e6-61c9-4223-823f-818594960367"/>
    <xsd:element name="properties">
      <xsd:complexType>
        <xsd:sequence>
          <xsd:element name="documentManagement">
            <xsd:complexType>
              <xsd:all>
                <xsd:element ref="ns3:TaxCatchAll" minOccurs="0"/>
                <xsd:element ref="ns4:ne8158a489a9473f9c54eecb4c21131b" minOccurs="0"/>
                <xsd:element ref="ns4:bc56bdda6a6a44c48d8cfdd96ad4c147"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3" nillable="true" ma:displayName="Scheduling Start Date" ma:description="" ma:internalName="PublishingStartDate">
      <xsd:simpleType>
        <xsd:restriction base="dms:Unknown"/>
      </xsd:simpleType>
    </xsd:element>
    <xsd:element name="PublishingExpirationDate" ma:index="14"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82a661-0ade-4637-84c8-77ce31dee783"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71544a81-4f2a-458e-ab5b-bbbaec5e6e73}" ma:internalName="TaxCatchAll" ma:readOnly="false" ma:showField="CatchAllData" ma:web="7682a661-0ade-4637-84c8-77ce31dee78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ff26e6-61c9-4223-823f-818594960367" elementFormDefault="qualified">
    <xsd:import namespace="http://schemas.microsoft.com/office/2006/documentManagement/types"/>
    <xsd:import namespace="http://schemas.microsoft.com/office/infopath/2007/PartnerControls"/>
    <xsd:element name="ne8158a489a9473f9c54eecb4c21131b" ma:index="11" ma:taxonomy="true" ma:internalName="ne8158a489a9473f9c54eecb4c21131b" ma:taxonomyFieldName="Content_x0020_tags" ma:displayName="Content tags" ma:fieldId="{7e8158a4-89a9-473f-9c54-eecb4c21131b}" ma:taxonomyMulti="true" ma:sspId="f6e08d11-6f9a-422e-94df-5713af838a64" ma:termSetId="a069c314-3269-420f-97d4-651b5f06edc3" ma:anchorId="00000000-0000-0000-0000-000000000000" ma:open="false" ma:isKeyword="false">
      <xsd:complexType>
        <xsd:sequence>
          <xsd:element ref="pc:Terms" minOccurs="0" maxOccurs="1"/>
        </xsd:sequence>
      </xsd:complexType>
    </xsd:element>
    <xsd:element name="bc56bdda6a6a44c48d8cfdd96ad4c147" ma:index="12" nillable="true" ma:displayName="DC.Type.DocType (JSMS)_0" ma:hidden="true" ma:internalName="bc56bdda6a6a44c48d8cfdd96ad4c147">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682a661-0ade-4637-84c8-77ce31dee783">
      <Value>126</Value>
      <Value>105</Value>
    </TaxCatchAll>
    <bc56bdda6a6a44c48d8cfdd96ad4c147 xmlns="e4ff26e6-61c9-4223-823f-818594960367" xsi:nil="true"/>
    <ne8158a489a9473f9c54eecb4c21131b xmlns="e4ff26e6-61c9-4223-823f-818594960367">
      <Terms xmlns="http://schemas.microsoft.com/office/infopath/2007/PartnerControls">
        <TermInfo xmlns="http://schemas.microsoft.com/office/infopath/2007/PartnerControls">
          <TermName xmlns="http://schemas.microsoft.com/office/infopath/2007/PartnerControls">Conference proceedings / Presentations</TermName>
          <TermId xmlns="http://schemas.microsoft.com/office/infopath/2007/PartnerControls">c21264d4-9564-4e41-9805-0fcb8759ef5a</TermId>
        </TermInfo>
      </Terms>
    </ne8158a489a9473f9c54eecb4c21131b>
    <PublishingStartDate xmlns="http://schemas.microsoft.com/sharepoint/v3" xsi:nil="true"/>
    <PublishingExpirationDate xmlns="http://schemas.microsoft.com/sharepoint/v3" xsi:nil="true"/>
  </documentManagement>
</p:properties>
</file>

<file path=customXml/itemProps1.xml><?xml version="1.0" encoding="utf-8"?>
<ds:datastoreItem xmlns:ds="http://schemas.openxmlformats.org/officeDocument/2006/customXml" ds:itemID="{DE01404C-214C-499B-B635-8DF2C9028B11}"/>
</file>

<file path=customXml/itemProps2.xml><?xml version="1.0" encoding="utf-8"?>
<ds:datastoreItem xmlns:ds="http://schemas.openxmlformats.org/officeDocument/2006/customXml" ds:itemID="{611CAD81-ED35-4261-BAC3-5B1E3047395E}"/>
</file>

<file path=customXml/itemProps3.xml><?xml version="1.0" encoding="utf-8"?>
<ds:datastoreItem xmlns:ds="http://schemas.openxmlformats.org/officeDocument/2006/customXml" ds:itemID="{DF65185A-0490-4FB5-9995-4E1441F50D6C}"/>
</file>

<file path=docProps/app.xml><?xml version="1.0" encoding="utf-8"?>
<Properties xmlns="http://schemas.openxmlformats.org/officeDocument/2006/extended-properties" xmlns:vt="http://schemas.openxmlformats.org/officeDocument/2006/docPropsVTypes">
  <Template>griffith.thmx</Template>
  <TotalTime>9677</TotalTime>
  <Words>4710</Words>
  <Application>Microsoft Office PowerPoint</Application>
  <PresentationFormat>On-screen Show (16:9)</PresentationFormat>
  <Paragraphs>395</Paragraphs>
  <Slides>27</Slides>
  <Notes>27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27</vt:i4>
      </vt:variant>
    </vt:vector>
  </HeadingPairs>
  <TitlesOfParts>
    <vt:vector size="33" baseType="lpstr">
      <vt:lpstr>ＭＳ Ｐゴシック</vt:lpstr>
      <vt:lpstr>Arial</vt:lpstr>
      <vt:lpstr>Calibri</vt:lpstr>
      <vt:lpstr>Wingdings</vt:lpstr>
      <vt:lpstr>griffith</vt:lpstr>
      <vt:lpstr>1_Griffith</vt:lpstr>
      <vt:lpstr> Costing Indigenous and non-Indigenous offending trajectories    </vt:lpstr>
      <vt:lpstr>Overview</vt:lpstr>
      <vt:lpstr>Importance </vt:lpstr>
      <vt:lpstr>Prior Research </vt:lpstr>
      <vt:lpstr>Research Questions </vt:lpstr>
      <vt:lpstr>Queensland Birth Cohort (1983/84)</vt:lpstr>
      <vt:lpstr>PowerPoint Presentation</vt:lpstr>
      <vt:lpstr>Research Question 1</vt:lpstr>
      <vt:lpstr>Trajectory Analysis </vt:lpstr>
      <vt:lpstr>Trajectory Analysis – Indigenous cohort (N=2295) </vt:lpstr>
      <vt:lpstr>Trajectory Analysis – Non-Indigenous cohort (N=81,076) </vt:lpstr>
      <vt:lpstr>Trajectory Analysis – comparison</vt:lpstr>
      <vt:lpstr>Research Question 2</vt:lpstr>
      <vt:lpstr>Costing Approach </vt:lpstr>
      <vt:lpstr>Costing Approach </vt:lpstr>
      <vt:lpstr>PowerPoint Presentation</vt:lpstr>
      <vt:lpstr>Estimated police costs </vt:lpstr>
      <vt:lpstr>PowerPoint Presentation</vt:lpstr>
      <vt:lpstr>Estimated court costs</vt:lpstr>
      <vt:lpstr>Youth justice costing approach </vt:lpstr>
      <vt:lpstr>PowerPoint Presentation</vt:lpstr>
      <vt:lpstr>Queensland Corrective Services costing approach</vt:lpstr>
      <vt:lpstr>PowerPoint Presentation</vt:lpstr>
      <vt:lpstr>Distribution of mean criminal justice system contacts across the life-course</vt:lpstr>
      <vt:lpstr>Next steps</vt:lpstr>
      <vt:lpstr>Conclusions  </vt:lpstr>
      <vt:lpstr>PowerPoint Presentation</vt:lpstr>
    </vt:vector>
  </TitlesOfParts>
  <Company>Griffith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Troy Allard - Costing Indigenous and non-Indigenous offending trajectories</dc:title>
  <dc:creator>Anna Stewart</dc:creator>
  <cp:lastModifiedBy>Troy Allard</cp:lastModifiedBy>
  <cp:revision>182</cp:revision>
  <cp:lastPrinted>2019-02-11T20:57:18Z</cp:lastPrinted>
  <dcterms:created xsi:type="dcterms:W3CDTF">2014-06-08T02:14:13Z</dcterms:created>
  <dcterms:modified xsi:type="dcterms:W3CDTF">2019-02-12T21:10:58Z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0x01010077DC2A28846341C9915EFC7988C44A4F00AC683DE72F6D54408E582A29A0E01260</vt:lpwstr>
  </property>
  <property fmtid="{D5CDD505-2E9C-101B-9397-08002B2CF9AE}" pid="3" name="Content tags">
    <vt:lpwstr>105;#Conference proceedings / Presentations|c21264d4-9564-4e41-9805-0fcb8759ef5a</vt:lpwstr>
  </property>
  <property fmtid="{D5CDD505-2E9C-101B-9397-08002B2CF9AE}" pid="4" name="DC.Type.DocType (JSMS">
    <vt:lpwstr>126;#Presentation|96b9c332-40fe-4061-87fb-bc6c76567afe</vt:lpwstr>
  </property>
  <property fmtid="{D5CDD505-2E9C-101B-9397-08002B2CF9AE}" pid="5" name="bc56bdda6a6a44c48d8cfdd96ad4c1470">
    <vt:lpwstr>Presentation|96b9c332-40fe-4061-87fb-bc6c76567afe</vt:lpwstr>
  </property>
</Properties>
</file>