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iagrams/data1.xml" ContentType="application/vnd.openxmlformats-officedocument.drawingml.diagramData+xml"/>
  <Override PartName="/ppt/drawings/drawing2.xml" ContentType="application/vnd.openxmlformats-officedocument.drawingml.chartshapes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diagrams/data2.xml" ContentType="application/vnd.openxmlformats-officedocument.drawingml.diagramData+xml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3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8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charts/chart3.xml" ContentType="application/vnd.openxmlformats-officedocument.drawingml.char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harts/chart4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6"/>
  </p:notesMasterIdLst>
  <p:handoutMasterIdLst>
    <p:handoutMasterId r:id="rId27"/>
  </p:handoutMasterIdLst>
  <p:sldIdLst>
    <p:sldId id="256" r:id="rId3"/>
    <p:sldId id="257" r:id="rId4"/>
    <p:sldId id="285" r:id="rId5"/>
    <p:sldId id="287" r:id="rId6"/>
    <p:sldId id="286" r:id="rId7"/>
    <p:sldId id="261" r:id="rId8"/>
    <p:sldId id="288" r:id="rId9"/>
    <p:sldId id="262" r:id="rId10"/>
    <p:sldId id="289" r:id="rId11"/>
    <p:sldId id="314" r:id="rId12"/>
    <p:sldId id="290" r:id="rId13"/>
    <p:sldId id="310" r:id="rId14"/>
    <p:sldId id="292" r:id="rId15"/>
    <p:sldId id="271" r:id="rId16"/>
    <p:sldId id="272" r:id="rId17"/>
    <p:sldId id="273" r:id="rId18"/>
    <p:sldId id="300" r:id="rId19"/>
    <p:sldId id="317" r:id="rId20"/>
    <p:sldId id="321" r:id="rId21"/>
    <p:sldId id="268" r:id="rId22"/>
    <p:sldId id="322" r:id="rId23"/>
    <p:sldId id="311" r:id="rId24"/>
    <p:sldId id="312" r:id="rId2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5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15" autoAdjust="0"/>
    <p:restoredTop sz="88368" autoAdjust="0"/>
  </p:normalViewPr>
  <p:slideViewPr>
    <p:cSldViewPr>
      <p:cViewPr>
        <p:scale>
          <a:sx n="90" d="100"/>
          <a:sy n="90" d="100"/>
        </p:scale>
        <p:origin x="26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1" Type="http://schemas.openxmlformats.org/officeDocument/2006/relationships/slide" Target="slides/slide19.xml"/><Relationship Id="rId3" Type="http://schemas.openxmlformats.org/officeDocument/2006/relationships/slide" Target="slides/slide1.xml"/><Relationship Id="rId34" Type="http://schemas.openxmlformats.org/officeDocument/2006/relationships/customXml" Target="../customXml/item3.xml"/><Relationship Id="rId25" Type="http://schemas.openxmlformats.org/officeDocument/2006/relationships/slide" Target="slides/slide23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7" Type="http://schemas.openxmlformats.org/officeDocument/2006/relationships/slide" Target="slides/slide5.xml"/><Relationship Id="rId33" Type="http://schemas.openxmlformats.org/officeDocument/2006/relationships/customXml" Target="../customXml/item2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6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24" Type="http://schemas.openxmlformats.org/officeDocument/2006/relationships/slide" Target="slides/slide22.xml"/><Relationship Id="rId11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2" Type="http://schemas.openxmlformats.org/officeDocument/2006/relationships/customXml" Target="../customXml/item1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5" Type="http://schemas.openxmlformats.org/officeDocument/2006/relationships/slide" Target="slides/slide13.xml"/><Relationship Id="rId5" Type="http://schemas.openxmlformats.org/officeDocument/2006/relationships/slide" Target="slides/slide3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9" Type="http://schemas.openxmlformats.org/officeDocument/2006/relationships/slide" Target="slides/slide7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14" Type="http://schemas.openxmlformats.org/officeDocument/2006/relationships/slide" Target="slides/slide12.xml"/><Relationship Id="rId4" Type="http://schemas.openxmlformats.org/officeDocument/2006/relationships/slide" Target="slides/slide2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port%20Measures\Percentage%20of%20Administrative%20Hours%20for%20RAPvNonRAP.xlsx" TargetMode="External"/><Relationship Id="rId2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Report%20Measures\Percentage%20of%20In%20Community%20Hours.xlsx" TargetMode="External"/><Relationship Id="rId2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Worksheet1.xlsx"/><Relationship Id="rId3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Relationship Id="rId2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Sheet1!$A$1:$D$1</c:f>
              <c:strCache>
                <c:ptCount val="1"/>
                <c:pt idx="0">
                  <c:v>Table 1. Administrative Hours for RAP Personnel Gold Coast </c:v>
                </c:pt>
              </c:strCache>
            </c:strRef>
          </c:tx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val>
            <c:numRef>
              <c:f>Sheet1!$D$3:$D$26</c:f>
              <c:numCache>
                <c:formatCode>0.00%</c:formatCode>
                <c:ptCount val="24"/>
                <c:pt idx="0">
                  <c:v>0.529914265662055</c:v>
                </c:pt>
                <c:pt idx="1">
                  <c:v>0.557970322420902</c:v>
                </c:pt>
                <c:pt idx="2">
                  <c:v>0.529655024826997</c:v>
                </c:pt>
                <c:pt idx="3">
                  <c:v>0.538776874101219</c:v>
                </c:pt>
                <c:pt idx="4">
                  <c:v>0.45600248333551</c:v>
                </c:pt>
                <c:pt idx="5">
                  <c:v>0.434282405597684</c:v>
                </c:pt>
                <c:pt idx="6">
                  <c:v>0.419568331110783</c:v>
                </c:pt>
                <c:pt idx="7">
                  <c:v>0.387444932607649</c:v>
                </c:pt>
                <c:pt idx="8">
                  <c:v>0.439178552814917</c:v>
                </c:pt>
                <c:pt idx="9">
                  <c:v>0.452429551511027</c:v>
                </c:pt>
                <c:pt idx="10">
                  <c:v>0.378296319277171</c:v>
                </c:pt>
                <c:pt idx="11">
                  <c:v>0.366303740926857</c:v>
                </c:pt>
                <c:pt idx="12">
                  <c:v>0.435157416248639</c:v>
                </c:pt>
                <c:pt idx="13">
                  <c:v>0.445897113026139</c:v>
                </c:pt>
                <c:pt idx="14">
                  <c:v>0.437039607423111</c:v>
                </c:pt>
                <c:pt idx="15">
                  <c:v>0.391739214900617</c:v>
                </c:pt>
                <c:pt idx="16">
                  <c:v>0.425113168220661</c:v>
                </c:pt>
                <c:pt idx="17">
                  <c:v>0.449385887014139</c:v>
                </c:pt>
                <c:pt idx="18">
                  <c:v>0.438063693723965</c:v>
                </c:pt>
                <c:pt idx="19">
                  <c:v>0.422756394055803</c:v>
                </c:pt>
                <c:pt idx="20">
                  <c:v>0.452434932146515</c:v>
                </c:pt>
                <c:pt idx="21">
                  <c:v>0.399097805472772</c:v>
                </c:pt>
                <c:pt idx="22">
                  <c:v>0.337952282585205</c:v>
                </c:pt>
                <c:pt idx="23">
                  <c:v>0.352897722275966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16E-4F3F-8180-784B29B3DC81}"/>
            </c:ext>
          </c:extLst>
        </c:ser>
        <c:ser>
          <c:idx val="1"/>
          <c:order val="1"/>
          <c:tx>
            <c:strRef>
              <c:f>Sheet1!$A$29</c:f>
              <c:strCache>
                <c:ptCount val="1"/>
                <c:pt idx="0">
                  <c:v>Table 2. Administrative Hours for Non-RAP Personnel Gold Coast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val>
            <c:numRef>
              <c:f>Sheet1!$D$31:$D$54</c:f>
              <c:numCache>
                <c:formatCode>0.00%</c:formatCode>
                <c:ptCount val="24"/>
                <c:pt idx="0">
                  <c:v>0.70290983377698</c:v>
                </c:pt>
                <c:pt idx="1">
                  <c:v>0.720237691477595</c:v>
                </c:pt>
                <c:pt idx="2">
                  <c:v>0.736845886078044</c:v>
                </c:pt>
                <c:pt idx="3">
                  <c:v>0.740563748221215</c:v>
                </c:pt>
                <c:pt idx="4">
                  <c:v>0.723648496937942</c:v>
                </c:pt>
                <c:pt idx="5">
                  <c:v>0.701073561916357</c:v>
                </c:pt>
                <c:pt idx="6">
                  <c:v>0.726036627077037</c:v>
                </c:pt>
                <c:pt idx="7">
                  <c:v>0.703711066538488</c:v>
                </c:pt>
                <c:pt idx="8">
                  <c:v>0.70741161967494</c:v>
                </c:pt>
                <c:pt idx="9">
                  <c:v>0.69121581252538</c:v>
                </c:pt>
                <c:pt idx="10">
                  <c:v>0.718481337133735</c:v>
                </c:pt>
                <c:pt idx="11">
                  <c:v>0.697888960918698</c:v>
                </c:pt>
                <c:pt idx="12">
                  <c:v>0.692199321404735</c:v>
                </c:pt>
                <c:pt idx="13">
                  <c:v>0.701716797416145</c:v>
                </c:pt>
                <c:pt idx="14">
                  <c:v>0.686763229089384</c:v>
                </c:pt>
                <c:pt idx="15">
                  <c:v>0.677589613152733</c:v>
                </c:pt>
                <c:pt idx="16">
                  <c:v>0.66934821647194</c:v>
                </c:pt>
                <c:pt idx="17">
                  <c:v>0.66236624067966</c:v>
                </c:pt>
                <c:pt idx="18">
                  <c:v>0.636093577795324</c:v>
                </c:pt>
                <c:pt idx="19">
                  <c:v>0.615663963266657</c:v>
                </c:pt>
                <c:pt idx="20">
                  <c:v>0.656764734115474</c:v>
                </c:pt>
                <c:pt idx="21">
                  <c:v>0.619484282919067</c:v>
                </c:pt>
                <c:pt idx="22">
                  <c:v>0.567041192425432</c:v>
                </c:pt>
                <c:pt idx="23">
                  <c:v>0.59184718342941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16E-4F3F-8180-784B29B3D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481096416"/>
        <c:axId val="-1785454832"/>
      </c:lineChart>
      <c:catAx>
        <c:axId val="-1481096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AU" sz="1200" b="0">
                    <a:latin typeface="Arial" panose="020B0604020202020204" pitchFamily="34" charset="0"/>
                    <a:cs typeface="Arial" panose="020B0604020202020204" pitchFamily="34" charset="0"/>
                  </a:rPr>
                  <a:t>Months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1785454832"/>
        <c:crosses val="autoZero"/>
        <c:auto val="1"/>
        <c:lblAlgn val="ctr"/>
        <c:lblOffset val="100"/>
        <c:noMultiLvlLbl val="0"/>
      </c:catAx>
      <c:valAx>
        <c:axId val="-17854548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AU" sz="1200" b="0">
                    <a:latin typeface="Arial" panose="020B0604020202020204" pitchFamily="34" charset="0"/>
                    <a:cs typeface="Arial" panose="020B0604020202020204" pitchFamily="34" charset="0"/>
                  </a:rPr>
                  <a:t>Percentage</a:t>
                </a:r>
              </a:p>
            </c:rich>
          </c:tx>
          <c:layout/>
          <c:overlay val="0"/>
        </c:title>
        <c:numFmt formatCode="0%" sourceLinked="0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1481096416"/>
        <c:crossesAt val="1.0"/>
        <c:crossBetween val="midCat"/>
        <c:minorUnit val="0.25"/>
      </c:val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ln>
      <a:solidFill>
        <a:schemeClr val="bg1"/>
      </a:solidFill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val>
            <c:numRef>
              <c:f>Sheet1!$D$3:$D$26</c:f>
              <c:numCache>
                <c:formatCode>0.00%</c:formatCode>
                <c:ptCount val="24"/>
                <c:pt idx="0">
                  <c:v>0.36785070538367</c:v>
                </c:pt>
                <c:pt idx="1">
                  <c:v>0.359724801471499</c:v>
                </c:pt>
                <c:pt idx="2">
                  <c:v>0.389817029263172</c:v>
                </c:pt>
                <c:pt idx="3">
                  <c:v>0.38841318240675</c:v>
                </c:pt>
                <c:pt idx="4">
                  <c:v>0.481753085497693</c:v>
                </c:pt>
                <c:pt idx="5">
                  <c:v>0.496218043937143</c:v>
                </c:pt>
                <c:pt idx="6">
                  <c:v>0.51326122388502</c:v>
                </c:pt>
                <c:pt idx="7">
                  <c:v>0.563392330207634</c:v>
                </c:pt>
                <c:pt idx="8">
                  <c:v>0.49086069540615</c:v>
                </c:pt>
                <c:pt idx="9">
                  <c:v>0.487080363079683</c:v>
                </c:pt>
                <c:pt idx="10">
                  <c:v>0.55342956639349</c:v>
                </c:pt>
                <c:pt idx="11">
                  <c:v>0.578882064644209</c:v>
                </c:pt>
                <c:pt idx="12">
                  <c:v>0.502783867019918</c:v>
                </c:pt>
                <c:pt idx="13">
                  <c:v>0.485814346987762</c:v>
                </c:pt>
                <c:pt idx="14">
                  <c:v>0.510478371111936</c:v>
                </c:pt>
                <c:pt idx="15">
                  <c:v>0.569543097900654</c:v>
                </c:pt>
                <c:pt idx="16">
                  <c:v>0.509242822803171</c:v>
                </c:pt>
                <c:pt idx="17">
                  <c:v>0.49167292847872</c:v>
                </c:pt>
                <c:pt idx="18">
                  <c:v>0.501816087172184</c:v>
                </c:pt>
                <c:pt idx="19">
                  <c:v>0.520635361908612</c:v>
                </c:pt>
                <c:pt idx="20">
                  <c:v>0.47383116172123</c:v>
                </c:pt>
                <c:pt idx="21">
                  <c:v>0.522508805201843</c:v>
                </c:pt>
                <c:pt idx="22">
                  <c:v>0.605755844051407</c:v>
                </c:pt>
                <c:pt idx="23">
                  <c:v>0.61001964060622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C99-4181-90CF-851AF50DC5AF}"/>
            </c:ext>
          </c:extLst>
        </c:ser>
        <c:ser>
          <c:idx val="1"/>
          <c:order val="1"/>
          <c:tx>
            <c:strRef>
              <c:f>Sheet1!$A$28</c:f>
              <c:strCache>
                <c:ptCount val="1"/>
                <c:pt idx="0">
                  <c:v>Table 2. Percentage of In Community Hours for Non-RAP Personnel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val>
            <c:numRef>
              <c:f>Sheet1!$D$30:$D$53</c:f>
              <c:numCache>
                <c:formatCode>0.00%</c:formatCode>
                <c:ptCount val="24"/>
                <c:pt idx="0">
                  <c:v>0.29430597695587</c:v>
                </c:pt>
                <c:pt idx="1">
                  <c:v>0.27581405126624</c:v>
                </c:pt>
                <c:pt idx="2">
                  <c:v>0.259456610103812</c:v>
                </c:pt>
                <c:pt idx="3">
                  <c:v>0.255871626763022</c:v>
                </c:pt>
                <c:pt idx="4">
                  <c:v>0.271279906517113</c:v>
                </c:pt>
                <c:pt idx="5">
                  <c:v>0.293681709034197</c:v>
                </c:pt>
                <c:pt idx="6">
                  <c:v>0.269305851102382</c:v>
                </c:pt>
                <c:pt idx="7">
                  <c:v>0.287379189068366</c:v>
                </c:pt>
                <c:pt idx="8">
                  <c:v>0.258653096757616</c:v>
                </c:pt>
                <c:pt idx="9">
                  <c:v>0.278147772374655</c:v>
                </c:pt>
                <c:pt idx="10">
                  <c:v>0.247933256076898</c:v>
                </c:pt>
                <c:pt idx="11">
                  <c:v>0.26845202815336</c:v>
                </c:pt>
                <c:pt idx="12">
                  <c:v>0.277949588557835</c:v>
                </c:pt>
                <c:pt idx="13">
                  <c:v>0.262626513498269</c:v>
                </c:pt>
                <c:pt idx="14">
                  <c:v>0.279844608317033</c:v>
                </c:pt>
                <c:pt idx="15">
                  <c:v>0.287350978016132</c:v>
                </c:pt>
                <c:pt idx="16">
                  <c:v>0.28456305714958</c:v>
                </c:pt>
                <c:pt idx="17">
                  <c:v>0.283986833857055</c:v>
                </c:pt>
                <c:pt idx="18">
                  <c:v>0.310390301031624</c:v>
                </c:pt>
                <c:pt idx="19">
                  <c:v>0.327676535222985</c:v>
                </c:pt>
                <c:pt idx="20">
                  <c:v>0.274077097182584</c:v>
                </c:pt>
                <c:pt idx="21">
                  <c:v>0.322467661783924</c:v>
                </c:pt>
                <c:pt idx="22">
                  <c:v>0.338785984922011</c:v>
                </c:pt>
                <c:pt idx="23">
                  <c:v>0.352276698006892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C99-4181-90CF-851AF50DC5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805049888"/>
        <c:axId val="-1805042848"/>
      </c:lineChart>
      <c:catAx>
        <c:axId val="-1805049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en-AU" sz="1200" b="0"/>
                  <a:t>Months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-1805042848"/>
        <c:crossesAt val="0.0"/>
        <c:auto val="1"/>
        <c:lblAlgn val="ctr"/>
        <c:lblOffset val="100"/>
        <c:noMultiLvlLbl val="0"/>
      </c:catAx>
      <c:valAx>
        <c:axId val="-1805042848"/>
        <c:scaling>
          <c:orientation val="minMax"/>
          <c:max val="1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AU" sz="1200" b="0"/>
                  <a:t>Percentage</a:t>
                </a:r>
              </a:p>
            </c:rich>
          </c:tx>
          <c:layout/>
          <c:overlay val="0"/>
        </c:title>
        <c:numFmt formatCode="0%" sourceLinked="0"/>
        <c:majorTickMark val="none"/>
        <c:minorTickMark val="none"/>
        <c:tickLblPos val="nextTo"/>
        <c:crossAx val="-1805049888"/>
        <c:crosses val="autoZero"/>
        <c:crossBetween val="midCat"/>
        <c:minorUnit val="0.25"/>
      </c:val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'Gold Coast Response Time 2 '!$B$2</c:f>
              <c:strCache>
                <c:ptCount val="1"/>
                <c:pt idx="0">
                  <c:v>Non-RAP</c:v>
                </c:pt>
              </c:strCache>
            </c:strRef>
          </c:tx>
          <c:spPr>
            <a:ln w="12700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xVal>
            <c:numRef>
              <c:f>'Gold Coast Response Time 2 '!$A$3:$A$26</c:f>
              <c:numCache>
                <c:formatCode>General</c:formatCode>
                <c:ptCount val="24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  <c:pt idx="11">
                  <c:v>12.0</c:v>
                </c:pt>
                <c:pt idx="12">
                  <c:v>13.0</c:v>
                </c:pt>
                <c:pt idx="13">
                  <c:v>14.0</c:v>
                </c:pt>
                <c:pt idx="14">
                  <c:v>15.0</c:v>
                </c:pt>
                <c:pt idx="15">
                  <c:v>16.0</c:v>
                </c:pt>
                <c:pt idx="16">
                  <c:v>17.0</c:v>
                </c:pt>
                <c:pt idx="17">
                  <c:v>18.0</c:v>
                </c:pt>
                <c:pt idx="18">
                  <c:v>19.0</c:v>
                </c:pt>
                <c:pt idx="19">
                  <c:v>20.0</c:v>
                </c:pt>
                <c:pt idx="20">
                  <c:v>21.0</c:v>
                </c:pt>
                <c:pt idx="21">
                  <c:v>22.0</c:v>
                </c:pt>
                <c:pt idx="22">
                  <c:v>23.0</c:v>
                </c:pt>
                <c:pt idx="23">
                  <c:v>24.0</c:v>
                </c:pt>
              </c:numCache>
            </c:numRef>
          </c:xVal>
          <c:yVal>
            <c:numRef>
              <c:f>'Gold Coast Response Time 2 '!$B$3:$B$26</c:f>
              <c:numCache>
                <c:formatCode>###0.00</c:formatCode>
                <c:ptCount val="24"/>
                <c:pt idx="0">
                  <c:v>6.07132331270263</c:v>
                </c:pt>
                <c:pt idx="1">
                  <c:v>6.187673956262427</c:v>
                </c:pt>
                <c:pt idx="2">
                  <c:v>5.788074835761209</c:v>
                </c:pt>
                <c:pt idx="3">
                  <c:v>6.106052393857272</c:v>
                </c:pt>
                <c:pt idx="4">
                  <c:v>5.564085545722708</c:v>
                </c:pt>
                <c:pt idx="5">
                  <c:v>5.44125863151288</c:v>
                </c:pt>
                <c:pt idx="6">
                  <c:v>6.357073954983923</c:v>
                </c:pt>
                <c:pt idx="7">
                  <c:v>6.022505724566567</c:v>
                </c:pt>
                <c:pt idx="8">
                  <c:v>5.794439309919896</c:v>
                </c:pt>
                <c:pt idx="9">
                  <c:v>5.809560618388931</c:v>
                </c:pt>
                <c:pt idx="10">
                  <c:v>6.004605447907895</c:v>
                </c:pt>
                <c:pt idx="11">
                  <c:v>6.113479359730413</c:v>
                </c:pt>
                <c:pt idx="12">
                  <c:v>5.93069375345495</c:v>
                </c:pt>
                <c:pt idx="13">
                  <c:v>6.366381909547732</c:v>
                </c:pt>
                <c:pt idx="14">
                  <c:v>5.740670679277737</c:v>
                </c:pt>
                <c:pt idx="15">
                  <c:v>6.556263875673955</c:v>
                </c:pt>
                <c:pt idx="16">
                  <c:v>5.874065563725485</c:v>
                </c:pt>
                <c:pt idx="17">
                  <c:v>5.348051456678009</c:v>
                </c:pt>
                <c:pt idx="18">
                  <c:v>5.798934010152282</c:v>
                </c:pt>
                <c:pt idx="19">
                  <c:v>5.955145326001571</c:v>
                </c:pt>
                <c:pt idx="20">
                  <c:v>6.213384064458365</c:v>
                </c:pt>
                <c:pt idx="21">
                  <c:v>6.873564917467362</c:v>
                </c:pt>
                <c:pt idx="22">
                  <c:v>6.460808080808093</c:v>
                </c:pt>
                <c:pt idx="23">
                  <c:v>6.097739297739292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521-4612-9ECF-00BFD09D52A7}"/>
            </c:ext>
          </c:extLst>
        </c:ser>
        <c:ser>
          <c:idx val="1"/>
          <c:order val="1"/>
          <c:tx>
            <c:strRef>
              <c:f>'Gold Coast Response Time 2 '!$C$2</c:f>
              <c:strCache>
                <c:ptCount val="1"/>
                <c:pt idx="0">
                  <c:v>RAP</c:v>
                </c:pt>
              </c:strCache>
            </c:strRef>
          </c:tx>
          <c:spPr>
            <a:ln w="127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xVal>
            <c:numRef>
              <c:f>'Gold Coast Response Time 2 '!$A$3:$A$26</c:f>
              <c:numCache>
                <c:formatCode>General</c:formatCode>
                <c:ptCount val="24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  <c:pt idx="11">
                  <c:v>12.0</c:v>
                </c:pt>
                <c:pt idx="12">
                  <c:v>13.0</c:v>
                </c:pt>
                <c:pt idx="13">
                  <c:v>14.0</c:v>
                </c:pt>
                <c:pt idx="14">
                  <c:v>15.0</c:v>
                </c:pt>
                <c:pt idx="15">
                  <c:v>16.0</c:v>
                </c:pt>
                <c:pt idx="16">
                  <c:v>17.0</c:v>
                </c:pt>
                <c:pt idx="17">
                  <c:v>18.0</c:v>
                </c:pt>
                <c:pt idx="18">
                  <c:v>19.0</c:v>
                </c:pt>
                <c:pt idx="19">
                  <c:v>20.0</c:v>
                </c:pt>
                <c:pt idx="20">
                  <c:v>21.0</c:v>
                </c:pt>
                <c:pt idx="21">
                  <c:v>22.0</c:v>
                </c:pt>
                <c:pt idx="22">
                  <c:v>23.0</c:v>
                </c:pt>
                <c:pt idx="23">
                  <c:v>24.0</c:v>
                </c:pt>
              </c:numCache>
            </c:numRef>
          </c:xVal>
          <c:yVal>
            <c:numRef>
              <c:f>'Gold Coast Response Time 2 '!$C$3:$C$26</c:f>
              <c:numCache>
                <c:formatCode>###0.00</c:formatCode>
                <c:ptCount val="24"/>
                <c:pt idx="0">
                  <c:v>4.994666666666666</c:v>
                </c:pt>
                <c:pt idx="1">
                  <c:v>6.08354978354979</c:v>
                </c:pt>
                <c:pt idx="2">
                  <c:v>4.872993827160489</c:v>
                </c:pt>
                <c:pt idx="3">
                  <c:v>4.699502487562187</c:v>
                </c:pt>
                <c:pt idx="4">
                  <c:v>5.972592592592595</c:v>
                </c:pt>
                <c:pt idx="5">
                  <c:v>4.727715355805236</c:v>
                </c:pt>
                <c:pt idx="6">
                  <c:v>5.615396825396822</c:v>
                </c:pt>
                <c:pt idx="7">
                  <c:v>4.98454987834549</c:v>
                </c:pt>
                <c:pt idx="8">
                  <c:v>5.053903903903904</c:v>
                </c:pt>
                <c:pt idx="9">
                  <c:v>4.673655913978495</c:v>
                </c:pt>
                <c:pt idx="10">
                  <c:v>6.538095238095234</c:v>
                </c:pt>
                <c:pt idx="11">
                  <c:v>5.243418259023358</c:v>
                </c:pt>
                <c:pt idx="12">
                  <c:v>5.25136363636364</c:v>
                </c:pt>
                <c:pt idx="13">
                  <c:v>5.887005649717507</c:v>
                </c:pt>
                <c:pt idx="14">
                  <c:v>5.143697478991597</c:v>
                </c:pt>
                <c:pt idx="15">
                  <c:v>4.902696078431373</c:v>
                </c:pt>
                <c:pt idx="16">
                  <c:v>5.375757575757576</c:v>
                </c:pt>
                <c:pt idx="17">
                  <c:v>4.55</c:v>
                </c:pt>
                <c:pt idx="18">
                  <c:v>6.277966101694917</c:v>
                </c:pt>
                <c:pt idx="19">
                  <c:v>4.705020080321284</c:v>
                </c:pt>
                <c:pt idx="20">
                  <c:v>4.596204620462046</c:v>
                </c:pt>
                <c:pt idx="21">
                  <c:v>5.485294117647058</c:v>
                </c:pt>
                <c:pt idx="22">
                  <c:v>4.314999999999996</c:v>
                </c:pt>
                <c:pt idx="23">
                  <c:v>4.66369047619047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521-4612-9ECF-00BFD09D52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05535968"/>
        <c:axId val="-1805520992"/>
      </c:scatterChart>
      <c:valAx>
        <c:axId val="-1805535968"/>
        <c:scaling>
          <c:orientation val="minMax"/>
          <c:max val="24.0"/>
          <c:min val="1.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AU" sz="1200">
                    <a:latin typeface="Arial" panose="020B0604020202020204" pitchFamily="34" charset="0"/>
                    <a:cs typeface="Arial" panose="020B0604020202020204" pitchFamily="34" charset="0"/>
                  </a:rPr>
                  <a:t>Months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1805520992"/>
        <c:crosses val="autoZero"/>
        <c:crossBetween val="midCat"/>
        <c:majorUnit val="1.0"/>
      </c:valAx>
      <c:valAx>
        <c:axId val="-1805520992"/>
        <c:scaling>
          <c:orientation val="minMax"/>
          <c:min val="3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AU" sz="1200">
                    <a:latin typeface="Arial" panose="020B0604020202020204" pitchFamily="34" charset="0"/>
                    <a:cs typeface="Arial" panose="020B0604020202020204" pitchFamily="34" charset="0"/>
                  </a:rPr>
                  <a:t>Response</a:t>
                </a:r>
                <a:r>
                  <a:rPr lang="en-AU" sz="12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Time (Minutes)</a:t>
                </a:r>
                <a:endParaRPr lang="en-AU" sz="12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#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1805535968"/>
        <c:crosses val="autoZero"/>
        <c:crossBetween val="midCat"/>
        <c:majorUnit val="0.5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RAP</c:v>
                </c:pt>
              </c:strCache>
            </c:strRef>
          </c:tx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val>
            <c:numRef>
              <c:f>Sheet1!$B$2:$B$25</c:f>
              <c:numCache>
                <c:formatCode>###0.00</c:formatCode>
                <c:ptCount val="24"/>
                <c:pt idx="0">
                  <c:v>29.38947368421053</c:v>
                </c:pt>
                <c:pt idx="1">
                  <c:v>34.60377358490565</c:v>
                </c:pt>
                <c:pt idx="2">
                  <c:v>17.52238805970149</c:v>
                </c:pt>
                <c:pt idx="3">
                  <c:v>14.1829268292683</c:v>
                </c:pt>
                <c:pt idx="4">
                  <c:v>2.39419795221843</c:v>
                </c:pt>
                <c:pt idx="5">
                  <c:v>3.561904761904762</c:v>
                </c:pt>
                <c:pt idx="6">
                  <c:v>3.498106060606061</c:v>
                </c:pt>
                <c:pt idx="7">
                  <c:v>3.324364723467863</c:v>
                </c:pt>
                <c:pt idx="8">
                  <c:v>4.747461928934011</c:v>
                </c:pt>
                <c:pt idx="9">
                  <c:v>3.58482613277134</c:v>
                </c:pt>
                <c:pt idx="10">
                  <c:v>4.655483870967734</c:v>
                </c:pt>
                <c:pt idx="11">
                  <c:v>4.783505154639175</c:v>
                </c:pt>
                <c:pt idx="12">
                  <c:v>4.267929634641407</c:v>
                </c:pt>
                <c:pt idx="13">
                  <c:v>3.001692047377327</c:v>
                </c:pt>
                <c:pt idx="14">
                  <c:v>8.567251461988298</c:v>
                </c:pt>
                <c:pt idx="15">
                  <c:v>3.439119170984456</c:v>
                </c:pt>
                <c:pt idx="16">
                  <c:v>3.517241379310345</c:v>
                </c:pt>
                <c:pt idx="17">
                  <c:v>3.956973293768542</c:v>
                </c:pt>
                <c:pt idx="18">
                  <c:v>4.42857142857143</c:v>
                </c:pt>
                <c:pt idx="19">
                  <c:v>5.723255813953488</c:v>
                </c:pt>
                <c:pt idx="20">
                  <c:v>3.11612175873732</c:v>
                </c:pt>
                <c:pt idx="21">
                  <c:v>5.291407222914073</c:v>
                </c:pt>
                <c:pt idx="22">
                  <c:v>3.330011074197121</c:v>
                </c:pt>
                <c:pt idx="23">
                  <c:v>2.953890489913542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724-4F56-95DD-C3832079819F}"/>
            </c:ext>
          </c:extLst>
        </c:ser>
        <c:ser>
          <c:idx val="1"/>
          <c:order val="1"/>
          <c:tx>
            <c:strRef>
              <c:f>Sheet1!$A$1</c:f>
              <c:strCache>
                <c:ptCount val="1"/>
                <c:pt idx="0">
                  <c:v>NonRAP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val>
            <c:numRef>
              <c:f>Sheet1!$A$2:$A$25</c:f>
              <c:numCache>
                <c:formatCode>###0.00</c:formatCode>
                <c:ptCount val="24"/>
                <c:pt idx="0">
                  <c:v>24.69127816194514</c:v>
                </c:pt>
                <c:pt idx="1">
                  <c:v>31.91001739995028</c:v>
                </c:pt>
                <c:pt idx="2">
                  <c:v>26.97919187031214</c:v>
                </c:pt>
                <c:pt idx="3">
                  <c:v>23.44310897435895</c:v>
                </c:pt>
                <c:pt idx="4">
                  <c:v>20.78724502969274</c:v>
                </c:pt>
                <c:pt idx="5">
                  <c:v>19.06141015921152</c:v>
                </c:pt>
                <c:pt idx="6">
                  <c:v>20.21593625498006</c:v>
                </c:pt>
                <c:pt idx="7">
                  <c:v>17.85689045936397</c:v>
                </c:pt>
                <c:pt idx="8">
                  <c:v>16.71449101796408</c:v>
                </c:pt>
                <c:pt idx="9">
                  <c:v>17.66261113710811</c:v>
                </c:pt>
                <c:pt idx="10">
                  <c:v>19.80136830102622</c:v>
                </c:pt>
                <c:pt idx="11">
                  <c:v>22.09076855123674</c:v>
                </c:pt>
                <c:pt idx="12">
                  <c:v>17.58932522123894</c:v>
                </c:pt>
                <c:pt idx="13">
                  <c:v>19.13923035809727</c:v>
                </c:pt>
                <c:pt idx="14">
                  <c:v>16.36121856866538</c:v>
                </c:pt>
                <c:pt idx="15">
                  <c:v>15.8639508070715</c:v>
                </c:pt>
                <c:pt idx="16">
                  <c:v>15.1889156626506</c:v>
                </c:pt>
                <c:pt idx="17">
                  <c:v>14.43885068762279</c:v>
                </c:pt>
                <c:pt idx="18">
                  <c:v>13.82466326056665</c:v>
                </c:pt>
                <c:pt idx="19">
                  <c:v>12.37369626049351</c:v>
                </c:pt>
                <c:pt idx="20">
                  <c:v>13.1542813062484</c:v>
                </c:pt>
                <c:pt idx="21">
                  <c:v>11.44860279441118</c:v>
                </c:pt>
                <c:pt idx="22">
                  <c:v>8.194067028985498</c:v>
                </c:pt>
                <c:pt idx="23">
                  <c:v>7.146876490224133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724-4F56-95DD-C38320798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805349216"/>
        <c:axId val="-1805342048"/>
      </c:lineChart>
      <c:catAx>
        <c:axId val="-1805349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AU" sz="1200" b="0">
                    <a:latin typeface="Arial" panose="020B0604020202020204" pitchFamily="34" charset="0"/>
                    <a:cs typeface="Arial" panose="020B0604020202020204" pitchFamily="34" charset="0"/>
                  </a:rPr>
                  <a:t>Months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1805342048"/>
        <c:crosses val="autoZero"/>
        <c:auto val="1"/>
        <c:lblAlgn val="ctr"/>
        <c:lblOffset val="100"/>
        <c:noMultiLvlLbl val="0"/>
      </c:catAx>
      <c:valAx>
        <c:axId val="-18053420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AU" sz="1200" b="0">
                    <a:latin typeface="Arial" panose="020B0604020202020204" pitchFamily="34" charset="0"/>
                    <a:cs typeface="Arial" panose="020B0604020202020204" pitchFamily="34" charset="0"/>
                  </a:rPr>
                  <a:t>Days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1805349216"/>
        <c:crosses val="autoZero"/>
        <c:crossBetween val="midCat"/>
      </c:val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CC3434-2C28-4E4A-8C70-691C8ED4F06C}" type="doc">
      <dgm:prSet loTypeId="urn:microsoft.com/office/officeart/2005/8/layout/hierarchy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3C8813B4-B52F-48EB-9E9B-0637622F0062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sz="1400" dirty="0">
              <a:latin typeface="Times New Roman"/>
              <a:cs typeface="Times New Roman"/>
            </a:rPr>
            <a:t>QPS Objective 1: </a:t>
          </a:r>
        </a:p>
        <a:p>
          <a:r>
            <a:rPr lang="en-AU" sz="1400" dirty="0">
              <a:latin typeface="Times New Roman"/>
              <a:cs typeface="Times New Roman"/>
            </a:rPr>
            <a:t>Reduce crime and disorder</a:t>
          </a:r>
        </a:p>
      </dgm:t>
    </dgm:pt>
    <dgm:pt modelId="{EB3B0805-32E7-45C1-805D-8EA5E4B926A3}" type="parTrans" cxnId="{3706B342-57BA-4578-BE1D-50829BA02638}">
      <dgm:prSet/>
      <dgm:spPr/>
      <dgm:t>
        <a:bodyPr/>
        <a:lstStyle/>
        <a:p>
          <a:endParaRPr lang="en-AU"/>
        </a:p>
      </dgm:t>
    </dgm:pt>
    <dgm:pt modelId="{21628124-5E2E-4D01-9FBA-AF5558E36406}" type="sibTrans" cxnId="{3706B342-57BA-4578-BE1D-50829BA02638}">
      <dgm:prSet/>
      <dgm:spPr/>
      <dgm:t>
        <a:bodyPr/>
        <a:lstStyle/>
        <a:p>
          <a:endParaRPr lang="en-AU"/>
        </a:p>
      </dgm:t>
    </dgm:pt>
    <dgm:pt modelId="{B6D9160C-0CDE-42A3-A6D4-53C3A4F6F66C}">
      <dgm:prSet phldrT="[Text]" custT="1"/>
      <dgm:spPr>
        <a:noFill/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pPr algn="l"/>
          <a:r>
            <a:rPr lang="en-AU" sz="1400" b="1" dirty="0">
              <a:solidFill>
                <a:srgbClr val="C00000"/>
              </a:solidFill>
              <a:latin typeface="Times New Roman"/>
              <a:cs typeface="Times New Roman"/>
            </a:rPr>
            <a:t>1.1 </a:t>
          </a:r>
          <a:r>
            <a:rPr lang="en-AU" sz="1400" b="1" i="1" dirty="0">
              <a:solidFill>
                <a:srgbClr val="C00000"/>
              </a:solidFill>
              <a:latin typeface="Times New Roman"/>
              <a:cs typeface="Times New Roman"/>
            </a:rPr>
            <a:t>improve mobility, visibility, agility and connectedness of response by  more</a:t>
          </a:r>
        </a:p>
        <a:p>
          <a:pPr algn="l"/>
          <a:r>
            <a:rPr lang="en-AU" sz="1400" dirty="0">
              <a:solidFill>
                <a:srgbClr val="C00000"/>
              </a:solidFill>
              <a:latin typeface="Times New Roman"/>
              <a:cs typeface="Times New Roman"/>
            </a:rPr>
            <a:t>- collection, analysis and use of intelligence to identify problems</a:t>
          </a:r>
        </a:p>
        <a:p>
          <a:pPr algn="l"/>
          <a:r>
            <a:rPr lang="en-AU" sz="1400" dirty="0">
              <a:solidFill>
                <a:srgbClr val="C00000"/>
              </a:solidFill>
              <a:latin typeface="Times New Roman"/>
              <a:cs typeface="Times New Roman"/>
            </a:rPr>
            <a:t>- focused resources on preventing/responding to problems</a:t>
          </a:r>
        </a:p>
        <a:p>
          <a:pPr algn="l"/>
          <a:r>
            <a:rPr lang="en-AU" sz="1400" dirty="0">
              <a:solidFill>
                <a:srgbClr val="C00000"/>
              </a:solidFill>
              <a:latin typeface="Times New Roman"/>
              <a:cs typeface="Times New Roman"/>
            </a:rPr>
            <a:t>- collaborative partnerships to identify problems and solutions</a:t>
          </a:r>
        </a:p>
      </dgm:t>
    </dgm:pt>
    <dgm:pt modelId="{6DB4C87D-8A6F-4C0B-8B94-9E9A434027D6}" type="parTrans" cxnId="{C6BC2D04-A2F0-4939-8179-1E327CBFD51F}">
      <dgm:prSet/>
      <dgm:spPr>
        <a:solidFill>
          <a:schemeClr val="bg1">
            <a:lumMod val="75000"/>
          </a:schemeClr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AU"/>
        </a:p>
      </dgm:t>
    </dgm:pt>
    <dgm:pt modelId="{D78F1320-2A37-4ADD-B5D2-FE158530F0E9}" type="sibTrans" cxnId="{C6BC2D04-A2F0-4939-8179-1E327CBFD51F}">
      <dgm:prSet/>
      <dgm:spPr/>
      <dgm:t>
        <a:bodyPr/>
        <a:lstStyle/>
        <a:p>
          <a:endParaRPr lang="en-AU"/>
        </a:p>
      </dgm:t>
    </dgm:pt>
    <dgm:pt modelId="{798FE941-45F4-4A28-8593-D5DB8DDA9863}">
      <dgm:prSet phldrT="[Text]" custT="1"/>
      <dgm:spPr>
        <a:noFill/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pPr algn="l"/>
          <a:r>
            <a:rPr lang="en-AU" sz="1400" b="1" dirty="0" smtClean="0">
              <a:solidFill>
                <a:srgbClr val="C00000"/>
              </a:solidFill>
              <a:latin typeface="Times New Roman"/>
              <a:cs typeface="Times New Roman"/>
            </a:rPr>
            <a:t>1.2 </a:t>
          </a:r>
          <a:r>
            <a:rPr lang="en-AU" sz="1400" b="1" i="1" dirty="0">
              <a:solidFill>
                <a:srgbClr val="C00000"/>
              </a:solidFill>
              <a:latin typeface="Times New Roman"/>
              <a:cs typeface="Times New Roman"/>
            </a:rPr>
            <a:t>improve detection and prevention of crime by more</a:t>
          </a:r>
        </a:p>
        <a:p>
          <a:pPr algn="l"/>
          <a:r>
            <a:rPr lang="en-AU" sz="1400" dirty="0">
              <a:solidFill>
                <a:srgbClr val="C00000"/>
              </a:solidFill>
              <a:latin typeface="Times New Roman"/>
              <a:cs typeface="Times New Roman"/>
            </a:rPr>
            <a:t>- collection, analysis and use of intelligence to identify problems</a:t>
          </a:r>
        </a:p>
        <a:p>
          <a:pPr algn="l"/>
          <a:r>
            <a:rPr lang="en-AU" sz="1400" dirty="0">
              <a:solidFill>
                <a:srgbClr val="C00000"/>
              </a:solidFill>
              <a:latin typeface="Times New Roman"/>
              <a:cs typeface="Times New Roman"/>
            </a:rPr>
            <a:t>- </a:t>
          </a:r>
          <a:r>
            <a:rPr lang="en-AU" sz="1400" dirty="0" smtClean="0">
              <a:solidFill>
                <a:srgbClr val="C00000"/>
              </a:solidFill>
              <a:latin typeface="Times New Roman"/>
              <a:cs typeface="Times New Roman"/>
            </a:rPr>
            <a:t>case </a:t>
          </a:r>
          <a:r>
            <a:rPr lang="en-AU" sz="1400" dirty="0">
              <a:solidFill>
                <a:srgbClr val="C00000"/>
              </a:solidFill>
              <a:latin typeface="Times New Roman"/>
              <a:cs typeface="Times New Roman"/>
            </a:rPr>
            <a:t>and place focus in allocating resources</a:t>
          </a:r>
        </a:p>
        <a:p>
          <a:pPr algn="l"/>
          <a:r>
            <a:rPr lang="en-AU" sz="1400" dirty="0">
              <a:solidFill>
                <a:srgbClr val="C00000"/>
              </a:solidFill>
              <a:latin typeface="Times New Roman"/>
              <a:cs typeface="Times New Roman"/>
            </a:rPr>
            <a:t>- community engagement with problems and </a:t>
          </a:r>
          <a:r>
            <a:rPr lang="en-AU" sz="1400" dirty="0" smtClean="0">
              <a:solidFill>
                <a:srgbClr val="C00000"/>
              </a:solidFill>
              <a:latin typeface="Times New Roman"/>
              <a:cs typeface="Times New Roman"/>
            </a:rPr>
            <a:t>solutions</a:t>
          </a:r>
          <a:endParaRPr lang="en-AU" sz="1400" dirty="0">
            <a:solidFill>
              <a:srgbClr val="C00000"/>
            </a:solidFill>
            <a:latin typeface="Times New Roman"/>
            <a:cs typeface="Times New Roman"/>
          </a:endParaRPr>
        </a:p>
      </dgm:t>
    </dgm:pt>
    <dgm:pt modelId="{A2AF7399-6450-4B8B-87F8-4870E2B29C33}" type="parTrans" cxnId="{C9934396-4DD1-4EB5-A96D-A78820022876}">
      <dgm:prSet/>
      <dgm:spPr>
        <a:solidFill>
          <a:schemeClr val="bg1">
            <a:lumMod val="75000"/>
          </a:schemeClr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AU"/>
        </a:p>
      </dgm:t>
    </dgm:pt>
    <dgm:pt modelId="{475F7294-52D9-4BAF-BF04-D314FC1C0E63}" type="sibTrans" cxnId="{C9934396-4DD1-4EB5-A96D-A78820022876}">
      <dgm:prSet/>
      <dgm:spPr/>
      <dgm:t>
        <a:bodyPr/>
        <a:lstStyle/>
        <a:p>
          <a:endParaRPr lang="en-AU"/>
        </a:p>
      </dgm:t>
    </dgm:pt>
    <dgm:pt modelId="{24347BBF-4ED0-4F33-998C-7A288676DE9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sz="1400" dirty="0">
              <a:latin typeface="Times New Roman"/>
              <a:cs typeface="Times New Roman"/>
            </a:rPr>
            <a:t>QPS Objective 2: </a:t>
          </a:r>
        </a:p>
        <a:p>
          <a:r>
            <a:rPr lang="en-AU" sz="1400" dirty="0">
              <a:latin typeface="Times New Roman"/>
              <a:cs typeface="Times New Roman"/>
            </a:rPr>
            <a:t>Build relationships with community</a:t>
          </a:r>
        </a:p>
      </dgm:t>
    </dgm:pt>
    <dgm:pt modelId="{A0D725BA-A61D-4B24-8520-53A567000CCF}" type="parTrans" cxnId="{C1E596DB-16E8-49D6-9866-A4BA6A7A1A52}">
      <dgm:prSet/>
      <dgm:spPr/>
      <dgm:t>
        <a:bodyPr/>
        <a:lstStyle/>
        <a:p>
          <a:endParaRPr lang="en-AU"/>
        </a:p>
      </dgm:t>
    </dgm:pt>
    <dgm:pt modelId="{A1585ED9-8039-4B45-B61F-35BBA271F6CB}" type="sibTrans" cxnId="{C1E596DB-16E8-49D6-9866-A4BA6A7A1A52}">
      <dgm:prSet/>
      <dgm:spPr/>
      <dgm:t>
        <a:bodyPr/>
        <a:lstStyle/>
        <a:p>
          <a:endParaRPr lang="en-AU"/>
        </a:p>
      </dgm:t>
    </dgm:pt>
    <dgm:pt modelId="{61EE122F-2DD0-4981-AB14-27FE88AF1CDF}">
      <dgm:prSet phldrT="[Text]" custT="1"/>
      <dgm:spPr>
        <a:noFill/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pPr algn="l"/>
          <a:r>
            <a:rPr lang="en-AU" sz="1400" b="1" dirty="0">
              <a:latin typeface="Times New Roman"/>
              <a:cs typeface="Times New Roman"/>
            </a:rPr>
            <a:t>2.1 </a:t>
          </a:r>
          <a:r>
            <a:rPr lang="en-AU" sz="1400" b="1" i="1" dirty="0">
              <a:latin typeface="Times New Roman"/>
              <a:cs typeface="Times New Roman"/>
            </a:rPr>
            <a:t>improve public perceptions of safety by more</a:t>
          </a:r>
          <a:endParaRPr lang="en-AU" sz="1400" b="1" dirty="0">
            <a:latin typeface="Times New Roman"/>
            <a:cs typeface="Times New Roman"/>
          </a:endParaRPr>
        </a:p>
        <a:p>
          <a:pPr algn="l"/>
          <a:r>
            <a:rPr lang="en-AU" sz="1400" dirty="0">
              <a:latin typeface="Times New Roman"/>
              <a:cs typeface="Times New Roman"/>
            </a:rPr>
            <a:t>- officer time in the field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focused resources on preventing/responding to problems</a:t>
          </a:r>
        </a:p>
      </dgm:t>
    </dgm:pt>
    <dgm:pt modelId="{8B5346C4-EA1A-473F-BBDB-116CC9A84041}" type="parTrans" cxnId="{96E1D21D-1CD2-4501-B801-BB2B5AD8E9A8}">
      <dgm:prSet/>
      <dgm:spPr>
        <a:solidFill>
          <a:schemeClr val="bg1">
            <a:lumMod val="75000"/>
          </a:schemeClr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AU"/>
        </a:p>
      </dgm:t>
    </dgm:pt>
    <dgm:pt modelId="{C45B4F43-B635-4AEC-83BA-119C4A5EA7CF}" type="sibTrans" cxnId="{96E1D21D-1CD2-4501-B801-BB2B5AD8E9A8}">
      <dgm:prSet/>
      <dgm:spPr/>
      <dgm:t>
        <a:bodyPr/>
        <a:lstStyle/>
        <a:p>
          <a:endParaRPr lang="en-AU"/>
        </a:p>
      </dgm:t>
    </dgm:pt>
    <dgm:pt modelId="{7D9D2448-9B91-4C99-986C-F04FC5D1461A}">
      <dgm:prSet phldrT="[Text]" custT="1"/>
      <dgm:spPr>
        <a:noFill/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pPr algn="l"/>
          <a:r>
            <a:rPr lang="en-AU" sz="1400" b="1" dirty="0" smtClean="0">
              <a:latin typeface="Times New Roman"/>
              <a:cs typeface="Times New Roman"/>
            </a:rPr>
            <a:t>2.2 </a:t>
          </a:r>
          <a:r>
            <a:rPr lang="en-AU" sz="1400" b="1" i="1" dirty="0">
              <a:latin typeface="Times New Roman"/>
              <a:cs typeface="Times New Roman"/>
            </a:rPr>
            <a:t>improve public satisfaction and perceptions of legitimacy by more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community engagement with problems and solutions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collaborative partnerships to identify problems and </a:t>
          </a:r>
          <a:r>
            <a:rPr lang="en-AU" sz="1400" dirty="0" smtClean="0">
              <a:latin typeface="Times New Roman"/>
              <a:cs typeface="Times New Roman"/>
            </a:rPr>
            <a:t>solutions</a:t>
          </a:r>
          <a:endParaRPr lang="en-AU" sz="1400" dirty="0"/>
        </a:p>
      </dgm:t>
    </dgm:pt>
    <dgm:pt modelId="{63040B80-5615-4A4C-B1CA-D015A2062BA4}" type="parTrans" cxnId="{55CACEC5-7DFF-4B00-AB11-A530CB026275}">
      <dgm:prSet/>
      <dgm:spPr>
        <a:solidFill>
          <a:schemeClr val="bg1">
            <a:lumMod val="75000"/>
          </a:schemeClr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AU"/>
        </a:p>
      </dgm:t>
    </dgm:pt>
    <dgm:pt modelId="{B070214A-2CBF-4EF8-B0C1-102BBA6C2B18}" type="sibTrans" cxnId="{55CACEC5-7DFF-4B00-AB11-A530CB026275}">
      <dgm:prSet/>
      <dgm:spPr/>
      <dgm:t>
        <a:bodyPr/>
        <a:lstStyle/>
        <a:p>
          <a:endParaRPr lang="en-AU"/>
        </a:p>
      </dgm:t>
    </dgm:pt>
    <dgm:pt modelId="{A6180F94-7811-436D-B8DD-4879BE4F0247}">
      <dgm:prSet custT="1"/>
      <dgm:spPr>
        <a:noFill/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pPr algn="l"/>
          <a:r>
            <a:rPr lang="en-AU" sz="1400" b="1" dirty="0" smtClean="0">
              <a:latin typeface="Times New Roman"/>
              <a:cs typeface="Times New Roman"/>
            </a:rPr>
            <a:t>2.3 </a:t>
          </a:r>
          <a:r>
            <a:rPr lang="en-AU" sz="1400" b="1" i="1" dirty="0">
              <a:latin typeface="Times New Roman"/>
              <a:cs typeface="Times New Roman"/>
            </a:rPr>
            <a:t>improve employee engagement by more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officer time in the field 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use of technology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focused resources on preventing/responding to </a:t>
          </a:r>
          <a:r>
            <a:rPr lang="en-AU" sz="1400" dirty="0" smtClean="0">
              <a:latin typeface="Times New Roman"/>
              <a:cs typeface="Times New Roman"/>
            </a:rPr>
            <a:t>problems </a:t>
          </a:r>
          <a:endParaRPr lang="en-AU" sz="1400" dirty="0">
            <a:latin typeface="Times New Roman"/>
            <a:cs typeface="Times New Roman"/>
          </a:endParaRPr>
        </a:p>
      </dgm:t>
    </dgm:pt>
    <dgm:pt modelId="{43C51B0F-531B-4072-BEF3-9CC433CA0C8D}" type="parTrans" cxnId="{74D77487-7C24-4F69-AB10-4A9FFB705282}">
      <dgm:prSet/>
      <dgm:spPr>
        <a:ln>
          <a:solidFill>
            <a:schemeClr val="bg1">
              <a:lumMod val="75000"/>
            </a:schemeClr>
          </a:solidFill>
        </a:ln>
        <a:effectLst/>
      </dgm:spPr>
      <dgm:t>
        <a:bodyPr/>
        <a:lstStyle/>
        <a:p>
          <a:endParaRPr lang="en-AU"/>
        </a:p>
      </dgm:t>
    </dgm:pt>
    <dgm:pt modelId="{6CF44E15-F397-4798-8C41-8E341BE940AA}" type="sibTrans" cxnId="{74D77487-7C24-4F69-AB10-4A9FFB705282}">
      <dgm:prSet/>
      <dgm:spPr/>
      <dgm:t>
        <a:bodyPr/>
        <a:lstStyle/>
        <a:p>
          <a:endParaRPr lang="en-AU"/>
        </a:p>
      </dgm:t>
    </dgm:pt>
    <dgm:pt modelId="{8DFC7C6B-CB94-46B3-A1E1-EB5BF8E52843}">
      <dgm:prSet custT="1"/>
      <dgm:spPr>
        <a:noFill/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pPr algn="l"/>
          <a:r>
            <a:rPr lang="en-AU" sz="1400" b="1" dirty="0">
              <a:latin typeface="Times New Roman"/>
              <a:cs typeface="Times New Roman"/>
            </a:rPr>
            <a:t>1.3 </a:t>
          </a:r>
          <a:r>
            <a:rPr lang="en-AU" sz="1400" b="1" i="1" dirty="0">
              <a:latin typeface="Times New Roman"/>
              <a:cs typeface="Times New Roman"/>
            </a:rPr>
            <a:t>improve efficiency in resourcing by more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officer time in the field 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use of technology</a:t>
          </a:r>
        </a:p>
        <a:p>
          <a:pPr algn="l"/>
          <a:r>
            <a:rPr lang="en-AU" sz="1400" dirty="0">
              <a:latin typeface="Times New Roman"/>
              <a:cs typeface="Times New Roman"/>
            </a:rPr>
            <a:t>- focused resources on preventing/responding to problems</a:t>
          </a:r>
        </a:p>
      </dgm:t>
    </dgm:pt>
    <dgm:pt modelId="{1C1B6512-43E1-4CE5-B460-E522D00D2283}" type="parTrans" cxnId="{45E054C7-65BB-4483-9360-F7DA5F2A1A5B}">
      <dgm:prSet/>
      <dgm:spPr>
        <a:solidFill>
          <a:schemeClr val="bg1">
            <a:lumMod val="85000"/>
          </a:schemeClr>
        </a:solidFill>
        <a:ln>
          <a:solidFill>
            <a:schemeClr val="bg1">
              <a:lumMod val="75000"/>
            </a:schemeClr>
          </a:solidFill>
        </a:ln>
        <a:effectLst/>
      </dgm:spPr>
      <dgm:t>
        <a:bodyPr/>
        <a:lstStyle/>
        <a:p>
          <a:endParaRPr lang="en-AU"/>
        </a:p>
      </dgm:t>
    </dgm:pt>
    <dgm:pt modelId="{D2B1B7B7-D56B-4DA0-91BA-646016902226}" type="sibTrans" cxnId="{45E054C7-65BB-4483-9360-F7DA5F2A1A5B}">
      <dgm:prSet/>
      <dgm:spPr/>
      <dgm:t>
        <a:bodyPr/>
        <a:lstStyle/>
        <a:p>
          <a:endParaRPr lang="en-AU"/>
        </a:p>
      </dgm:t>
    </dgm:pt>
    <dgm:pt modelId="{E1288823-DD53-458D-837B-24E0B5F3F0A5}" type="pres">
      <dgm:prSet presAssocID="{EACC3434-2C28-4E4A-8C70-691C8ED4F06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AU"/>
        </a:p>
      </dgm:t>
    </dgm:pt>
    <dgm:pt modelId="{6A1853CD-8CF3-4322-A22E-1668AB7C7B9A}" type="pres">
      <dgm:prSet presAssocID="{3C8813B4-B52F-48EB-9E9B-0637622F0062}" presName="root" presStyleCnt="0"/>
      <dgm:spPr/>
    </dgm:pt>
    <dgm:pt modelId="{44C4E862-7BB0-4BAD-92BF-FE6BDF539314}" type="pres">
      <dgm:prSet presAssocID="{3C8813B4-B52F-48EB-9E9B-0637622F0062}" presName="rootComposite" presStyleCnt="0"/>
      <dgm:spPr/>
    </dgm:pt>
    <dgm:pt modelId="{A57DE98C-2756-4FEF-8536-6BCC48AE9F04}" type="pres">
      <dgm:prSet presAssocID="{3C8813B4-B52F-48EB-9E9B-0637622F0062}" presName="rootText" presStyleLbl="node1" presStyleIdx="0" presStyleCnt="2" custScaleY="52343" custLinFactNeighborX="-3001"/>
      <dgm:spPr/>
      <dgm:t>
        <a:bodyPr/>
        <a:lstStyle/>
        <a:p>
          <a:endParaRPr lang="en-AU"/>
        </a:p>
      </dgm:t>
    </dgm:pt>
    <dgm:pt modelId="{0E4AFA3D-1D84-4D36-B101-DB769C56F87A}" type="pres">
      <dgm:prSet presAssocID="{3C8813B4-B52F-48EB-9E9B-0637622F0062}" presName="rootConnector" presStyleLbl="node1" presStyleIdx="0" presStyleCnt="2"/>
      <dgm:spPr/>
      <dgm:t>
        <a:bodyPr/>
        <a:lstStyle/>
        <a:p>
          <a:endParaRPr lang="en-AU"/>
        </a:p>
      </dgm:t>
    </dgm:pt>
    <dgm:pt modelId="{D9BF720A-2FA4-449A-80B2-BE55FB2768C1}" type="pres">
      <dgm:prSet presAssocID="{3C8813B4-B52F-48EB-9E9B-0637622F0062}" presName="childShape" presStyleCnt="0"/>
      <dgm:spPr/>
    </dgm:pt>
    <dgm:pt modelId="{90A527EA-0D00-4A9E-814B-D2CE761DB8C2}" type="pres">
      <dgm:prSet presAssocID="{6DB4C87D-8A6F-4C0B-8B94-9E9A434027D6}" presName="Name13" presStyleLbl="parChTrans1D2" presStyleIdx="0" presStyleCnt="6"/>
      <dgm:spPr/>
      <dgm:t>
        <a:bodyPr/>
        <a:lstStyle/>
        <a:p>
          <a:endParaRPr lang="en-AU"/>
        </a:p>
      </dgm:t>
    </dgm:pt>
    <dgm:pt modelId="{11C3A66B-A139-45F7-8CB0-2FD028289E10}" type="pres">
      <dgm:prSet presAssocID="{B6D9160C-0CDE-42A3-A6D4-53C3A4F6F66C}" presName="childText" presStyleLbl="bgAcc1" presStyleIdx="0" presStyleCnt="6" custScaleX="183429" custScaleY="138660" custLinFactNeighborX="-11427" custLinFactNeighborY="-1866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92670CE-2515-4CED-82C3-A32EECDB17EC}" type="pres">
      <dgm:prSet presAssocID="{A2AF7399-6450-4B8B-87F8-4870E2B29C33}" presName="Name13" presStyleLbl="parChTrans1D2" presStyleIdx="1" presStyleCnt="6"/>
      <dgm:spPr/>
      <dgm:t>
        <a:bodyPr/>
        <a:lstStyle/>
        <a:p>
          <a:endParaRPr lang="en-AU"/>
        </a:p>
      </dgm:t>
    </dgm:pt>
    <dgm:pt modelId="{B206D379-C998-4994-AE19-C55566788F6F}" type="pres">
      <dgm:prSet presAssocID="{798FE941-45F4-4A28-8593-D5DB8DDA9863}" presName="childText" presStyleLbl="bgAcc1" presStyleIdx="1" presStyleCnt="6" custScaleX="185417" custScaleY="151287" custLinFactNeighborX="-13070" custLinFactNeighborY="-2832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D263CFB-54B5-4602-AA1B-12C66356F601}" type="pres">
      <dgm:prSet presAssocID="{1C1B6512-43E1-4CE5-B460-E522D00D2283}" presName="Name13" presStyleLbl="parChTrans1D2" presStyleIdx="2" presStyleCnt="6"/>
      <dgm:spPr/>
      <dgm:t>
        <a:bodyPr/>
        <a:lstStyle/>
        <a:p>
          <a:endParaRPr lang="en-AU"/>
        </a:p>
      </dgm:t>
    </dgm:pt>
    <dgm:pt modelId="{BC9499E4-175F-40AA-AB9D-F75B235A58A3}" type="pres">
      <dgm:prSet presAssocID="{8DFC7C6B-CB94-46B3-A1E1-EB5BF8E52843}" presName="childText" presStyleLbl="bgAcc1" presStyleIdx="2" presStyleCnt="6" custScaleX="188758" custScaleY="96906" custLinFactNeighborX="-13070" custLinFactNeighborY="-40539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AC93798-2A05-4F96-9287-57963C060838}" type="pres">
      <dgm:prSet presAssocID="{24347BBF-4ED0-4F33-998C-7A288676DE93}" presName="root" presStyleCnt="0"/>
      <dgm:spPr/>
    </dgm:pt>
    <dgm:pt modelId="{D0859E08-CBF9-4A27-85AF-30A686695201}" type="pres">
      <dgm:prSet presAssocID="{24347BBF-4ED0-4F33-998C-7A288676DE93}" presName="rootComposite" presStyleCnt="0"/>
      <dgm:spPr/>
    </dgm:pt>
    <dgm:pt modelId="{739DE686-653E-4CF9-8A1A-D551791BDFB5}" type="pres">
      <dgm:prSet presAssocID="{24347BBF-4ED0-4F33-998C-7A288676DE93}" presName="rootText" presStyleLbl="node1" presStyleIdx="1" presStyleCnt="2" custScaleX="115627" custScaleY="52343" custLinFactNeighborX="-809" custLinFactNeighborY="-10"/>
      <dgm:spPr/>
      <dgm:t>
        <a:bodyPr/>
        <a:lstStyle/>
        <a:p>
          <a:endParaRPr lang="en-AU"/>
        </a:p>
      </dgm:t>
    </dgm:pt>
    <dgm:pt modelId="{8A49AAD7-4D7C-4C35-8318-823E2FFFA1CF}" type="pres">
      <dgm:prSet presAssocID="{24347BBF-4ED0-4F33-998C-7A288676DE93}" presName="rootConnector" presStyleLbl="node1" presStyleIdx="1" presStyleCnt="2"/>
      <dgm:spPr/>
      <dgm:t>
        <a:bodyPr/>
        <a:lstStyle/>
        <a:p>
          <a:endParaRPr lang="en-AU"/>
        </a:p>
      </dgm:t>
    </dgm:pt>
    <dgm:pt modelId="{7D4956F9-A898-46A5-A17D-E21910F05F92}" type="pres">
      <dgm:prSet presAssocID="{24347BBF-4ED0-4F33-998C-7A288676DE93}" presName="childShape" presStyleCnt="0"/>
      <dgm:spPr/>
    </dgm:pt>
    <dgm:pt modelId="{209E5CEF-4672-40AA-A0D0-7CF18252C24C}" type="pres">
      <dgm:prSet presAssocID="{8B5346C4-EA1A-473F-BBDB-116CC9A84041}" presName="Name13" presStyleLbl="parChTrans1D2" presStyleIdx="3" presStyleCnt="6"/>
      <dgm:spPr/>
      <dgm:t>
        <a:bodyPr/>
        <a:lstStyle/>
        <a:p>
          <a:endParaRPr lang="en-AU"/>
        </a:p>
      </dgm:t>
    </dgm:pt>
    <dgm:pt modelId="{435388E9-2798-40D1-A426-CB96EA714819}" type="pres">
      <dgm:prSet presAssocID="{61EE122F-2DD0-4981-AB14-27FE88AF1CDF}" presName="childText" presStyleLbl="bgAcc1" presStyleIdx="3" presStyleCnt="6" custScaleX="173779" custScaleY="93654" custLinFactNeighborX="-13797" custLinFactNeighborY="-1527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79F7613-1E9C-4E32-84A7-012797DBA795}" type="pres">
      <dgm:prSet presAssocID="{63040B80-5615-4A4C-B1CA-D015A2062BA4}" presName="Name13" presStyleLbl="parChTrans1D2" presStyleIdx="4" presStyleCnt="6"/>
      <dgm:spPr/>
      <dgm:t>
        <a:bodyPr/>
        <a:lstStyle/>
        <a:p>
          <a:endParaRPr lang="en-AU"/>
        </a:p>
      </dgm:t>
    </dgm:pt>
    <dgm:pt modelId="{9E2761FE-1D77-46D1-92D6-9EC1CCBB1038}" type="pres">
      <dgm:prSet presAssocID="{7D9D2448-9B91-4C99-986C-F04FC5D1461A}" presName="childText" presStyleLbl="bgAcc1" presStyleIdx="4" presStyleCnt="6" custScaleX="168482" custScaleY="126275" custLinFactNeighborX="-11148" custLinFactNeighborY="-1458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EF8FABA-2C4F-4963-983D-311EC3D31464}" type="pres">
      <dgm:prSet presAssocID="{43C51B0F-531B-4072-BEF3-9CC433CA0C8D}" presName="Name13" presStyleLbl="parChTrans1D2" presStyleIdx="5" presStyleCnt="6"/>
      <dgm:spPr/>
      <dgm:t>
        <a:bodyPr/>
        <a:lstStyle/>
        <a:p>
          <a:endParaRPr lang="en-AU"/>
        </a:p>
      </dgm:t>
    </dgm:pt>
    <dgm:pt modelId="{E819A054-A4E1-47A9-A63D-1204D6D71ECD}" type="pres">
      <dgm:prSet presAssocID="{A6180F94-7811-436D-B8DD-4879BE4F0247}" presName="childText" presStyleLbl="bgAcc1" presStyleIdx="5" presStyleCnt="6" custScaleX="162322" custScaleY="135037" custLinFactNeighborX="-11148" custLinFactNeighborY="-2387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7FF9EDC3-AA79-4DA9-BA83-28B00A5B5800}" type="presOf" srcId="{3C8813B4-B52F-48EB-9E9B-0637622F0062}" destId="{A57DE98C-2756-4FEF-8536-6BCC48AE9F04}" srcOrd="0" destOrd="0" presId="urn:microsoft.com/office/officeart/2005/8/layout/hierarchy3"/>
    <dgm:cxn modelId="{857CF5F5-D01C-475A-BF08-47EA67FFC32D}" type="presOf" srcId="{B6D9160C-0CDE-42A3-A6D4-53C3A4F6F66C}" destId="{11C3A66B-A139-45F7-8CB0-2FD028289E10}" srcOrd="0" destOrd="0" presId="urn:microsoft.com/office/officeart/2005/8/layout/hierarchy3"/>
    <dgm:cxn modelId="{74D77487-7C24-4F69-AB10-4A9FFB705282}" srcId="{24347BBF-4ED0-4F33-998C-7A288676DE93}" destId="{A6180F94-7811-436D-B8DD-4879BE4F0247}" srcOrd="2" destOrd="0" parTransId="{43C51B0F-531B-4072-BEF3-9CC433CA0C8D}" sibTransId="{6CF44E15-F397-4798-8C41-8E341BE940AA}"/>
    <dgm:cxn modelId="{98DA8693-5B27-4B72-9775-28EC96C10569}" type="presOf" srcId="{EACC3434-2C28-4E4A-8C70-691C8ED4F06C}" destId="{E1288823-DD53-458D-837B-24E0B5F3F0A5}" srcOrd="0" destOrd="0" presId="urn:microsoft.com/office/officeart/2005/8/layout/hierarchy3"/>
    <dgm:cxn modelId="{A8A812F4-BBB2-4E00-A474-D1837067BA9C}" type="presOf" srcId="{24347BBF-4ED0-4F33-998C-7A288676DE93}" destId="{739DE686-653E-4CF9-8A1A-D551791BDFB5}" srcOrd="0" destOrd="0" presId="urn:microsoft.com/office/officeart/2005/8/layout/hierarchy3"/>
    <dgm:cxn modelId="{5046C521-3776-42D2-A346-4E089BF9B51D}" type="presOf" srcId="{A2AF7399-6450-4B8B-87F8-4870E2B29C33}" destId="{692670CE-2515-4CED-82C3-A32EECDB17EC}" srcOrd="0" destOrd="0" presId="urn:microsoft.com/office/officeart/2005/8/layout/hierarchy3"/>
    <dgm:cxn modelId="{E3654C71-BFC1-47C1-B77D-7F78DCFDA686}" type="presOf" srcId="{3C8813B4-B52F-48EB-9E9B-0637622F0062}" destId="{0E4AFA3D-1D84-4D36-B101-DB769C56F87A}" srcOrd="1" destOrd="0" presId="urn:microsoft.com/office/officeart/2005/8/layout/hierarchy3"/>
    <dgm:cxn modelId="{9214C2F0-D11E-4DB0-B3F8-E585344ED417}" type="presOf" srcId="{24347BBF-4ED0-4F33-998C-7A288676DE93}" destId="{8A49AAD7-4D7C-4C35-8318-823E2FFFA1CF}" srcOrd="1" destOrd="0" presId="urn:microsoft.com/office/officeart/2005/8/layout/hierarchy3"/>
    <dgm:cxn modelId="{A1A28EF9-0306-437E-8D92-68E0EDFC103C}" type="presOf" srcId="{6DB4C87D-8A6F-4C0B-8B94-9E9A434027D6}" destId="{90A527EA-0D00-4A9E-814B-D2CE761DB8C2}" srcOrd="0" destOrd="0" presId="urn:microsoft.com/office/officeart/2005/8/layout/hierarchy3"/>
    <dgm:cxn modelId="{F2511758-C3D7-46E0-BFB3-0E748F409B46}" type="presOf" srcId="{63040B80-5615-4A4C-B1CA-D015A2062BA4}" destId="{779F7613-1E9C-4E32-84A7-012797DBA795}" srcOrd="0" destOrd="0" presId="urn:microsoft.com/office/officeart/2005/8/layout/hierarchy3"/>
    <dgm:cxn modelId="{C1E596DB-16E8-49D6-9866-A4BA6A7A1A52}" srcId="{EACC3434-2C28-4E4A-8C70-691C8ED4F06C}" destId="{24347BBF-4ED0-4F33-998C-7A288676DE93}" srcOrd="1" destOrd="0" parTransId="{A0D725BA-A61D-4B24-8520-53A567000CCF}" sibTransId="{A1585ED9-8039-4B45-B61F-35BBA271F6CB}"/>
    <dgm:cxn modelId="{3706B342-57BA-4578-BE1D-50829BA02638}" srcId="{EACC3434-2C28-4E4A-8C70-691C8ED4F06C}" destId="{3C8813B4-B52F-48EB-9E9B-0637622F0062}" srcOrd="0" destOrd="0" parTransId="{EB3B0805-32E7-45C1-805D-8EA5E4B926A3}" sibTransId="{21628124-5E2E-4D01-9FBA-AF5558E36406}"/>
    <dgm:cxn modelId="{72A428E9-2A51-4E0A-898B-8BFE3F184C03}" type="presOf" srcId="{8DFC7C6B-CB94-46B3-A1E1-EB5BF8E52843}" destId="{BC9499E4-175F-40AA-AB9D-F75B235A58A3}" srcOrd="0" destOrd="0" presId="urn:microsoft.com/office/officeart/2005/8/layout/hierarchy3"/>
    <dgm:cxn modelId="{C6BC2D04-A2F0-4939-8179-1E327CBFD51F}" srcId="{3C8813B4-B52F-48EB-9E9B-0637622F0062}" destId="{B6D9160C-0CDE-42A3-A6D4-53C3A4F6F66C}" srcOrd="0" destOrd="0" parTransId="{6DB4C87D-8A6F-4C0B-8B94-9E9A434027D6}" sibTransId="{D78F1320-2A37-4ADD-B5D2-FE158530F0E9}"/>
    <dgm:cxn modelId="{C9934396-4DD1-4EB5-A96D-A78820022876}" srcId="{3C8813B4-B52F-48EB-9E9B-0637622F0062}" destId="{798FE941-45F4-4A28-8593-D5DB8DDA9863}" srcOrd="1" destOrd="0" parTransId="{A2AF7399-6450-4B8B-87F8-4870E2B29C33}" sibTransId="{475F7294-52D9-4BAF-BF04-D314FC1C0E63}"/>
    <dgm:cxn modelId="{97C271AA-8D7A-4581-A962-1ECE5DF9B982}" type="presOf" srcId="{43C51B0F-531B-4072-BEF3-9CC433CA0C8D}" destId="{8EF8FABA-2C4F-4963-983D-311EC3D31464}" srcOrd="0" destOrd="0" presId="urn:microsoft.com/office/officeart/2005/8/layout/hierarchy3"/>
    <dgm:cxn modelId="{6505E03C-F13C-4BB8-A6B3-0D7C98672873}" type="presOf" srcId="{A6180F94-7811-436D-B8DD-4879BE4F0247}" destId="{E819A054-A4E1-47A9-A63D-1204D6D71ECD}" srcOrd="0" destOrd="0" presId="urn:microsoft.com/office/officeart/2005/8/layout/hierarchy3"/>
    <dgm:cxn modelId="{44894854-EE40-4AD6-BFB8-20F2A685BB3E}" type="presOf" srcId="{1C1B6512-43E1-4CE5-B460-E522D00D2283}" destId="{1D263CFB-54B5-4602-AA1B-12C66356F601}" srcOrd="0" destOrd="0" presId="urn:microsoft.com/office/officeart/2005/8/layout/hierarchy3"/>
    <dgm:cxn modelId="{45E054C7-65BB-4483-9360-F7DA5F2A1A5B}" srcId="{3C8813B4-B52F-48EB-9E9B-0637622F0062}" destId="{8DFC7C6B-CB94-46B3-A1E1-EB5BF8E52843}" srcOrd="2" destOrd="0" parTransId="{1C1B6512-43E1-4CE5-B460-E522D00D2283}" sibTransId="{D2B1B7B7-D56B-4DA0-91BA-646016902226}"/>
    <dgm:cxn modelId="{C13D868A-17E3-4E3D-B47E-E79980D8920E}" type="presOf" srcId="{8B5346C4-EA1A-473F-BBDB-116CC9A84041}" destId="{209E5CEF-4672-40AA-A0D0-7CF18252C24C}" srcOrd="0" destOrd="0" presId="urn:microsoft.com/office/officeart/2005/8/layout/hierarchy3"/>
    <dgm:cxn modelId="{BC47825E-F84A-4D2A-9C17-97EFA31A3498}" type="presOf" srcId="{61EE122F-2DD0-4981-AB14-27FE88AF1CDF}" destId="{435388E9-2798-40D1-A426-CB96EA714819}" srcOrd="0" destOrd="0" presId="urn:microsoft.com/office/officeart/2005/8/layout/hierarchy3"/>
    <dgm:cxn modelId="{D03E54C9-D098-45BA-A554-A9FCDC19AE3B}" type="presOf" srcId="{798FE941-45F4-4A28-8593-D5DB8DDA9863}" destId="{B206D379-C998-4994-AE19-C55566788F6F}" srcOrd="0" destOrd="0" presId="urn:microsoft.com/office/officeart/2005/8/layout/hierarchy3"/>
    <dgm:cxn modelId="{25BCA47E-6107-4E0A-A006-8C770A00D129}" type="presOf" srcId="{7D9D2448-9B91-4C99-986C-F04FC5D1461A}" destId="{9E2761FE-1D77-46D1-92D6-9EC1CCBB1038}" srcOrd="0" destOrd="0" presId="urn:microsoft.com/office/officeart/2005/8/layout/hierarchy3"/>
    <dgm:cxn modelId="{96E1D21D-1CD2-4501-B801-BB2B5AD8E9A8}" srcId="{24347BBF-4ED0-4F33-998C-7A288676DE93}" destId="{61EE122F-2DD0-4981-AB14-27FE88AF1CDF}" srcOrd="0" destOrd="0" parTransId="{8B5346C4-EA1A-473F-BBDB-116CC9A84041}" sibTransId="{C45B4F43-B635-4AEC-83BA-119C4A5EA7CF}"/>
    <dgm:cxn modelId="{55CACEC5-7DFF-4B00-AB11-A530CB026275}" srcId="{24347BBF-4ED0-4F33-998C-7A288676DE93}" destId="{7D9D2448-9B91-4C99-986C-F04FC5D1461A}" srcOrd="1" destOrd="0" parTransId="{63040B80-5615-4A4C-B1CA-D015A2062BA4}" sibTransId="{B070214A-2CBF-4EF8-B0C1-102BBA6C2B18}"/>
    <dgm:cxn modelId="{2C9EE770-07C8-4F86-94CB-1D9B9E92C26E}" type="presParOf" srcId="{E1288823-DD53-458D-837B-24E0B5F3F0A5}" destId="{6A1853CD-8CF3-4322-A22E-1668AB7C7B9A}" srcOrd="0" destOrd="0" presId="urn:microsoft.com/office/officeart/2005/8/layout/hierarchy3"/>
    <dgm:cxn modelId="{13067521-0959-40AD-A83D-FAB2124ACE37}" type="presParOf" srcId="{6A1853CD-8CF3-4322-A22E-1668AB7C7B9A}" destId="{44C4E862-7BB0-4BAD-92BF-FE6BDF539314}" srcOrd="0" destOrd="0" presId="urn:microsoft.com/office/officeart/2005/8/layout/hierarchy3"/>
    <dgm:cxn modelId="{F689B1D2-2694-4633-B31F-4A0F75B70628}" type="presParOf" srcId="{44C4E862-7BB0-4BAD-92BF-FE6BDF539314}" destId="{A57DE98C-2756-4FEF-8536-6BCC48AE9F04}" srcOrd="0" destOrd="0" presId="urn:microsoft.com/office/officeart/2005/8/layout/hierarchy3"/>
    <dgm:cxn modelId="{3F0CF1E1-E00B-4525-9256-328AD68FC703}" type="presParOf" srcId="{44C4E862-7BB0-4BAD-92BF-FE6BDF539314}" destId="{0E4AFA3D-1D84-4D36-B101-DB769C56F87A}" srcOrd="1" destOrd="0" presId="urn:microsoft.com/office/officeart/2005/8/layout/hierarchy3"/>
    <dgm:cxn modelId="{ACCE5DC6-1FD9-4374-A9EB-00523FA324B7}" type="presParOf" srcId="{6A1853CD-8CF3-4322-A22E-1668AB7C7B9A}" destId="{D9BF720A-2FA4-449A-80B2-BE55FB2768C1}" srcOrd="1" destOrd="0" presId="urn:microsoft.com/office/officeart/2005/8/layout/hierarchy3"/>
    <dgm:cxn modelId="{67F9C51C-534B-42A9-AAE2-D93D66C1CD6A}" type="presParOf" srcId="{D9BF720A-2FA4-449A-80B2-BE55FB2768C1}" destId="{90A527EA-0D00-4A9E-814B-D2CE761DB8C2}" srcOrd="0" destOrd="0" presId="urn:microsoft.com/office/officeart/2005/8/layout/hierarchy3"/>
    <dgm:cxn modelId="{9245B04B-EE73-4718-96DA-487D12C21996}" type="presParOf" srcId="{D9BF720A-2FA4-449A-80B2-BE55FB2768C1}" destId="{11C3A66B-A139-45F7-8CB0-2FD028289E10}" srcOrd="1" destOrd="0" presId="urn:microsoft.com/office/officeart/2005/8/layout/hierarchy3"/>
    <dgm:cxn modelId="{10B0F9E4-90AE-4CBE-B156-32165366D562}" type="presParOf" srcId="{D9BF720A-2FA4-449A-80B2-BE55FB2768C1}" destId="{692670CE-2515-4CED-82C3-A32EECDB17EC}" srcOrd="2" destOrd="0" presId="urn:microsoft.com/office/officeart/2005/8/layout/hierarchy3"/>
    <dgm:cxn modelId="{4468E475-2897-48B0-BC0F-4630F42D09B8}" type="presParOf" srcId="{D9BF720A-2FA4-449A-80B2-BE55FB2768C1}" destId="{B206D379-C998-4994-AE19-C55566788F6F}" srcOrd="3" destOrd="0" presId="urn:microsoft.com/office/officeart/2005/8/layout/hierarchy3"/>
    <dgm:cxn modelId="{5C1F87B2-E396-4C55-897D-2FCE1389A1B3}" type="presParOf" srcId="{D9BF720A-2FA4-449A-80B2-BE55FB2768C1}" destId="{1D263CFB-54B5-4602-AA1B-12C66356F601}" srcOrd="4" destOrd="0" presId="urn:microsoft.com/office/officeart/2005/8/layout/hierarchy3"/>
    <dgm:cxn modelId="{755DCE5A-4020-4A34-8F11-D6B4DA31B22B}" type="presParOf" srcId="{D9BF720A-2FA4-449A-80B2-BE55FB2768C1}" destId="{BC9499E4-175F-40AA-AB9D-F75B235A58A3}" srcOrd="5" destOrd="0" presId="urn:microsoft.com/office/officeart/2005/8/layout/hierarchy3"/>
    <dgm:cxn modelId="{C0B26792-08D0-4527-9483-CF24DD7F18D5}" type="presParOf" srcId="{E1288823-DD53-458D-837B-24E0B5F3F0A5}" destId="{DAC93798-2A05-4F96-9287-57963C060838}" srcOrd="1" destOrd="0" presId="urn:microsoft.com/office/officeart/2005/8/layout/hierarchy3"/>
    <dgm:cxn modelId="{541F1461-7B42-42B3-8FDF-68EAEA5E2895}" type="presParOf" srcId="{DAC93798-2A05-4F96-9287-57963C060838}" destId="{D0859E08-CBF9-4A27-85AF-30A686695201}" srcOrd="0" destOrd="0" presId="urn:microsoft.com/office/officeart/2005/8/layout/hierarchy3"/>
    <dgm:cxn modelId="{ABCD642A-9D1D-4A17-A56E-8FD00907ACA3}" type="presParOf" srcId="{D0859E08-CBF9-4A27-85AF-30A686695201}" destId="{739DE686-653E-4CF9-8A1A-D551791BDFB5}" srcOrd="0" destOrd="0" presId="urn:microsoft.com/office/officeart/2005/8/layout/hierarchy3"/>
    <dgm:cxn modelId="{61B4C167-3683-4B09-BE94-93864EBCA7C2}" type="presParOf" srcId="{D0859E08-CBF9-4A27-85AF-30A686695201}" destId="{8A49AAD7-4D7C-4C35-8318-823E2FFFA1CF}" srcOrd="1" destOrd="0" presId="urn:microsoft.com/office/officeart/2005/8/layout/hierarchy3"/>
    <dgm:cxn modelId="{5B1D2A99-B260-46FD-8BA8-3CA2D2C2933E}" type="presParOf" srcId="{DAC93798-2A05-4F96-9287-57963C060838}" destId="{7D4956F9-A898-46A5-A17D-E21910F05F92}" srcOrd="1" destOrd="0" presId="urn:microsoft.com/office/officeart/2005/8/layout/hierarchy3"/>
    <dgm:cxn modelId="{2BD7D9FB-142D-410A-9C60-2DB00C797656}" type="presParOf" srcId="{7D4956F9-A898-46A5-A17D-E21910F05F92}" destId="{209E5CEF-4672-40AA-A0D0-7CF18252C24C}" srcOrd="0" destOrd="0" presId="urn:microsoft.com/office/officeart/2005/8/layout/hierarchy3"/>
    <dgm:cxn modelId="{3D9E16DB-DA6D-4152-BAEA-23A2517D72FC}" type="presParOf" srcId="{7D4956F9-A898-46A5-A17D-E21910F05F92}" destId="{435388E9-2798-40D1-A426-CB96EA714819}" srcOrd="1" destOrd="0" presId="urn:microsoft.com/office/officeart/2005/8/layout/hierarchy3"/>
    <dgm:cxn modelId="{95F7FE43-FA85-41B1-B08F-B2C6E16646B0}" type="presParOf" srcId="{7D4956F9-A898-46A5-A17D-E21910F05F92}" destId="{779F7613-1E9C-4E32-84A7-012797DBA795}" srcOrd="2" destOrd="0" presId="urn:microsoft.com/office/officeart/2005/8/layout/hierarchy3"/>
    <dgm:cxn modelId="{95257F25-2017-49E0-BDF5-B983AEC64E3A}" type="presParOf" srcId="{7D4956F9-A898-46A5-A17D-E21910F05F92}" destId="{9E2761FE-1D77-46D1-92D6-9EC1CCBB1038}" srcOrd="3" destOrd="0" presId="urn:microsoft.com/office/officeart/2005/8/layout/hierarchy3"/>
    <dgm:cxn modelId="{700AB4DA-98DE-4BEB-84A4-ABEBAC7EF226}" type="presParOf" srcId="{7D4956F9-A898-46A5-A17D-E21910F05F92}" destId="{8EF8FABA-2C4F-4963-983D-311EC3D31464}" srcOrd="4" destOrd="0" presId="urn:microsoft.com/office/officeart/2005/8/layout/hierarchy3"/>
    <dgm:cxn modelId="{CC2740CB-C287-4EB2-BC9F-370BBD4861E9}" type="presParOf" srcId="{7D4956F9-A898-46A5-A17D-E21910F05F92}" destId="{E819A054-A4E1-47A9-A63D-1204D6D71EC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90E0B8-A4A1-4C3B-936D-F88FED8F4E1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9E226715-1221-4CD7-B7FF-A8DB299D48E6}">
      <dgm:prSet phldrT="[Text]"/>
      <dgm:spPr/>
      <dgm:t>
        <a:bodyPr/>
        <a:lstStyle/>
        <a:p>
          <a:r>
            <a:rPr lang="en-AU" dirty="0" smtClean="0"/>
            <a:t>High Visibility Policing</a:t>
          </a:r>
        </a:p>
        <a:p>
          <a:r>
            <a:rPr lang="en-AU" dirty="0" smtClean="0"/>
            <a:t>(29%) </a:t>
          </a:r>
          <a:endParaRPr lang="en-AU" dirty="0"/>
        </a:p>
      </dgm:t>
    </dgm:pt>
    <dgm:pt modelId="{FD2595C8-A6A7-448D-87A9-AF3E07626669}" type="parTrans" cxnId="{69941FAA-508E-4B6F-8CAB-2D5709D3E24E}">
      <dgm:prSet/>
      <dgm:spPr/>
      <dgm:t>
        <a:bodyPr/>
        <a:lstStyle/>
        <a:p>
          <a:endParaRPr lang="en-AU"/>
        </a:p>
      </dgm:t>
    </dgm:pt>
    <dgm:pt modelId="{B8BCBE3B-C55D-42C0-B8C2-5F47EC4DA04F}" type="sibTrans" cxnId="{69941FAA-508E-4B6F-8CAB-2D5709D3E24E}">
      <dgm:prSet/>
      <dgm:spPr/>
      <dgm:t>
        <a:bodyPr/>
        <a:lstStyle/>
        <a:p>
          <a:endParaRPr lang="en-AU"/>
        </a:p>
      </dgm:t>
    </dgm:pt>
    <dgm:pt modelId="{46A8827F-F919-45F4-AAAE-73F8C71F7F0B}">
      <dgm:prSet phldrT="[Text]"/>
      <dgm:spPr/>
      <dgm:t>
        <a:bodyPr/>
        <a:lstStyle/>
        <a:p>
          <a:r>
            <a:rPr lang="en-AU" dirty="0" smtClean="0"/>
            <a:t>Transport Nodes / Routes </a:t>
          </a:r>
        </a:p>
        <a:p>
          <a:r>
            <a:rPr lang="en-AU" dirty="0" smtClean="0"/>
            <a:t>(83%) </a:t>
          </a:r>
          <a:endParaRPr lang="en-AU" dirty="0"/>
        </a:p>
      </dgm:t>
    </dgm:pt>
    <dgm:pt modelId="{F23CD9D4-838F-4C49-B285-40042CDC370F}" type="parTrans" cxnId="{728AF6CC-417C-42E9-80D5-F35C2183091B}">
      <dgm:prSet/>
      <dgm:spPr/>
      <dgm:t>
        <a:bodyPr/>
        <a:lstStyle/>
        <a:p>
          <a:endParaRPr lang="en-AU"/>
        </a:p>
      </dgm:t>
    </dgm:pt>
    <dgm:pt modelId="{8D62CB50-1149-4E3A-96D3-4C7598C814B4}" type="sibTrans" cxnId="{728AF6CC-417C-42E9-80D5-F35C2183091B}">
      <dgm:prSet/>
      <dgm:spPr/>
      <dgm:t>
        <a:bodyPr/>
        <a:lstStyle/>
        <a:p>
          <a:endParaRPr lang="en-AU"/>
        </a:p>
      </dgm:t>
    </dgm:pt>
    <dgm:pt modelId="{B009342F-5D27-41B9-B536-7D3EB16EEE74}">
      <dgm:prSet phldrT="[Text]"/>
      <dgm:spPr/>
      <dgm:t>
        <a:bodyPr/>
        <a:lstStyle/>
        <a:p>
          <a:r>
            <a:rPr lang="en-AU" dirty="0" smtClean="0"/>
            <a:t>High Risk Places (public order)</a:t>
          </a:r>
        </a:p>
        <a:p>
          <a:r>
            <a:rPr lang="en-AU" dirty="0" smtClean="0"/>
            <a:t>(17%)</a:t>
          </a:r>
          <a:endParaRPr lang="en-AU" dirty="0"/>
        </a:p>
      </dgm:t>
    </dgm:pt>
    <dgm:pt modelId="{BF171D8E-7534-4ADB-8059-DFC1E2210075}" type="parTrans" cxnId="{570E889F-53AD-4A40-996D-1EA91E780CF3}">
      <dgm:prSet/>
      <dgm:spPr/>
      <dgm:t>
        <a:bodyPr/>
        <a:lstStyle/>
        <a:p>
          <a:endParaRPr lang="en-AU"/>
        </a:p>
      </dgm:t>
    </dgm:pt>
    <dgm:pt modelId="{12E0DE11-323E-4B04-9B71-F98ED389DDDF}" type="sibTrans" cxnId="{570E889F-53AD-4A40-996D-1EA91E780CF3}">
      <dgm:prSet/>
      <dgm:spPr/>
      <dgm:t>
        <a:bodyPr/>
        <a:lstStyle/>
        <a:p>
          <a:endParaRPr lang="en-AU"/>
        </a:p>
      </dgm:t>
    </dgm:pt>
    <dgm:pt modelId="{EDDD472E-F308-4B53-84A4-2C48C8EC6308}">
      <dgm:prSet phldrT="[Text]"/>
      <dgm:spPr/>
      <dgm:t>
        <a:bodyPr/>
        <a:lstStyle/>
        <a:p>
          <a:r>
            <a:rPr lang="en-AU" dirty="0" smtClean="0"/>
            <a:t>Targeted Crime </a:t>
          </a:r>
        </a:p>
        <a:p>
          <a:r>
            <a:rPr lang="en-AU" dirty="0" smtClean="0"/>
            <a:t>(22%)</a:t>
          </a:r>
          <a:endParaRPr lang="en-AU" dirty="0"/>
        </a:p>
      </dgm:t>
    </dgm:pt>
    <dgm:pt modelId="{24B3C3A5-2D01-4F16-9D79-C2BFF0B23C6E}" type="parTrans" cxnId="{90305E85-ECBA-4116-A567-4DD3A14299E9}">
      <dgm:prSet/>
      <dgm:spPr/>
      <dgm:t>
        <a:bodyPr/>
        <a:lstStyle/>
        <a:p>
          <a:endParaRPr lang="en-AU"/>
        </a:p>
      </dgm:t>
    </dgm:pt>
    <dgm:pt modelId="{79B928D9-4350-42A1-967D-2DEA26EDBEEA}" type="sibTrans" cxnId="{90305E85-ECBA-4116-A567-4DD3A14299E9}">
      <dgm:prSet/>
      <dgm:spPr/>
      <dgm:t>
        <a:bodyPr/>
        <a:lstStyle/>
        <a:p>
          <a:endParaRPr lang="en-AU"/>
        </a:p>
      </dgm:t>
    </dgm:pt>
    <dgm:pt modelId="{12A8BD1B-6248-45BF-AEE9-F92440F0401E}">
      <dgm:prSet phldrT="[Text]"/>
      <dgm:spPr/>
      <dgm:t>
        <a:bodyPr/>
        <a:lstStyle/>
        <a:p>
          <a:r>
            <a:rPr lang="en-AU" dirty="0" smtClean="0"/>
            <a:t>Public Places (property offences)</a:t>
          </a:r>
        </a:p>
        <a:p>
          <a:r>
            <a:rPr lang="en-AU" dirty="0" smtClean="0"/>
            <a:t>(27%)</a:t>
          </a:r>
          <a:endParaRPr lang="en-AU" dirty="0"/>
        </a:p>
      </dgm:t>
    </dgm:pt>
    <dgm:pt modelId="{E6BD8276-1BE4-45E2-B819-65C12E597FE2}" type="parTrans" cxnId="{709DC8C0-48AB-4865-89B8-64055456974E}">
      <dgm:prSet/>
      <dgm:spPr/>
      <dgm:t>
        <a:bodyPr/>
        <a:lstStyle/>
        <a:p>
          <a:endParaRPr lang="en-AU"/>
        </a:p>
      </dgm:t>
    </dgm:pt>
    <dgm:pt modelId="{0D10AB2F-64A2-482C-B6D3-0DA3A0D93196}" type="sibTrans" cxnId="{709DC8C0-48AB-4865-89B8-64055456974E}">
      <dgm:prSet/>
      <dgm:spPr/>
      <dgm:t>
        <a:bodyPr/>
        <a:lstStyle/>
        <a:p>
          <a:endParaRPr lang="en-AU"/>
        </a:p>
      </dgm:t>
    </dgm:pt>
    <dgm:pt modelId="{F8FE585B-E887-47AA-A40E-0C4FD0072BD2}">
      <dgm:prSet phldrT="[Text]"/>
      <dgm:spPr/>
      <dgm:t>
        <a:bodyPr/>
        <a:lstStyle/>
        <a:p>
          <a:r>
            <a:rPr lang="en-AU" dirty="0" smtClean="0"/>
            <a:t>Non-Public Places (drug offences)</a:t>
          </a:r>
        </a:p>
        <a:p>
          <a:r>
            <a:rPr lang="en-AU" dirty="0" smtClean="0"/>
            <a:t>(73%)</a:t>
          </a:r>
          <a:endParaRPr lang="en-AU" dirty="0"/>
        </a:p>
      </dgm:t>
    </dgm:pt>
    <dgm:pt modelId="{7ADF224B-F138-439D-A97A-60AEEF50FC66}" type="parTrans" cxnId="{B95DC616-10AF-40E8-9E7F-CBE1575D3D8A}">
      <dgm:prSet/>
      <dgm:spPr/>
      <dgm:t>
        <a:bodyPr/>
        <a:lstStyle/>
        <a:p>
          <a:endParaRPr lang="en-AU"/>
        </a:p>
      </dgm:t>
    </dgm:pt>
    <dgm:pt modelId="{057D31F7-1724-4243-9E05-8AEFBC9FB99D}" type="sibTrans" cxnId="{B95DC616-10AF-40E8-9E7F-CBE1575D3D8A}">
      <dgm:prSet/>
      <dgm:spPr/>
      <dgm:t>
        <a:bodyPr/>
        <a:lstStyle/>
        <a:p>
          <a:endParaRPr lang="en-AU"/>
        </a:p>
      </dgm:t>
    </dgm:pt>
    <dgm:pt modelId="{DA76FE28-A63B-41C9-AF7A-3091DBF0965E}">
      <dgm:prSet phldrT="[Text]"/>
      <dgm:spPr/>
      <dgm:t>
        <a:bodyPr/>
        <a:lstStyle/>
        <a:p>
          <a:r>
            <a:rPr lang="en-AU" dirty="0" smtClean="0"/>
            <a:t>Compliance</a:t>
          </a:r>
        </a:p>
        <a:p>
          <a:r>
            <a:rPr lang="en-AU" dirty="0" smtClean="0"/>
            <a:t>(9%)</a:t>
          </a:r>
          <a:endParaRPr lang="en-AU" dirty="0"/>
        </a:p>
      </dgm:t>
    </dgm:pt>
    <dgm:pt modelId="{362CBBF8-A666-418F-87A0-45EF48279B4D}" type="parTrans" cxnId="{A48A6E05-EF36-4B3D-90C4-5A11728ACDF1}">
      <dgm:prSet/>
      <dgm:spPr/>
      <dgm:t>
        <a:bodyPr/>
        <a:lstStyle/>
        <a:p>
          <a:endParaRPr lang="en-AU"/>
        </a:p>
      </dgm:t>
    </dgm:pt>
    <dgm:pt modelId="{22286EF6-D817-485F-91BA-4CF750AC1929}" type="sibTrans" cxnId="{A48A6E05-EF36-4B3D-90C4-5A11728ACDF1}">
      <dgm:prSet/>
      <dgm:spPr/>
      <dgm:t>
        <a:bodyPr/>
        <a:lstStyle/>
        <a:p>
          <a:endParaRPr lang="en-AU"/>
        </a:p>
      </dgm:t>
    </dgm:pt>
    <dgm:pt modelId="{34D863BC-4D44-45ED-ACD9-B0303D6F7E74}">
      <dgm:prSet phldrT="[Text]"/>
      <dgm:spPr/>
      <dgm:t>
        <a:bodyPr/>
        <a:lstStyle/>
        <a:p>
          <a:r>
            <a:rPr lang="en-AU" dirty="0" smtClean="0"/>
            <a:t>High Risk People (HROs)</a:t>
          </a:r>
        </a:p>
        <a:p>
          <a:r>
            <a:rPr lang="en-AU" dirty="0" smtClean="0"/>
            <a:t>(41%)</a:t>
          </a:r>
          <a:endParaRPr lang="en-AU" dirty="0"/>
        </a:p>
      </dgm:t>
    </dgm:pt>
    <dgm:pt modelId="{FB0354D7-D3AE-4D5A-BD61-5F0A8ACF599D}" type="parTrans" cxnId="{DED504E1-FEE5-4E5C-9205-8AB0EEF819B2}">
      <dgm:prSet/>
      <dgm:spPr/>
      <dgm:t>
        <a:bodyPr/>
        <a:lstStyle/>
        <a:p>
          <a:endParaRPr lang="en-AU"/>
        </a:p>
      </dgm:t>
    </dgm:pt>
    <dgm:pt modelId="{B01C35A8-EC9C-4AAE-A1C5-2BEB0EA5F5E6}" type="sibTrans" cxnId="{DED504E1-FEE5-4E5C-9205-8AB0EEF819B2}">
      <dgm:prSet/>
      <dgm:spPr/>
      <dgm:t>
        <a:bodyPr/>
        <a:lstStyle/>
        <a:p>
          <a:endParaRPr lang="en-AU"/>
        </a:p>
      </dgm:t>
    </dgm:pt>
    <dgm:pt modelId="{F02F7513-F663-4A29-B664-BCDE72D1CF30}">
      <dgm:prSet phldrT="[Text]"/>
      <dgm:spPr/>
      <dgm:t>
        <a:bodyPr/>
        <a:lstStyle/>
        <a:p>
          <a:r>
            <a:rPr lang="en-AU" dirty="0" smtClean="0"/>
            <a:t>High Risk Places (3</a:t>
          </a:r>
          <a:r>
            <a:rPr lang="en-AU" baseline="30000" dirty="0" smtClean="0"/>
            <a:t>rd</a:t>
          </a:r>
          <a:r>
            <a:rPr lang="en-AU" dirty="0" smtClean="0"/>
            <a:t> party compliance)</a:t>
          </a:r>
        </a:p>
        <a:p>
          <a:r>
            <a:rPr lang="en-AU" dirty="0" smtClean="0"/>
            <a:t>(59%)</a:t>
          </a:r>
          <a:endParaRPr lang="en-AU" dirty="0"/>
        </a:p>
      </dgm:t>
    </dgm:pt>
    <dgm:pt modelId="{7D78C92E-CE50-4D1F-8745-2C2F7941994F}" type="parTrans" cxnId="{1DCA8A3D-DD41-4B30-8104-ED33D5DD4663}">
      <dgm:prSet/>
      <dgm:spPr/>
      <dgm:t>
        <a:bodyPr/>
        <a:lstStyle/>
        <a:p>
          <a:endParaRPr lang="en-AU"/>
        </a:p>
      </dgm:t>
    </dgm:pt>
    <dgm:pt modelId="{DCDF750B-7A6B-4625-B92D-FDE6A99A2A4A}" type="sibTrans" cxnId="{1DCA8A3D-DD41-4B30-8104-ED33D5DD4663}">
      <dgm:prSet/>
      <dgm:spPr/>
      <dgm:t>
        <a:bodyPr/>
        <a:lstStyle/>
        <a:p>
          <a:endParaRPr lang="en-AU"/>
        </a:p>
      </dgm:t>
    </dgm:pt>
    <dgm:pt modelId="{7D6CCC9F-926F-4305-8334-2400B85E0032}" type="pres">
      <dgm:prSet presAssocID="{4190E0B8-A4A1-4C3B-936D-F88FED8F4E1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6ABC6C2B-5CFD-4665-A909-90AC878415F1}" type="pres">
      <dgm:prSet presAssocID="{9E226715-1221-4CD7-B7FF-A8DB299D48E6}" presName="compNode" presStyleCnt="0"/>
      <dgm:spPr/>
    </dgm:pt>
    <dgm:pt modelId="{395DB88D-3AF8-4A7B-9CBD-D99D2C83B074}" type="pres">
      <dgm:prSet presAssocID="{9E226715-1221-4CD7-B7FF-A8DB299D48E6}" presName="aNode" presStyleLbl="bgShp" presStyleIdx="0" presStyleCnt="3"/>
      <dgm:spPr/>
      <dgm:t>
        <a:bodyPr/>
        <a:lstStyle/>
        <a:p>
          <a:endParaRPr lang="en-AU"/>
        </a:p>
      </dgm:t>
    </dgm:pt>
    <dgm:pt modelId="{31D2F904-DBF5-48F9-B09D-0674B39FA0F0}" type="pres">
      <dgm:prSet presAssocID="{9E226715-1221-4CD7-B7FF-A8DB299D48E6}" presName="textNode" presStyleLbl="bgShp" presStyleIdx="0" presStyleCnt="3"/>
      <dgm:spPr/>
      <dgm:t>
        <a:bodyPr/>
        <a:lstStyle/>
        <a:p>
          <a:endParaRPr lang="en-AU"/>
        </a:p>
      </dgm:t>
    </dgm:pt>
    <dgm:pt modelId="{458F9F53-9163-4682-BDC5-132CF295640F}" type="pres">
      <dgm:prSet presAssocID="{9E226715-1221-4CD7-B7FF-A8DB299D48E6}" presName="compChildNode" presStyleCnt="0"/>
      <dgm:spPr/>
    </dgm:pt>
    <dgm:pt modelId="{3BBB041A-30DA-4646-853E-CA82FCDEB1AE}" type="pres">
      <dgm:prSet presAssocID="{9E226715-1221-4CD7-B7FF-A8DB299D48E6}" presName="theInnerList" presStyleCnt="0"/>
      <dgm:spPr/>
    </dgm:pt>
    <dgm:pt modelId="{9BB98B8A-8D1F-43C6-8FD4-CF67ADDF1BE1}" type="pres">
      <dgm:prSet presAssocID="{46A8827F-F919-45F4-AAAE-73F8C71F7F0B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D13A1B8-1207-46CD-BB0B-6FE6F1C7C6D1}" type="pres">
      <dgm:prSet presAssocID="{46A8827F-F919-45F4-AAAE-73F8C71F7F0B}" presName="aSpace2" presStyleCnt="0"/>
      <dgm:spPr/>
    </dgm:pt>
    <dgm:pt modelId="{9E39BF07-FEE7-43C1-A214-D18DB1E1EE5F}" type="pres">
      <dgm:prSet presAssocID="{B009342F-5D27-41B9-B536-7D3EB16EEE74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2FEEA4A-E4A2-45CC-9619-79B375F3FBA9}" type="pres">
      <dgm:prSet presAssocID="{9E226715-1221-4CD7-B7FF-A8DB299D48E6}" presName="aSpace" presStyleCnt="0"/>
      <dgm:spPr/>
    </dgm:pt>
    <dgm:pt modelId="{93F4E76A-DB2F-423B-8AEB-4343B44C3495}" type="pres">
      <dgm:prSet presAssocID="{EDDD472E-F308-4B53-84A4-2C48C8EC6308}" presName="compNode" presStyleCnt="0"/>
      <dgm:spPr/>
    </dgm:pt>
    <dgm:pt modelId="{E7B70BC3-5316-499B-8DB1-D078CEF32836}" type="pres">
      <dgm:prSet presAssocID="{EDDD472E-F308-4B53-84A4-2C48C8EC6308}" presName="aNode" presStyleLbl="bgShp" presStyleIdx="1" presStyleCnt="3"/>
      <dgm:spPr/>
      <dgm:t>
        <a:bodyPr/>
        <a:lstStyle/>
        <a:p>
          <a:endParaRPr lang="en-AU"/>
        </a:p>
      </dgm:t>
    </dgm:pt>
    <dgm:pt modelId="{C455B5D3-A6A3-438C-8293-7F343514780D}" type="pres">
      <dgm:prSet presAssocID="{EDDD472E-F308-4B53-84A4-2C48C8EC6308}" presName="textNode" presStyleLbl="bgShp" presStyleIdx="1" presStyleCnt="3"/>
      <dgm:spPr/>
      <dgm:t>
        <a:bodyPr/>
        <a:lstStyle/>
        <a:p>
          <a:endParaRPr lang="en-AU"/>
        </a:p>
      </dgm:t>
    </dgm:pt>
    <dgm:pt modelId="{53E18F6F-A83E-45FD-8E62-3B8738EDBA46}" type="pres">
      <dgm:prSet presAssocID="{EDDD472E-F308-4B53-84A4-2C48C8EC6308}" presName="compChildNode" presStyleCnt="0"/>
      <dgm:spPr/>
    </dgm:pt>
    <dgm:pt modelId="{B8675173-55E7-4A55-8A61-8282E543DEBD}" type="pres">
      <dgm:prSet presAssocID="{EDDD472E-F308-4B53-84A4-2C48C8EC6308}" presName="theInnerList" presStyleCnt="0"/>
      <dgm:spPr/>
    </dgm:pt>
    <dgm:pt modelId="{5EDE99F7-1665-4E15-9EE2-F5A0B4CA93E0}" type="pres">
      <dgm:prSet presAssocID="{12A8BD1B-6248-45BF-AEE9-F92440F0401E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F0E61FA-74C6-43A9-90BC-4E50CB84E6E9}" type="pres">
      <dgm:prSet presAssocID="{12A8BD1B-6248-45BF-AEE9-F92440F0401E}" presName="aSpace2" presStyleCnt="0"/>
      <dgm:spPr/>
    </dgm:pt>
    <dgm:pt modelId="{BF7950F9-4890-484A-996B-E95E1463ABFD}" type="pres">
      <dgm:prSet presAssocID="{F8FE585B-E887-47AA-A40E-0C4FD0072BD2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B1F0A44-38C3-42E8-A509-EEA2EC6EEA44}" type="pres">
      <dgm:prSet presAssocID="{EDDD472E-F308-4B53-84A4-2C48C8EC6308}" presName="aSpace" presStyleCnt="0"/>
      <dgm:spPr/>
    </dgm:pt>
    <dgm:pt modelId="{F81ADF23-D3A5-41C5-AA1A-920DCD093752}" type="pres">
      <dgm:prSet presAssocID="{DA76FE28-A63B-41C9-AF7A-3091DBF0965E}" presName="compNode" presStyleCnt="0"/>
      <dgm:spPr/>
    </dgm:pt>
    <dgm:pt modelId="{DC1F7F25-9806-4C81-A851-1ECF7169CADB}" type="pres">
      <dgm:prSet presAssocID="{DA76FE28-A63B-41C9-AF7A-3091DBF0965E}" presName="aNode" presStyleLbl="bgShp" presStyleIdx="2" presStyleCnt="3"/>
      <dgm:spPr/>
      <dgm:t>
        <a:bodyPr/>
        <a:lstStyle/>
        <a:p>
          <a:endParaRPr lang="en-AU"/>
        </a:p>
      </dgm:t>
    </dgm:pt>
    <dgm:pt modelId="{39443C16-F26E-4E81-B9CA-E961B8EF00B6}" type="pres">
      <dgm:prSet presAssocID="{DA76FE28-A63B-41C9-AF7A-3091DBF0965E}" presName="textNode" presStyleLbl="bgShp" presStyleIdx="2" presStyleCnt="3"/>
      <dgm:spPr/>
      <dgm:t>
        <a:bodyPr/>
        <a:lstStyle/>
        <a:p>
          <a:endParaRPr lang="en-AU"/>
        </a:p>
      </dgm:t>
    </dgm:pt>
    <dgm:pt modelId="{A37C1555-F12E-49C3-8C07-7B14AD432F69}" type="pres">
      <dgm:prSet presAssocID="{DA76FE28-A63B-41C9-AF7A-3091DBF0965E}" presName="compChildNode" presStyleCnt="0"/>
      <dgm:spPr/>
    </dgm:pt>
    <dgm:pt modelId="{2E8B1631-4592-4C67-8925-58539CE9AD1F}" type="pres">
      <dgm:prSet presAssocID="{DA76FE28-A63B-41C9-AF7A-3091DBF0965E}" presName="theInnerList" presStyleCnt="0"/>
      <dgm:spPr/>
    </dgm:pt>
    <dgm:pt modelId="{C2EF7144-0ACD-4DB4-8EE4-F75E623A9A8C}" type="pres">
      <dgm:prSet presAssocID="{34D863BC-4D44-45ED-ACD9-B0303D6F7E74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F670033-3994-4071-93F6-724E646FD26E}" type="pres">
      <dgm:prSet presAssocID="{34D863BC-4D44-45ED-ACD9-B0303D6F7E74}" presName="aSpace2" presStyleCnt="0"/>
      <dgm:spPr/>
    </dgm:pt>
    <dgm:pt modelId="{F66CF65E-BA2D-4446-BE2F-6AD450602ECC}" type="pres">
      <dgm:prSet presAssocID="{F02F7513-F663-4A29-B664-BCDE72D1CF30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9767AB85-1EC4-4DA5-ADCB-AD64CAA40FAB}" type="presOf" srcId="{EDDD472E-F308-4B53-84A4-2C48C8EC6308}" destId="{C455B5D3-A6A3-438C-8293-7F343514780D}" srcOrd="1" destOrd="0" presId="urn:microsoft.com/office/officeart/2005/8/layout/lProcess2"/>
    <dgm:cxn modelId="{EC2A469C-1474-412F-9774-F083B3EA745F}" type="presOf" srcId="{12A8BD1B-6248-45BF-AEE9-F92440F0401E}" destId="{5EDE99F7-1665-4E15-9EE2-F5A0B4CA93E0}" srcOrd="0" destOrd="0" presId="urn:microsoft.com/office/officeart/2005/8/layout/lProcess2"/>
    <dgm:cxn modelId="{69941FAA-508E-4B6F-8CAB-2D5709D3E24E}" srcId="{4190E0B8-A4A1-4C3B-936D-F88FED8F4E1C}" destId="{9E226715-1221-4CD7-B7FF-A8DB299D48E6}" srcOrd="0" destOrd="0" parTransId="{FD2595C8-A6A7-448D-87A9-AF3E07626669}" sibTransId="{B8BCBE3B-C55D-42C0-B8C2-5F47EC4DA04F}"/>
    <dgm:cxn modelId="{49493638-3176-4E4B-AE1A-272DB20A4570}" type="presOf" srcId="{F8FE585B-E887-47AA-A40E-0C4FD0072BD2}" destId="{BF7950F9-4890-484A-996B-E95E1463ABFD}" srcOrd="0" destOrd="0" presId="urn:microsoft.com/office/officeart/2005/8/layout/lProcess2"/>
    <dgm:cxn modelId="{570E889F-53AD-4A40-996D-1EA91E780CF3}" srcId="{9E226715-1221-4CD7-B7FF-A8DB299D48E6}" destId="{B009342F-5D27-41B9-B536-7D3EB16EEE74}" srcOrd="1" destOrd="0" parTransId="{BF171D8E-7534-4ADB-8059-DFC1E2210075}" sibTransId="{12E0DE11-323E-4B04-9B71-F98ED389DDDF}"/>
    <dgm:cxn modelId="{B95DC616-10AF-40E8-9E7F-CBE1575D3D8A}" srcId="{EDDD472E-F308-4B53-84A4-2C48C8EC6308}" destId="{F8FE585B-E887-47AA-A40E-0C4FD0072BD2}" srcOrd="1" destOrd="0" parTransId="{7ADF224B-F138-439D-A97A-60AEEF50FC66}" sibTransId="{057D31F7-1724-4243-9E05-8AEFBC9FB99D}"/>
    <dgm:cxn modelId="{6C47E681-2BFF-4134-9E94-1F0CD52871DC}" type="presOf" srcId="{B009342F-5D27-41B9-B536-7D3EB16EEE74}" destId="{9E39BF07-FEE7-43C1-A214-D18DB1E1EE5F}" srcOrd="0" destOrd="0" presId="urn:microsoft.com/office/officeart/2005/8/layout/lProcess2"/>
    <dgm:cxn modelId="{5B699328-F2E6-4C55-B64B-13CAE2D4A92D}" type="presOf" srcId="{46A8827F-F919-45F4-AAAE-73F8C71F7F0B}" destId="{9BB98B8A-8D1F-43C6-8FD4-CF67ADDF1BE1}" srcOrd="0" destOrd="0" presId="urn:microsoft.com/office/officeart/2005/8/layout/lProcess2"/>
    <dgm:cxn modelId="{002C2170-39CA-49D5-93EB-FA61286DD175}" type="presOf" srcId="{EDDD472E-F308-4B53-84A4-2C48C8EC6308}" destId="{E7B70BC3-5316-499B-8DB1-D078CEF32836}" srcOrd="0" destOrd="0" presId="urn:microsoft.com/office/officeart/2005/8/layout/lProcess2"/>
    <dgm:cxn modelId="{90305E85-ECBA-4116-A567-4DD3A14299E9}" srcId="{4190E0B8-A4A1-4C3B-936D-F88FED8F4E1C}" destId="{EDDD472E-F308-4B53-84A4-2C48C8EC6308}" srcOrd="1" destOrd="0" parTransId="{24B3C3A5-2D01-4F16-9D79-C2BFF0B23C6E}" sibTransId="{79B928D9-4350-42A1-967D-2DEA26EDBEEA}"/>
    <dgm:cxn modelId="{A48A6E05-EF36-4B3D-90C4-5A11728ACDF1}" srcId="{4190E0B8-A4A1-4C3B-936D-F88FED8F4E1C}" destId="{DA76FE28-A63B-41C9-AF7A-3091DBF0965E}" srcOrd="2" destOrd="0" parTransId="{362CBBF8-A666-418F-87A0-45EF48279B4D}" sibTransId="{22286EF6-D817-485F-91BA-4CF750AC1929}"/>
    <dgm:cxn modelId="{1DCA8A3D-DD41-4B30-8104-ED33D5DD4663}" srcId="{DA76FE28-A63B-41C9-AF7A-3091DBF0965E}" destId="{F02F7513-F663-4A29-B664-BCDE72D1CF30}" srcOrd="1" destOrd="0" parTransId="{7D78C92E-CE50-4D1F-8745-2C2F7941994F}" sibTransId="{DCDF750B-7A6B-4625-B92D-FDE6A99A2A4A}"/>
    <dgm:cxn modelId="{7CD901BA-21FE-4AED-9A76-3809FEF18955}" type="presOf" srcId="{34D863BC-4D44-45ED-ACD9-B0303D6F7E74}" destId="{C2EF7144-0ACD-4DB4-8EE4-F75E623A9A8C}" srcOrd="0" destOrd="0" presId="urn:microsoft.com/office/officeart/2005/8/layout/lProcess2"/>
    <dgm:cxn modelId="{51E72E01-D696-408A-8994-8826B822B2B8}" type="presOf" srcId="{DA76FE28-A63B-41C9-AF7A-3091DBF0965E}" destId="{DC1F7F25-9806-4C81-A851-1ECF7169CADB}" srcOrd="0" destOrd="0" presId="urn:microsoft.com/office/officeart/2005/8/layout/lProcess2"/>
    <dgm:cxn modelId="{894A0DCD-ECD9-47FC-91C3-35B519292579}" type="presOf" srcId="{9E226715-1221-4CD7-B7FF-A8DB299D48E6}" destId="{31D2F904-DBF5-48F9-B09D-0674B39FA0F0}" srcOrd="1" destOrd="0" presId="urn:microsoft.com/office/officeart/2005/8/layout/lProcess2"/>
    <dgm:cxn modelId="{E1EEBB79-8F07-4A4C-8817-34ED0DA2B893}" type="presOf" srcId="{DA76FE28-A63B-41C9-AF7A-3091DBF0965E}" destId="{39443C16-F26E-4E81-B9CA-E961B8EF00B6}" srcOrd="1" destOrd="0" presId="urn:microsoft.com/office/officeart/2005/8/layout/lProcess2"/>
    <dgm:cxn modelId="{728AF6CC-417C-42E9-80D5-F35C2183091B}" srcId="{9E226715-1221-4CD7-B7FF-A8DB299D48E6}" destId="{46A8827F-F919-45F4-AAAE-73F8C71F7F0B}" srcOrd="0" destOrd="0" parTransId="{F23CD9D4-838F-4C49-B285-40042CDC370F}" sibTransId="{8D62CB50-1149-4E3A-96D3-4C7598C814B4}"/>
    <dgm:cxn modelId="{C9141C3D-91AF-49ED-A570-D97B933F11CA}" type="presOf" srcId="{F02F7513-F663-4A29-B664-BCDE72D1CF30}" destId="{F66CF65E-BA2D-4446-BE2F-6AD450602ECC}" srcOrd="0" destOrd="0" presId="urn:microsoft.com/office/officeart/2005/8/layout/lProcess2"/>
    <dgm:cxn modelId="{722638E6-12D5-4D79-A3F4-D27ACCD32F28}" type="presOf" srcId="{4190E0B8-A4A1-4C3B-936D-F88FED8F4E1C}" destId="{7D6CCC9F-926F-4305-8334-2400B85E0032}" srcOrd="0" destOrd="0" presId="urn:microsoft.com/office/officeart/2005/8/layout/lProcess2"/>
    <dgm:cxn modelId="{11490615-E251-4115-8B64-C6FC954E8A12}" type="presOf" srcId="{9E226715-1221-4CD7-B7FF-A8DB299D48E6}" destId="{395DB88D-3AF8-4A7B-9CBD-D99D2C83B074}" srcOrd="0" destOrd="0" presId="urn:microsoft.com/office/officeart/2005/8/layout/lProcess2"/>
    <dgm:cxn modelId="{DED504E1-FEE5-4E5C-9205-8AB0EEF819B2}" srcId="{DA76FE28-A63B-41C9-AF7A-3091DBF0965E}" destId="{34D863BC-4D44-45ED-ACD9-B0303D6F7E74}" srcOrd="0" destOrd="0" parTransId="{FB0354D7-D3AE-4D5A-BD61-5F0A8ACF599D}" sibTransId="{B01C35A8-EC9C-4AAE-A1C5-2BEB0EA5F5E6}"/>
    <dgm:cxn modelId="{709DC8C0-48AB-4865-89B8-64055456974E}" srcId="{EDDD472E-F308-4B53-84A4-2C48C8EC6308}" destId="{12A8BD1B-6248-45BF-AEE9-F92440F0401E}" srcOrd="0" destOrd="0" parTransId="{E6BD8276-1BE4-45E2-B819-65C12E597FE2}" sibTransId="{0D10AB2F-64A2-482C-B6D3-0DA3A0D93196}"/>
    <dgm:cxn modelId="{218C0C33-FA33-4A6A-B016-1979831A2FEA}" type="presParOf" srcId="{7D6CCC9F-926F-4305-8334-2400B85E0032}" destId="{6ABC6C2B-5CFD-4665-A909-90AC878415F1}" srcOrd="0" destOrd="0" presId="urn:microsoft.com/office/officeart/2005/8/layout/lProcess2"/>
    <dgm:cxn modelId="{98FE18A7-246C-4200-9B20-3592906979AB}" type="presParOf" srcId="{6ABC6C2B-5CFD-4665-A909-90AC878415F1}" destId="{395DB88D-3AF8-4A7B-9CBD-D99D2C83B074}" srcOrd="0" destOrd="0" presId="urn:microsoft.com/office/officeart/2005/8/layout/lProcess2"/>
    <dgm:cxn modelId="{ADDAD833-5AF0-42E9-B048-D676352436A8}" type="presParOf" srcId="{6ABC6C2B-5CFD-4665-A909-90AC878415F1}" destId="{31D2F904-DBF5-48F9-B09D-0674B39FA0F0}" srcOrd="1" destOrd="0" presId="urn:microsoft.com/office/officeart/2005/8/layout/lProcess2"/>
    <dgm:cxn modelId="{8B2BAF68-A3EB-4330-AD8F-E7A3E8ED61EA}" type="presParOf" srcId="{6ABC6C2B-5CFD-4665-A909-90AC878415F1}" destId="{458F9F53-9163-4682-BDC5-132CF295640F}" srcOrd="2" destOrd="0" presId="urn:microsoft.com/office/officeart/2005/8/layout/lProcess2"/>
    <dgm:cxn modelId="{8D496350-4028-407B-9A42-ED49FD9FE74D}" type="presParOf" srcId="{458F9F53-9163-4682-BDC5-132CF295640F}" destId="{3BBB041A-30DA-4646-853E-CA82FCDEB1AE}" srcOrd="0" destOrd="0" presId="urn:microsoft.com/office/officeart/2005/8/layout/lProcess2"/>
    <dgm:cxn modelId="{A458E87C-01D8-42B5-AFA3-4C58BC5D9CF5}" type="presParOf" srcId="{3BBB041A-30DA-4646-853E-CA82FCDEB1AE}" destId="{9BB98B8A-8D1F-43C6-8FD4-CF67ADDF1BE1}" srcOrd="0" destOrd="0" presId="urn:microsoft.com/office/officeart/2005/8/layout/lProcess2"/>
    <dgm:cxn modelId="{73C0E256-EDA1-4F7E-81F7-CD9F3FF08A82}" type="presParOf" srcId="{3BBB041A-30DA-4646-853E-CA82FCDEB1AE}" destId="{FD13A1B8-1207-46CD-BB0B-6FE6F1C7C6D1}" srcOrd="1" destOrd="0" presId="urn:microsoft.com/office/officeart/2005/8/layout/lProcess2"/>
    <dgm:cxn modelId="{6F308565-EB45-4B34-8720-E1448584C1B2}" type="presParOf" srcId="{3BBB041A-30DA-4646-853E-CA82FCDEB1AE}" destId="{9E39BF07-FEE7-43C1-A214-D18DB1E1EE5F}" srcOrd="2" destOrd="0" presId="urn:microsoft.com/office/officeart/2005/8/layout/lProcess2"/>
    <dgm:cxn modelId="{3D2DF44E-243D-432E-9304-D8F1ABFBE6D5}" type="presParOf" srcId="{7D6CCC9F-926F-4305-8334-2400B85E0032}" destId="{42FEEA4A-E4A2-45CC-9619-79B375F3FBA9}" srcOrd="1" destOrd="0" presId="urn:microsoft.com/office/officeart/2005/8/layout/lProcess2"/>
    <dgm:cxn modelId="{F3802A37-960F-4930-99C5-C6BFA0A0BB2B}" type="presParOf" srcId="{7D6CCC9F-926F-4305-8334-2400B85E0032}" destId="{93F4E76A-DB2F-423B-8AEB-4343B44C3495}" srcOrd="2" destOrd="0" presId="urn:microsoft.com/office/officeart/2005/8/layout/lProcess2"/>
    <dgm:cxn modelId="{AD1965AD-862D-4290-A0D3-5125C9B61ED1}" type="presParOf" srcId="{93F4E76A-DB2F-423B-8AEB-4343B44C3495}" destId="{E7B70BC3-5316-499B-8DB1-D078CEF32836}" srcOrd="0" destOrd="0" presId="urn:microsoft.com/office/officeart/2005/8/layout/lProcess2"/>
    <dgm:cxn modelId="{D2299B89-9915-4D2F-AE88-F5616E6F1B0E}" type="presParOf" srcId="{93F4E76A-DB2F-423B-8AEB-4343B44C3495}" destId="{C455B5D3-A6A3-438C-8293-7F343514780D}" srcOrd="1" destOrd="0" presId="urn:microsoft.com/office/officeart/2005/8/layout/lProcess2"/>
    <dgm:cxn modelId="{4EB56888-6D5C-4DD4-81F9-3C6C2769F4F0}" type="presParOf" srcId="{93F4E76A-DB2F-423B-8AEB-4343B44C3495}" destId="{53E18F6F-A83E-45FD-8E62-3B8738EDBA46}" srcOrd="2" destOrd="0" presId="urn:microsoft.com/office/officeart/2005/8/layout/lProcess2"/>
    <dgm:cxn modelId="{E71D8C5E-FB2A-4412-84C7-7BCA0302D31C}" type="presParOf" srcId="{53E18F6F-A83E-45FD-8E62-3B8738EDBA46}" destId="{B8675173-55E7-4A55-8A61-8282E543DEBD}" srcOrd="0" destOrd="0" presId="urn:microsoft.com/office/officeart/2005/8/layout/lProcess2"/>
    <dgm:cxn modelId="{6F883B6A-F1A7-40AD-824B-DAA36FFC8D40}" type="presParOf" srcId="{B8675173-55E7-4A55-8A61-8282E543DEBD}" destId="{5EDE99F7-1665-4E15-9EE2-F5A0B4CA93E0}" srcOrd="0" destOrd="0" presId="urn:microsoft.com/office/officeart/2005/8/layout/lProcess2"/>
    <dgm:cxn modelId="{BB2F3728-536A-4FD9-BC5C-ED65C15E9D36}" type="presParOf" srcId="{B8675173-55E7-4A55-8A61-8282E543DEBD}" destId="{6F0E61FA-74C6-43A9-90BC-4E50CB84E6E9}" srcOrd="1" destOrd="0" presId="urn:microsoft.com/office/officeart/2005/8/layout/lProcess2"/>
    <dgm:cxn modelId="{30B841E8-0A53-48F6-A454-FFA9E18CC522}" type="presParOf" srcId="{B8675173-55E7-4A55-8A61-8282E543DEBD}" destId="{BF7950F9-4890-484A-996B-E95E1463ABFD}" srcOrd="2" destOrd="0" presId="urn:microsoft.com/office/officeart/2005/8/layout/lProcess2"/>
    <dgm:cxn modelId="{50811811-8EE8-432C-AC10-101DC866D15E}" type="presParOf" srcId="{7D6CCC9F-926F-4305-8334-2400B85E0032}" destId="{FB1F0A44-38C3-42E8-A509-EEA2EC6EEA44}" srcOrd="3" destOrd="0" presId="urn:microsoft.com/office/officeart/2005/8/layout/lProcess2"/>
    <dgm:cxn modelId="{8AD6EECB-FFEF-40D2-B437-7DEA892580BC}" type="presParOf" srcId="{7D6CCC9F-926F-4305-8334-2400B85E0032}" destId="{F81ADF23-D3A5-41C5-AA1A-920DCD093752}" srcOrd="4" destOrd="0" presId="urn:microsoft.com/office/officeart/2005/8/layout/lProcess2"/>
    <dgm:cxn modelId="{76F043DF-2C86-4C7F-86B7-2DEE940C1B91}" type="presParOf" srcId="{F81ADF23-D3A5-41C5-AA1A-920DCD093752}" destId="{DC1F7F25-9806-4C81-A851-1ECF7169CADB}" srcOrd="0" destOrd="0" presId="urn:microsoft.com/office/officeart/2005/8/layout/lProcess2"/>
    <dgm:cxn modelId="{ADF560C3-DAF2-4242-968A-23D3D0918A9C}" type="presParOf" srcId="{F81ADF23-D3A5-41C5-AA1A-920DCD093752}" destId="{39443C16-F26E-4E81-B9CA-E961B8EF00B6}" srcOrd="1" destOrd="0" presId="urn:microsoft.com/office/officeart/2005/8/layout/lProcess2"/>
    <dgm:cxn modelId="{ADB84A67-7497-453D-944C-B60450F1ABB0}" type="presParOf" srcId="{F81ADF23-D3A5-41C5-AA1A-920DCD093752}" destId="{A37C1555-F12E-49C3-8C07-7B14AD432F69}" srcOrd="2" destOrd="0" presId="urn:microsoft.com/office/officeart/2005/8/layout/lProcess2"/>
    <dgm:cxn modelId="{68219B0A-BFA0-44EB-B72A-314E623957A6}" type="presParOf" srcId="{A37C1555-F12E-49C3-8C07-7B14AD432F69}" destId="{2E8B1631-4592-4C67-8925-58539CE9AD1F}" srcOrd="0" destOrd="0" presId="urn:microsoft.com/office/officeart/2005/8/layout/lProcess2"/>
    <dgm:cxn modelId="{F578A6F3-7D85-47D7-AB0D-2A4DF08E5E6B}" type="presParOf" srcId="{2E8B1631-4592-4C67-8925-58539CE9AD1F}" destId="{C2EF7144-0ACD-4DB4-8EE4-F75E623A9A8C}" srcOrd="0" destOrd="0" presId="urn:microsoft.com/office/officeart/2005/8/layout/lProcess2"/>
    <dgm:cxn modelId="{3C5D1B06-C55B-4486-BDEA-582FB4456E4D}" type="presParOf" srcId="{2E8B1631-4592-4C67-8925-58539CE9AD1F}" destId="{EF670033-3994-4071-93F6-724E646FD26E}" srcOrd="1" destOrd="0" presId="urn:microsoft.com/office/officeart/2005/8/layout/lProcess2"/>
    <dgm:cxn modelId="{54FD6D75-4D66-4FCF-8B53-036D0F743EF7}" type="presParOf" srcId="{2E8B1631-4592-4C67-8925-58539CE9AD1F}" destId="{F66CF65E-BA2D-4446-BE2F-6AD450602EC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DE98C-2756-4FEF-8536-6BCC48AE9F04}">
      <dsp:nvSpPr>
        <dsp:cNvPr id="0" name=""/>
        <dsp:cNvSpPr/>
      </dsp:nvSpPr>
      <dsp:spPr>
        <a:xfrm>
          <a:off x="387378" y="120"/>
          <a:ext cx="2369935" cy="620247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QPS Objective 1: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Reduce crime and disorder</a:t>
          </a:r>
        </a:p>
      </dsp:txBody>
      <dsp:txXfrm>
        <a:off x="405544" y="18286"/>
        <a:ext cx="2333603" cy="583915"/>
      </dsp:txXfrm>
    </dsp:sp>
    <dsp:sp modelId="{90A527EA-0D00-4A9E-814B-D2CE761DB8C2}">
      <dsp:nvSpPr>
        <dsp:cNvPr id="0" name=""/>
        <dsp:cNvSpPr/>
      </dsp:nvSpPr>
      <dsp:spPr>
        <a:xfrm>
          <a:off x="624371" y="620367"/>
          <a:ext cx="91465" cy="896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6629"/>
              </a:lnTo>
              <a:lnTo>
                <a:pt x="91465" y="896629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C3A66B-A139-45F7-8CB0-2FD028289E10}">
      <dsp:nvSpPr>
        <dsp:cNvPr id="0" name=""/>
        <dsp:cNvSpPr/>
      </dsp:nvSpPr>
      <dsp:spPr>
        <a:xfrm>
          <a:off x="715836" y="695459"/>
          <a:ext cx="3477718" cy="1643076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>
              <a:solidFill>
                <a:srgbClr val="C00000"/>
              </a:solidFill>
              <a:latin typeface="Times New Roman"/>
              <a:cs typeface="Times New Roman"/>
            </a:rPr>
            <a:t>1.1 </a:t>
          </a:r>
          <a:r>
            <a:rPr lang="en-AU" sz="1400" b="1" i="1" kern="1200" dirty="0">
              <a:solidFill>
                <a:srgbClr val="C00000"/>
              </a:solidFill>
              <a:latin typeface="Times New Roman"/>
              <a:cs typeface="Times New Roman"/>
            </a:rPr>
            <a:t>improve mobility, visibility, agility and connectedness of response by  more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solidFill>
                <a:srgbClr val="C00000"/>
              </a:solidFill>
              <a:latin typeface="Times New Roman"/>
              <a:cs typeface="Times New Roman"/>
            </a:rPr>
            <a:t>- collection, analysis and use of intelligence to identify problems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solidFill>
                <a:srgbClr val="C00000"/>
              </a:solidFill>
              <a:latin typeface="Times New Roman"/>
              <a:cs typeface="Times New Roman"/>
            </a:rPr>
            <a:t>- focused resources on preventing/responding to problems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solidFill>
                <a:srgbClr val="C00000"/>
              </a:solidFill>
              <a:latin typeface="Times New Roman"/>
              <a:cs typeface="Times New Roman"/>
            </a:rPr>
            <a:t>- collaborative partnerships to identify problems and solutions</a:t>
          </a:r>
        </a:p>
      </dsp:txBody>
      <dsp:txXfrm>
        <a:off x="763960" y="743583"/>
        <a:ext cx="3381470" cy="1546828"/>
      </dsp:txXfrm>
    </dsp:sp>
    <dsp:sp modelId="{692670CE-2515-4CED-82C3-A32EECDB17EC}">
      <dsp:nvSpPr>
        <dsp:cNvPr id="0" name=""/>
        <dsp:cNvSpPr/>
      </dsp:nvSpPr>
      <dsp:spPr>
        <a:xfrm>
          <a:off x="578651" y="620367"/>
          <a:ext cx="91440" cy="27962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6268"/>
              </a:lnTo>
              <a:lnTo>
                <a:pt x="106034" y="2796268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6D379-C998-4994-AE19-C55566788F6F}">
      <dsp:nvSpPr>
        <dsp:cNvPr id="0" name=""/>
        <dsp:cNvSpPr/>
      </dsp:nvSpPr>
      <dsp:spPr>
        <a:xfrm>
          <a:off x="684686" y="2520285"/>
          <a:ext cx="3515410" cy="1792701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solidFill>
                <a:srgbClr val="C00000"/>
              </a:solidFill>
              <a:latin typeface="Times New Roman"/>
              <a:cs typeface="Times New Roman"/>
            </a:rPr>
            <a:t>1.2 </a:t>
          </a:r>
          <a:r>
            <a:rPr lang="en-AU" sz="1400" b="1" i="1" kern="1200" dirty="0">
              <a:solidFill>
                <a:srgbClr val="C00000"/>
              </a:solidFill>
              <a:latin typeface="Times New Roman"/>
              <a:cs typeface="Times New Roman"/>
            </a:rPr>
            <a:t>improve detection and prevention of crime by more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solidFill>
                <a:srgbClr val="C00000"/>
              </a:solidFill>
              <a:latin typeface="Times New Roman"/>
              <a:cs typeface="Times New Roman"/>
            </a:rPr>
            <a:t>- collection, analysis and use of intelligence to identify problems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solidFill>
                <a:srgbClr val="C00000"/>
              </a:solidFill>
              <a:latin typeface="Times New Roman"/>
              <a:cs typeface="Times New Roman"/>
            </a:rPr>
            <a:t>- </a:t>
          </a:r>
          <a:r>
            <a:rPr lang="en-AU" sz="1400" kern="1200" dirty="0" smtClean="0">
              <a:solidFill>
                <a:srgbClr val="C00000"/>
              </a:solidFill>
              <a:latin typeface="Times New Roman"/>
              <a:cs typeface="Times New Roman"/>
            </a:rPr>
            <a:t>case </a:t>
          </a:r>
          <a:r>
            <a:rPr lang="en-AU" sz="1400" kern="1200" dirty="0">
              <a:solidFill>
                <a:srgbClr val="C00000"/>
              </a:solidFill>
              <a:latin typeface="Times New Roman"/>
              <a:cs typeface="Times New Roman"/>
            </a:rPr>
            <a:t>and place focus in allocating resources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solidFill>
                <a:srgbClr val="C00000"/>
              </a:solidFill>
              <a:latin typeface="Times New Roman"/>
              <a:cs typeface="Times New Roman"/>
            </a:rPr>
            <a:t>- community engagement with problems and </a:t>
          </a:r>
          <a:r>
            <a:rPr lang="en-AU" sz="1400" kern="1200" dirty="0" smtClean="0">
              <a:solidFill>
                <a:srgbClr val="C00000"/>
              </a:solidFill>
              <a:latin typeface="Times New Roman"/>
              <a:cs typeface="Times New Roman"/>
            </a:rPr>
            <a:t>solutions</a:t>
          </a:r>
          <a:endParaRPr lang="en-AU" sz="1400" kern="1200" dirty="0">
            <a:solidFill>
              <a:srgbClr val="C00000"/>
            </a:solidFill>
            <a:latin typeface="Times New Roman"/>
            <a:cs typeface="Times New Roman"/>
          </a:endParaRPr>
        </a:p>
      </dsp:txBody>
      <dsp:txXfrm>
        <a:off x="737192" y="2572791"/>
        <a:ext cx="3410398" cy="1687689"/>
      </dsp:txXfrm>
    </dsp:sp>
    <dsp:sp modelId="{1D263CFB-54B5-4602-AA1B-12C66356F601}">
      <dsp:nvSpPr>
        <dsp:cNvPr id="0" name=""/>
        <dsp:cNvSpPr/>
      </dsp:nvSpPr>
      <dsp:spPr>
        <a:xfrm>
          <a:off x="578651" y="620367"/>
          <a:ext cx="91440" cy="44182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18281"/>
              </a:lnTo>
              <a:lnTo>
                <a:pt x="106034" y="4418281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499E4-175F-40AA-AB9D-F75B235A58A3}">
      <dsp:nvSpPr>
        <dsp:cNvPr id="0" name=""/>
        <dsp:cNvSpPr/>
      </dsp:nvSpPr>
      <dsp:spPr>
        <a:xfrm>
          <a:off x="684686" y="4464497"/>
          <a:ext cx="3578753" cy="1148304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>
              <a:latin typeface="Times New Roman"/>
              <a:cs typeface="Times New Roman"/>
            </a:rPr>
            <a:t>1.3 </a:t>
          </a:r>
          <a:r>
            <a:rPr lang="en-AU" sz="1400" b="1" i="1" kern="1200" dirty="0">
              <a:latin typeface="Times New Roman"/>
              <a:cs typeface="Times New Roman"/>
            </a:rPr>
            <a:t>improve efficiency in resourcing by more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officer time in the field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use of technology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focused resources on preventing/responding to problems</a:t>
          </a:r>
        </a:p>
      </dsp:txBody>
      <dsp:txXfrm>
        <a:off x="718319" y="4498130"/>
        <a:ext cx="3511487" cy="1081038"/>
      </dsp:txXfrm>
    </dsp:sp>
    <dsp:sp modelId="{739DE686-653E-4CF9-8A1A-D551791BDFB5}">
      <dsp:nvSpPr>
        <dsp:cNvPr id="0" name=""/>
        <dsp:cNvSpPr/>
      </dsp:nvSpPr>
      <dsp:spPr>
        <a:xfrm>
          <a:off x="4536494" y="1"/>
          <a:ext cx="2740284" cy="620247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QPS Objective 2: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Build relationships with community</a:t>
          </a:r>
        </a:p>
      </dsp:txBody>
      <dsp:txXfrm>
        <a:off x="4554660" y="18167"/>
        <a:ext cx="2703952" cy="583915"/>
      </dsp:txXfrm>
    </dsp:sp>
    <dsp:sp modelId="{209E5CEF-4672-40AA-A0D0-7CF18252C24C}">
      <dsp:nvSpPr>
        <dsp:cNvPr id="0" name=""/>
        <dsp:cNvSpPr/>
      </dsp:nvSpPr>
      <dsp:spPr>
        <a:xfrm>
          <a:off x="4764803" y="620249"/>
          <a:ext cx="91440" cy="670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0205"/>
              </a:lnTo>
              <a:lnTo>
                <a:pt x="77337" y="67020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5388E9-2798-40D1-A426-CB96EA714819}">
      <dsp:nvSpPr>
        <dsp:cNvPr id="0" name=""/>
        <dsp:cNvSpPr/>
      </dsp:nvSpPr>
      <dsp:spPr>
        <a:xfrm>
          <a:off x="4842140" y="735570"/>
          <a:ext cx="3294759" cy="1109769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>
              <a:latin typeface="Times New Roman"/>
              <a:cs typeface="Times New Roman"/>
            </a:rPr>
            <a:t>2.1 </a:t>
          </a:r>
          <a:r>
            <a:rPr lang="en-AU" sz="1400" b="1" i="1" kern="1200" dirty="0">
              <a:latin typeface="Times New Roman"/>
              <a:cs typeface="Times New Roman"/>
            </a:rPr>
            <a:t>improve public perceptions of safety by more</a:t>
          </a:r>
          <a:endParaRPr lang="en-AU" sz="1400" b="1" kern="1200" dirty="0">
            <a:latin typeface="Times New Roman"/>
            <a:cs typeface="Times New Roman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officer time in the field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focused resources on preventing/responding to problems</a:t>
          </a:r>
        </a:p>
      </dsp:txBody>
      <dsp:txXfrm>
        <a:off x="4874644" y="768074"/>
        <a:ext cx="3229751" cy="1044761"/>
      </dsp:txXfrm>
    </dsp:sp>
    <dsp:sp modelId="{779F7613-1E9C-4E32-84A7-012797DBA795}">
      <dsp:nvSpPr>
        <dsp:cNvPr id="0" name=""/>
        <dsp:cNvSpPr/>
      </dsp:nvSpPr>
      <dsp:spPr>
        <a:xfrm>
          <a:off x="4764803" y="620249"/>
          <a:ext cx="91440" cy="22777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703"/>
              </a:lnTo>
              <a:lnTo>
                <a:pt x="127560" y="2277703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2761FE-1D77-46D1-92D6-9EC1CCBB1038}">
      <dsp:nvSpPr>
        <dsp:cNvPr id="0" name=""/>
        <dsp:cNvSpPr/>
      </dsp:nvSpPr>
      <dsp:spPr>
        <a:xfrm>
          <a:off x="4892364" y="2149793"/>
          <a:ext cx="3194331" cy="1496317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latin typeface="Times New Roman"/>
              <a:cs typeface="Times New Roman"/>
            </a:rPr>
            <a:t>2.2 </a:t>
          </a:r>
          <a:r>
            <a:rPr lang="en-AU" sz="1400" b="1" i="1" kern="1200" dirty="0">
              <a:latin typeface="Times New Roman"/>
              <a:cs typeface="Times New Roman"/>
            </a:rPr>
            <a:t>improve public satisfaction and perceptions of legitimacy by more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community engagement with problems and solutions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collaborative partnerships to identify problems and </a:t>
          </a:r>
          <a:r>
            <a:rPr lang="en-AU" sz="1400" kern="1200" dirty="0" smtClean="0">
              <a:latin typeface="Times New Roman"/>
              <a:cs typeface="Times New Roman"/>
            </a:rPr>
            <a:t>solutions</a:t>
          </a:r>
          <a:endParaRPr lang="en-AU" sz="1400" kern="1200" dirty="0"/>
        </a:p>
      </dsp:txBody>
      <dsp:txXfrm>
        <a:off x="4936190" y="2193619"/>
        <a:ext cx="3106679" cy="1408665"/>
      </dsp:txXfrm>
    </dsp:sp>
    <dsp:sp modelId="{8EF8FABA-2C4F-4963-983D-311EC3D31464}">
      <dsp:nvSpPr>
        <dsp:cNvPr id="0" name=""/>
        <dsp:cNvSpPr/>
      </dsp:nvSpPr>
      <dsp:spPr>
        <a:xfrm>
          <a:off x="4764803" y="620249"/>
          <a:ext cx="91440" cy="40120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2069"/>
              </a:lnTo>
              <a:lnTo>
                <a:pt x="127560" y="4012069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19A054-A4E1-47A9-A63D-1204D6D71ECD}">
      <dsp:nvSpPr>
        <dsp:cNvPr id="0" name=""/>
        <dsp:cNvSpPr/>
      </dsp:nvSpPr>
      <dsp:spPr>
        <a:xfrm>
          <a:off x="4892364" y="3832245"/>
          <a:ext cx="3077540" cy="1600144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latin typeface="Times New Roman"/>
              <a:cs typeface="Times New Roman"/>
            </a:rPr>
            <a:t>2.3 </a:t>
          </a:r>
          <a:r>
            <a:rPr lang="en-AU" sz="1400" b="1" i="1" kern="1200" dirty="0">
              <a:latin typeface="Times New Roman"/>
              <a:cs typeface="Times New Roman"/>
            </a:rPr>
            <a:t>improve employee engagement by more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officer time in the field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use of technology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>
              <a:latin typeface="Times New Roman"/>
              <a:cs typeface="Times New Roman"/>
            </a:rPr>
            <a:t>- focused resources on preventing/responding to </a:t>
          </a:r>
          <a:r>
            <a:rPr lang="en-AU" sz="1400" kern="1200" dirty="0" smtClean="0">
              <a:latin typeface="Times New Roman"/>
              <a:cs typeface="Times New Roman"/>
            </a:rPr>
            <a:t>problems </a:t>
          </a:r>
          <a:endParaRPr lang="en-AU" sz="1400" kern="1200" dirty="0">
            <a:latin typeface="Times New Roman"/>
            <a:cs typeface="Times New Roman"/>
          </a:endParaRPr>
        </a:p>
      </dsp:txBody>
      <dsp:txXfrm>
        <a:off x="4939231" y="3879112"/>
        <a:ext cx="2983806" cy="15064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DB88D-3AF8-4A7B-9CBD-D99D2C83B074}">
      <dsp:nvSpPr>
        <dsp:cNvPr id="0" name=""/>
        <dsp:cNvSpPr/>
      </dsp:nvSpPr>
      <dsp:spPr>
        <a:xfrm>
          <a:off x="967" y="0"/>
          <a:ext cx="2515195" cy="46577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600" kern="1200" dirty="0" smtClean="0"/>
            <a:t>High Visibility Policing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600" kern="1200" dirty="0" smtClean="0"/>
            <a:t>(29%) </a:t>
          </a:r>
          <a:endParaRPr lang="en-AU" sz="2600" kern="1200" dirty="0"/>
        </a:p>
      </dsp:txBody>
      <dsp:txXfrm>
        <a:off x="967" y="0"/>
        <a:ext cx="2515195" cy="1397317"/>
      </dsp:txXfrm>
    </dsp:sp>
    <dsp:sp modelId="{9BB98B8A-8D1F-43C6-8FD4-CF67ADDF1BE1}">
      <dsp:nvSpPr>
        <dsp:cNvPr id="0" name=""/>
        <dsp:cNvSpPr/>
      </dsp:nvSpPr>
      <dsp:spPr>
        <a:xfrm>
          <a:off x="252486" y="1398682"/>
          <a:ext cx="2012156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Transport Nodes / Routes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(83%) </a:t>
          </a:r>
          <a:endParaRPr lang="en-AU" sz="1900" kern="1200" dirty="0"/>
        </a:p>
      </dsp:txBody>
      <dsp:txXfrm>
        <a:off x="293619" y="1439815"/>
        <a:ext cx="1929890" cy="1322101"/>
      </dsp:txXfrm>
    </dsp:sp>
    <dsp:sp modelId="{9E39BF07-FEE7-43C1-A214-D18DB1E1EE5F}">
      <dsp:nvSpPr>
        <dsp:cNvPr id="0" name=""/>
        <dsp:cNvSpPr/>
      </dsp:nvSpPr>
      <dsp:spPr>
        <a:xfrm>
          <a:off x="252486" y="3019106"/>
          <a:ext cx="2012156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High Risk Places (public order)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(17%)</a:t>
          </a:r>
          <a:endParaRPr lang="en-AU" sz="1900" kern="1200" dirty="0"/>
        </a:p>
      </dsp:txBody>
      <dsp:txXfrm>
        <a:off x="293619" y="3060239"/>
        <a:ext cx="1929890" cy="1322101"/>
      </dsp:txXfrm>
    </dsp:sp>
    <dsp:sp modelId="{E7B70BC3-5316-499B-8DB1-D078CEF32836}">
      <dsp:nvSpPr>
        <dsp:cNvPr id="0" name=""/>
        <dsp:cNvSpPr/>
      </dsp:nvSpPr>
      <dsp:spPr>
        <a:xfrm>
          <a:off x="2704802" y="0"/>
          <a:ext cx="2515195" cy="46577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600" kern="1200" dirty="0" smtClean="0"/>
            <a:t>Targeted Crime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600" kern="1200" dirty="0" smtClean="0"/>
            <a:t>(22%)</a:t>
          </a:r>
          <a:endParaRPr lang="en-AU" sz="2600" kern="1200" dirty="0"/>
        </a:p>
      </dsp:txBody>
      <dsp:txXfrm>
        <a:off x="2704802" y="0"/>
        <a:ext cx="2515195" cy="1397317"/>
      </dsp:txXfrm>
    </dsp:sp>
    <dsp:sp modelId="{5EDE99F7-1665-4E15-9EE2-F5A0B4CA93E0}">
      <dsp:nvSpPr>
        <dsp:cNvPr id="0" name=""/>
        <dsp:cNvSpPr/>
      </dsp:nvSpPr>
      <dsp:spPr>
        <a:xfrm>
          <a:off x="2956321" y="1398682"/>
          <a:ext cx="2012156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Public Places (property offences)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(27%)</a:t>
          </a:r>
          <a:endParaRPr lang="en-AU" sz="1900" kern="1200" dirty="0"/>
        </a:p>
      </dsp:txBody>
      <dsp:txXfrm>
        <a:off x="2997454" y="1439815"/>
        <a:ext cx="1929890" cy="1322101"/>
      </dsp:txXfrm>
    </dsp:sp>
    <dsp:sp modelId="{BF7950F9-4890-484A-996B-E95E1463ABFD}">
      <dsp:nvSpPr>
        <dsp:cNvPr id="0" name=""/>
        <dsp:cNvSpPr/>
      </dsp:nvSpPr>
      <dsp:spPr>
        <a:xfrm>
          <a:off x="2956321" y="3019106"/>
          <a:ext cx="2012156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Non-Public Places (drug offences)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(73%)</a:t>
          </a:r>
          <a:endParaRPr lang="en-AU" sz="1900" kern="1200" dirty="0"/>
        </a:p>
      </dsp:txBody>
      <dsp:txXfrm>
        <a:off x="2997454" y="3060239"/>
        <a:ext cx="1929890" cy="1322101"/>
      </dsp:txXfrm>
    </dsp:sp>
    <dsp:sp modelId="{DC1F7F25-9806-4C81-A851-1ECF7169CADB}">
      <dsp:nvSpPr>
        <dsp:cNvPr id="0" name=""/>
        <dsp:cNvSpPr/>
      </dsp:nvSpPr>
      <dsp:spPr>
        <a:xfrm>
          <a:off x="5408637" y="0"/>
          <a:ext cx="2515195" cy="46577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600" kern="1200" dirty="0" smtClean="0"/>
            <a:t>Compliance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600" kern="1200" dirty="0" smtClean="0"/>
            <a:t>(9%)</a:t>
          </a:r>
          <a:endParaRPr lang="en-AU" sz="2600" kern="1200" dirty="0"/>
        </a:p>
      </dsp:txBody>
      <dsp:txXfrm>
        <a:off x="5408637" y="0"/>
        <a:ext cx="2515195" cy="1397317"/>
      </dsp:txXfrm>
    </dsp:sp>
    <dsp:sp modelId="{C2EF7144-0ACD-4DB4-8EE4-F75E623A9A8C}">
      <dsp:nvSpPr>
        <dsp:cNvPr id="0" name=""/>
        <dsp:cNvSpPr/>
      </dsp:nvSpPr>
      <dsp:spPr>
        <a:xfrm>
          <a:off x="5660156" y="1398682"/>
          <a:ext cx="2012156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High Risk People (HROs)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(41%)</a:t>
          </a:r>
          <a:endParaRPr lang="en-AU" sz="1900" kern="1200" dirty="0"/>
        </a:p>
      </dsp:txBody>
      <dsp:txXfrm>
        <a:off x="5701289" y="1439815"/>
        <a:ext cx="1929890" cy="1322101"/>
      </dsp:txXfrm>
    </dsp:sp>
    <dsp:sp modelId="{F66CF65E-BA2D-4446-BE2F-6AD450602ECC}">
      <dsp:nvSpPr>
        <dsp:cNvPr id="0" name=""/>
        <dsp:cNvSpPr/>
      </dsp:nvSpPr>
      <dsp:spPr>
        <a:xfrm>
          <a:off x="5660156" y="3019106"/>
          <a:ext cx="2012156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High Risk Places (3</a:t>
          </a:r>
          <a:r>
            <a:rPr lang="en-AU" sz="1900" kern="1200" baseline="30000" dirty="0" smtClean="0"/>
            <a:t>rd</a:t>
          </a:r>
          <a:r>
            <a:rPr lang="en-AU" sz="1900" kern="1200" dirty="0" smtClean="0"/>
            <a:t> party compliance)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(59%)</a:t>
          </a:r>
          <a:endParaRPr lang="en-AU" sz="1900" kern="1200" dirty="0"/>
        </a:p>
      </dsp:txBody>
      <dsp:txXfrm>
        <a:off x="5701289" y="3060239"/>
        <a:ext cx="1929890" cy="1322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0.50213</cdr:x>
      <cdr:y>0.41799</cdr:y>
    </cdr:from>
    <cdr:to>
      <cdr:x>0.73054</cdr:x>
      <cdr:y>0.49185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43026" y="1745527"/>
          <a:ext cx="1611661" cy="3084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4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Hub</a:t>
          </a:r>
          <a:r>
            <a:rPr lang="en-AU" sz="1000" baseline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AU" sz="10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0.46938</cdr:x>
      <cdr:y>0.18968</cdr:y>
    </cdr:from>
    <cdr:to>
      <cdr:x>0.73557</cdr:x>
      <cdr:y>0.27206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11976" y="792088"/>
          <a:ext cx="1878237" cy="3440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Non</a:t>
          </a:r>
          <a:r>
            <a:rPr lang="en-AU" sz="1400" dirty="0" smtClean="0">
              <a:latin typeface="Arial" panose="020B0604020202020204" pitchFamily="34" charset="0"/>
              <a:cs typeface="Arial" panose="020B0604020202020204" pitchFamily="34" charset="0"/>
            </a:rPr>
            <a:t>-Hub</a:t>
          </a:r>
          <a:r>
            <a:rPr lang="en-AU" sz="1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AU" sz="10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0.44897</cdr:x>
      <cdr:y>0.28936</cdr:y>
    </cdr:from>
    <cdr:to>
      <cdr:x>0.61843</cdr:x>
      <cdr:y>0.37471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67960" y="1152128"/>
          <a:ext cx="1195710" cy="3398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4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Hub</a:t>
          </a:r>
          <a:endParaRPr lang="en-AU" sz="14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0.42856</cdr:x>
      <cdr:y>0.52447</cdr:y>
    </cdr:from>
    <cdr:to>
      <cdr:x>0.66319</cdr:x>
      <cdr:y>0.61267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023944" y="2088232"/>
          <a:ext cx="1655549" cy="351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Non</a:t>
          </a:r>
          <a:r>
            <a:rPr lang="en-AU" sz="1400" dirty="0" smtClean="0">
              <a:latin typeface="Arial" panose="020B0604020202020204" pitchFamily="34" charset="0"/>
              <a:cs typeface="Arial" panose="020B0604020202020204" pitchFamily="34" charset="0"/>
            </a:rPr>
            <a:t>-Hub</a:t>
          </a:r>
          <a:endParaRPr lang="en-AU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0.49919</cdr:x>
      <cdr:y>0.16277</cdr:y>
    </cdr:from>
    <cdr:to>
      <cdr:x>0.6406</cdr:x>
      <cdr:y>0.24508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22280" y="648072"/>
          <a:ext cx="997789" cy="327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Non</a:t>
          </a:r>
          <a:r>
            <a:rPr lang="en-A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-Hub</a:t>
          </a:r>
          <a:endParaRPr lang="en-A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0.45918</cdr:x>
      <cdr:y>0.54256</cdr:y>
    </cdr:from>
    <cdr:to>
      <cdr:x>0.60564</cdr:x>
      <cdr:y>0.62898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239968" y="2160240"/>
          <a:ext cx="1033422" cy="344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4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Hub</a:t>
          </a:r>
          <a:endParaRPr lang="en-AU" sz="14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0.43877</cdr:x>
      <cdr:y>0.65107</cdr:y>
    </cdr:from>
    <cdr:to>
      <cdr:x>0.62059</cdr:x>
      <cdr:y>0.71022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95952" y="2592288"/>
          <a:ext cx="1282922" cy="235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4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Hub</a:t>
          </a:r>
          <a:endParaRPr lang="en-AU" sz="14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0.43877</cdr:x>
      <cdr:y>0.32553</cdr:y>
    </cdr:from>
    <cdr:to>
      <cdr:x>0.61165</cdr:x>
      <cdr:y>0.41096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095952" y="1296144"/>
          <a:ext cx="1219841" cy="3401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Non</a:t>
          </a:r>
          <a:r>
            <a:rPr lang="en-AU" sz="1400" dirty="0" smtClean="0">
              <a:latin typeface="Arial" panose="020B0604020202020204" pitchFamily="34" charset="0"/>
              <a:cs typeface="Arial" panose="020B0604020202020204" pitchFamily="34" charset="0"/>
            </a:rPr>
            <a:t>-Hub</a:t>
          </a:r>
          <a:endParaRPr lang="en-AU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A77AB172-719E-48D0-AB5C-30A04445A412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EB7592BF-C1E9-4629-A068-ECB25EF9F6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0752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90CCBA4B-AF13-5A4B-A863-2D86772085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033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83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No</a:t>
            </a:r>
            <a:r>
              <a:rPr lang="en-AU" baseline="0" dirty="0" smtClean="0"/>
              <a:t> RCT, dynamic &amp; political environment – realistic evaluation methodology – interaction between CMO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00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Deterrence constructs, Intel-led policing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9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SCP, prolific offender management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185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QPRIME – victim &amp; offender reports, prosecutions, criminal histories, missing persons &amp; domestic violence applications/orders, traffic incidents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13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0" dirty="0" smtClean="0"/>
              <a:t>Hub officers are spending less down-time per shift than non-Hub officers. This</a:t>
            </a:r>
            <a:r>
              <a:rPr lang="en-US" sz="1600" b="0" baseline="0" dirty="0" smtClean="0"/>
              <a:t> is measured by ITAS records showing time spent on administration versus other activities. This means they are more available both for visibility &amp; for problem solving. As shown in next slide.</a:t>
            </a:r>
            <a:endParaRPr lang="en-US" sz="1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293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0" dirty="0" smtClean="0"/>
              <a:t>This is a proxy indicator for both visibility &amp; problem solving, given the difficulty in measuring those concepts. If they’re not in the field they can’t do either. ‘In community’ includes on patrol,</a:t>
            </a:r>
            <a:r>
              <a:rPr lang="en-US" sz="1600" b="0" baseline="0" dirty="0" smtClean="0"/>
              <a:t> operations, public order activities &amp; traffic enforcement.</a:t>
            </a:r>
          </a:p>
          <a:p>
            <a:endParaRPr lang="en-US" sz="1600" b="0" baseline="0" dirty="0" smtClean="0"/>
          </a:p>
          <a:p>
            <a:r>
              <a:rPr lang="en-US" sz="1600" b="0" baseline="0" dirty="0" smtClean="0"/>
              <a:t>The difference is explained by reasons including:</a:t>
            </a:r>
          </a:p>
          <a:p>
            <a:pPr marL="285750" indent="-285750">
              <a:buFontTx/>
              <a:buChar char="-"/>
            </a:pPr>
            <a:r>
              <a:rPr lang="en-US" sz="1600" b="0" baseline="0" dirty="0" smtClean="0"/>
              <a:t>Differences in tasking – not having to attend time-consuming jobs</a:t>
            </a:r>
          </a:p>
          <a:p>
            <a:pPr marL="285750" indent="-285750">
              <a:buFontTx/>
              <a:buChar char="-"/>
            </a:pPr>
            <a:r>
              <a:rPr lang="en-US" sz="1600" b="0" baseline="0" dirty="0" smtClean="0"/>
              <a:t>Greater access to technology </a:t>
            </a:r>
            <a:r>
              <a:rPr lang="en-US" sz="1600" b="0" baseline="0" dirty="0" err="1" smtClean="0"/>
              <a:t>eg</a:t>
            </a:r>
            <a:r>
              <a:rPr lang="en-US" sz="1600" b="0" baseline="0" dirty="0" smtClean="0"/>
              <a:t> </a:t>
            </a:r>
            <a:r>
              <a:rPr lang="en-US" sz="1600" b="0" baseline="0" dirty="0" err="1" smtClean="0"/>
              <a:t>Qlites</a:t>
            </a:r>
            <a:r>
              <a:rPr lang="en-US" sz="1600" b="0" baseline="0" dirty="0" smtClean="0"/>
              <a:t>, ANPR, expedited drug tests – meaning don’t have to return to stations as much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332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0" baseline="0" dirty="0" smtClean="0"/>
              <a:t>Codes 1 &amp; 2 jobs = imminent threat to life/danger to life or property. 3 = standard response, 4 = negotiated response.</a:t>
            </a:r>
          </a:p>
          <a:p>
            <a:r>
              <a:rPr lang="en-US" sz="1600" b="0" baseline="0" dirty="0" smtClean="0"/>
              <a:t>Slide uses codes 1 &amp; 2 jobs as proxy for serious crime problems. Shows Hubs are able to respond more quickly – therefore achieving greater mobility &amp; agility.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246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0" dirty="0" smtClean="0"/>
              <a:t>Shows that</a:t>
            </a:r>
            <a:r>
              <a:rPr lang="en-US" sz="1600" b="0" baseline="0" dirty="0" smtClean="0"/>
              <a:t> Hub officers are able to </a:t>
            </a:r>
            <a:r>
              <a:rPr lang="en-US" sz="1600" b="0" baseline="0" dirty="0" err="1" smtClean="0"/>
              <a:t>finalise</a:t>
            </a:r>
            <a:r>
              <a:rPr lang="en-US" sz="1600" b="0" baseline="0" dirty="0" smtClean="0"/>
              <a:t> matters more quickly than non-Hub, and then move on to other jobs. Likely reflects:</a:t>
            </a:r>
          </a:p>
          <a:p>
            <a:pPr marL="285750" indent="-285750">
              <a:buFontTx/>
              <a:buChar char="-"/>
            </a:pPr>
            <a:r>
              <a:rPr lang="en-US" sz="1600" b="0" baseline="0" dirty="0" smtClean="0"/>
              <a:t>Differences in tasking </a:t>
            </a:r>
            <a:r>
              <a:rPr lang="en-US" sz="1600" b="0" baseline="0" dirty="0" err="1" smtClean="0"/>
              <a:t>eg</a:t>
            </a:r>
            <a:r>
              <a:rPr lang="en-US" sz="1600" b="0" baseline="0" dirty="0" smtClean="0"/>
              <a:t> very little DV</a:t>
            </a:r>
          </a:p>
          <a:p>
            <a:pPr marL="285750" indent="-285750">
              <a:buFontTx/>
              <a:buChar char="-"/>
            </a:pPr>
            <a:r>
              <a:rPr lang="en-US" sz="1600" b="0" dirty="0" smtClean="0"/>
              <a:t>More focus on officer detected offending which requires less investigation – </a:t>
            </a:r>
            <a:r>
              <a:rPr lang="en-US" sz="1600" b="0" dirty="0" err="1" smtClean="0"/>
              <a:t>eg</a:t>
            </a:r>
            <a:r>
              <a:rPr lang="en-US" sz="1600" b="0" dirty="0" smtClean="0"/>
              <a:t> drug detection following warrant execution is </a:t>
            </a:r>
            <a:r>
              <a:rPr lang="en-US" sz="1600" b="0" dirty="0" err="1" smtClean="0"/>
              <a:t>finalised</a:t>
            </a:r>
            <a:r>
              <a:rPr lang="en-US" sz="1600" b="0" dirty="0" smtClean="0"/>
              <a:t> much more quickly than</a:t>
            </a:r>
            <a:r>
              <a:rPr lang="en-US" sz="1600" b="0" baseline="0" dirty="0" smtClean="0"/>
              <a:t> a DV complaint</a:t>
            </a:r>
          </a:p>
          <a:p>
            <a:pPr marL="285750" indent="-285750">
              <a:buFontTx/>
              <a:buChar char="-"/>
            </a:pPr>
            <a:r>
              <a:rPr lang="en-US" sz="1600" b="0" baseline="0" dirty="0" smtClean="0"/>
              <a:t>Therefore shows Hubs are able to focus more on targeted &amp; proactive responses</a:t>
            </a:r>
            <a:endParaRPr lang="en-US" sz="16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212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1600" u="none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How hub officers spend their</a:t>
            </a:r>
            <a:r>
              <a:rPr lang="en-AU" sz="1600" u="none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time, divided between the 3 key crime reduction strategies – high visibility policing at transport nodes &amp; other high risk places, targeted crime reduction activities focused on property &amp; drug offences, &amp; compliance checking of high risk people &amp; places.</a:t>
            </a:r>
            <a:endParaRPr lang="en-AU" sz="1600" u="none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1600" u="sng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High </a:t>
            </a:r>
            <a:r>
              <a:rPr lang="en-AU" sz="1600" u="sng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Visibility focus 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= Transport Operations  &gt;Transport Nodes/routes = all transport</a:t>
            </a:r>
          </a:p>
          <a:p>
            <a:pPr lvl="0"/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+ Targeted visibility</a:t>
            </a:r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at high risk places 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&gt; focus on Public Order events &gt; Martial arts events, boxing events, Reclaim </a:t>
            </a:r>
            <a:r>
              <a:rPr lang="en-AU" sz="1600" kern="1200" dirty="0" err="1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Aust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</a:t>
            </a:r>
            <a:r>
              <a:rPr lang="en-AU" sz="1600" kern="1200" dirty="0" err="1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Rallys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, entertainment precinct, football matches, licensed premises</a:t>
            </a:r>
          </a:p>
          <a:p>
            <a:pPr lvl="0"/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Mechanism = deterrence in situations</a:t>
            </a:r>
          </a:p>
          <a:p>
            <a:pPr lvl="0"/>
            <a:endParaRPr lang="en-AU" sz="16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pPr lvl="0"/>
            <a:r>
              <a:rPr lang="en-AU" sz="1600" u="sng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Targeted crime focus 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=</a:t>
            </a:r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Public places = targeted crime ops except those</a:t>
            </a:r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public places mentioned in high visibility </a:t>
            </a:r>
            <a:r>
              <a:rPr lang="en-AU" sz="1600" kern="1200" dirty="0" err="1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eg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property</a:t>
            </a:r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crime ops in shopping centres</a:t>
            </a:r>
          </a:p>
          <a:p>
            <a:pPr lvl="0"/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+ 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Non-public places = warrants &gt; search warrants – drug offences</a:t>
            </a:r>
          </a:p>
          <a:p>
            <a:pPr lvl="0"/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Mechanism = deterrence </a:t>
            </a:r>
          </a:p>
          <a:p>
            <a:pPr lvl="0"/>
            <a:endParaRPr lang="en-AU" sz="16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pPr lvl="0"/>
            <a:r>
              <a:rPr lang="en-AU" sz="1600" u="sng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Compliance focus </a:t>
            </a:r>
            <a:r>
              <a:rPr lang="en-AU" sz="16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= HROs – bail/P&amp;p</a:t>
            </a:r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checks</a:t>
            </a:r>
          </a:p>
          <a:p>
            <a:pPr lvl="0"/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High risk places – compliance of 3</a:t>
            </a:r>
            <a:r>
              <a:rPr lang="en-AU" sz="1600" kern="1200" baseline="300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rd</a:t>
            </a:r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parties </a:t>
            </a:r>
            <a:r>
              <a:rPr lang="en-AU" sz="16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eg</a:t>
            </a:r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liquor licensees, tattoo parlours </a:t>
            </a:r>
            <a:r>
              <a:rPr lang="en-AU" sz="16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etc</a:t>
            </a:r>
            <a:endParaRPr lang="en-AU" sz="1600" kern="1200" baseline="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pPr lvl="0"/>
            <a:endParaRPr lang="en-AU" sz="1600" kern="1200" baseline="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pPr lvl="0"/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Other 40% of activity = security, intel, surveillance, assistance to other </a:t>
            </a:r>
            <a:r>
              <a:rPr lang="en-AU" sz="16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units, admin</a:t>
            </a:r>
            <a:endParaRPr lang="en-AU" sz="1600" kern="1200" baseline="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pPr lvl="0"/>
            <a:endParaRPr lang="en-AU" sz="16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endParaRPr lang="en-AU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170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smtClean="0"/>
              <a:t>Check for inter-relationships between hub</a:t>
            </a:r>
            <a:r>
              <a:rPr lang="en-US" b="0" baseline="0" dirty="0" smtClean="0"/>
              <a:t> &amp; non-hub officers in response to serious crime problems. Temporal distribution of jobs across the week. Significantly similar for both cohorts – therefore congruence in approach &amp; integration between split services.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04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869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909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216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69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43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17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33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78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767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61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CBA4B-AF13-5A4B-A863-2D86772085A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49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 descr="ppt-hea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373938" cy="820738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AU" noProof="0" smtClean="0"/>
              <a:t>Click to edit Master title style</a:t>
            </a:r>
            <a:endParaRPr lang="en-US" noProof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208213"/>
            <a:ext cx="7924800" cy="4224337"/>
          </a:xfrm>
        </p:spPr>
        <p:txBody>
          <a:bodyPr tIns="45720" bIns="45720"/>
          <a:lstStyle>
            <a:lvl1pPr marL="0" indent="0">
              <a:buFont typeface="Wingdings" charset="0"/>
              <a:buNone/>
              <a:defRPr sz="3200"/>
            </a:lvl1pPr>
          </a:lstStyle>
          <a:p>
            <a:pPr lvl="0"/>
            <a:r>
              <a:rPr lang="en-AU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838200" y="2133600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1125538"/>
            <a:ext cx="2000250" cy="5265737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125538"/>
            <a:ext cx="5848350" cy="5265737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17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 descr="ppt-hea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373938" cy="820738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AU" noProof="0" smtClean="0"/>
              <a:t>Click to edit Master title style</a:t>
            </a:r>
            <a:endParaRPr lang="en-US" noProof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208213"/>
            <a:ext cx="7924800" cy="4224337"/>
          </a:xfrm>
        </p:spPr>
        <p:txBody>
          <a:bodyPr tIns="45720" bIns="45720"/>
          <a:lstStyle>
            <a:lvl1pPr marL="0" indent="0">
              <a:buFont typeface="Wingdings" charset="0"/>
              <a:buNone/>
              <a:defRPr sz="3200"/>
            </a:lvl1pPr>
          </a:lstStyle>
          <a:p>
            <a:pPr lvl="0"/>
            <a:r>
              <a:rPr lang="en-AU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838200" y="2133600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718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46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33550"/>
            <a:ext cx="3886200" cy="4657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33550"/>
            <a:ext cx="3886200" cy="4657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06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29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8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81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4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71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42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45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1125538"/>
            <a:ext cx="2000250" cy="5265737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125538"/>
            <a:ext cx="5848350" cy="5265737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1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4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33550"/>
            <a:ext cx="3886200" cy="4657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33550"/>
            <a:ext cx="3886200" cy="4657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0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2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8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8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4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ppt-head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125538"/>
            <a:ext cx="7373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33550"/>
            <a:ext cx="7924800" cy="465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0" rIns="9144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1763"/>
            <a:ext cx="7921625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ppt-head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125538"/>
            <a:ext cx="7373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33550"/>
            <a:ext cx="7924800" cy="465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0" rIns="9144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1763"/>
            <a:ext cx="7921625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Griffith Criminology Institute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chart" Target="../charts/char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Relationship Id="rId3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chart" Target="../charts/char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908720"/>
            <a:ext cx="8424936" cy="1224136"/>
          </a:xfrm>
        </p:spPr>
        <p:txBody>
          <a:bodyPr/>
          <a:lstStyle/>
          <a:p>
            <a:r>
              <a:rPr lang="en-US" sz="2800" b="1" dirty="0" smtClean="0"/>
              <a:t>Hub Policing: evaluating a new policing strategy</a:t>
            </a:r>
            <a:endParaRPr lang="en-US" sz="28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212976"/>
            <a:ext cx="7924800" cy="3219574"/>
          </a:xfrm>
        </p:spPr>
        <p:txBody>
          <a:bodyPr/>
          <a:lstStyle/>
          <a:p>
            <a:endParaRPr lang="en-US" sz="2000" dirty="0"/>
          </a:p>
          <a:p>
            <a:endParaRPr lang="en-US" sz="2000" b="1" dirty="0" smtClean="0"/>
          </a:p>
          <a:p>
            <a:r>
              <a:rPr lang="en-US" sz="2000" b="1" dirty="0" smtClean="0"/>
              <a:t>Janet </a:t>
            </a:r>
            <a:r>
              <a:rPr lang="en-US" sz="2000" b="1" dirty="0" err="1" smtClean="0"/>
              <a:t>Ransley</a:t>
            </a:r>
            <a:r>
              <a:rPr lang="en-US" sz="2000" b="1" dirty="0" smtClean="0"/>
              <a:t>*, David Bartlett*, Tim Hart*, Michael </a:t>
            </a:r>
            <a:r>
              <a:rPr lang="en-US" sz="2000" b="1" dirty="0" err="1" smtClean="0"/>
              <a:t>Chataway</a:t>
            </a:r>
            <a:r>
              <a:rPr lang="en-US" sz="2000" b="1" dirty="0" smtClean="0"/>
              <a:t>*</a:t>
            </a:r>
            <a:r>
              <a:rPr lang="en-US" sz="2000" b="1" dirty="0"/>
              <a:t> </a:t>
            </a:r>
            <a:r>
              <a:rPr lang="en-US" sz="2000" b="1" dirty="0" smtClean="0"/>
              <a:t>&amp; Sandra Smith^</a:t>
            </a:r>
            <a:endParaRPr lang="en-US" sz="2000" dirty="0"/>
          </a:p>
          <a:p>
            <a:pPr algn="r"/>
            <a:r>
              <a:rPr lang="en-US" sz="2000" dirty="0" smtClean="0"/>
              <a:t>16 February 2017</a:t>
            </a:r>
          </a:p>
          <a:p>
            <a:pPr algn="r"/>
            <a:endParaRPr lang="en-US" sz="2000" dirty="0" smtClean="0"/>
          </a:p>
          <a:p>
            <a:r>
              <a:rPr lang="en-US" sz="1800" dirty="0" smtClean="0"/>
              <a:t>* </a:t>
            </a:r>
            <a:r>
              <a:rPr lang="en-US" sz="1800" i="1" dirty="0" smtClean="0"/>
              <a:t>Griffith </a:t>
            </a:r>
            <a:r>
              <a:rPr lang="en-US" sz="1800" i="1" dirty="0"/>
              <a:t>Criminology </a:t>
            </a:r>
            <a:r>
              <a:rPr lang="en-US" sz="1800" i="1" dirty="0" smtClean="0"/>
              <a:t>Institute</a:t>
            </a:r>
            <a:r>
              <a:rPr lang="en-US" sz="1800" dirty="0" smtClean="0"/>
              <a:t>  ^ </a:t>
            </a:r>
            <a:r>
              <a:rPr lang="en-US" sz="1800" i="1" dirty="0" smtClean="0"/>
              <a:t>Queensland </a:t>
            </a:r>
            <a:r>
              <a:rPr lang="en-US" sz="1800" i="1" dirty="0"/>
              <a:t>Police Service</a:t>
            </a:r>
            <a:endParaRPr lang="en-US" sz="1800" dirty="0" smtClean="0"/>
          </a:p>
          <a:p>
            <a:r>
              <a:rPr lang="en-US" sz="1400" dirty="0" smtClean="0"/>
              <a:t>We gratefully acknowledge the QPS for funding and supporting this project, but any views expressed are not necessarily endorsed by the QPS.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Griffith Criminology Institute</a:t>
            </a:r>
            <a:endParaRPr lang="en-US" dirty="0"/>
          </a:p>
        </p:txBody>
      </p:sp>
      <p:pic>
        <p:nvPicPr>
          <p:cNvPr id="5" name="Picture 6" descr="mage result for gold coast co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255" y="2123678"/>
            <a:ext cx="28765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mage result for gold coast co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18915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46389060"/>
              </p:ext>
            </p:extLst>
          </p:nvPr>
        </p:nvGraphicFramePr>
        <p:xfrm>
          <a:off x="107504" y="764704"/>
          <a:ext cx="8856984" cy="6093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321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848872" cy="457200"/>
          </a:xfrm>
        </p:spPr>
        <p:txBody>
          <a:bodyPr/>
          <a:lstStyle/>
          <a:p>
            <a:r>
              <a:rPr lang="en-US" sz="3200" b="1" dirty="0"/>
              <a:t>C</a:t>
            </a:r>
            <a:r>
              <a:rPr lang="en-US" sz="3200" b="1" dirty="0" smtClean="0"/>
              <a:t>rime reduction evaluation measures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8280920" cy="4906491"/>
          </a:xfrm>
        </p:spPr>
        <p:txBody>
          <a:bodyPr/>
          <a:lstStyle/>
          <a:p>
            <a:r>
              <a:rPr lang="en-US" sz="2400" dirty="0" smtClean="0"/>
              <a:t>Strategy 1 – increase police visibility, mobility, agility &amp; connectedness</a:t>
            </a:r>
          </a:p>
          <a:p>
            <a:pPr lvl="1"/>
            <a:r>
              <a:rPr lang="en-US" sz="2000" i="1" dirty="0" smtClean="0"/>
              <a:t>Logic (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) – improved visibility should improve deterrence of offenders</a:t>
            </a:r>
          </a:p>
          <a:p>
            <a:pPr lvl="1"/>
            <a:r>
              <a:rPr lang="en-US" sz="2000" u="sng" dirty="0"/>
              <a:t>p</a:t>
            </a:r>
            <a:r>
              <a:rPr lang="en-US" sz="2000" u="sng" dirty="0" smtClean="0"/>
              <a:t>rocess measures </a:t>
            </a:r>
            <a:r>
              <a:rPr lang="en-US" sz="2000" dirty="0" smtClean="0"/>
              <a:t>– officer time in community vs time in station on administration, timeliness/agility of </a:t>
            </a:r>
            <a:r>
              <a:rPr lang="en-US" sz="2000" dirty="0"/>
              <a:t>response to serious crime </a:t>
            </a:r>
            <a:r>
              <a:rPr lang="en-US" sz="2000" dirty="0" smtClean="0"/>
              <a:t>problems, </a:t>
            </a:r>
            <a:r>
              <a:rPr lang="en-US" sz="2000" dirty="0"/>
              <a:t>time taken to clear </a:t>
            </a:r>
            <a:r>
              <a:rPr lang="en-US" sz="2000" dirty="0" smtClean="0"/>
              <a:t>jobs, integration with district responses</a:t>
            </a:r>
          </a:p>
          <a:p>
            <a:pPr lvl="1"/>
            <a:r>
              <a:rPr lang="en-US" sz="2000" i="1" dirty="0" smtClean="0"/>
              <a:t>Logic (ii) – focusing resources on identified crime problem areas should reduce crime</a:t>
            </a:r>
          </a:p>
          <a:p>
            <a:pPr lvl="1"/>
            <a:r>
              <a:rPr lang="en-US" sz="2000" u="sng" dirty="0"/>
              <a:t>p</a:t>
            </a:r>
            <a:r>
              <a:rPr lang="en-US" sz="2000" u="sng" dirty="0" smtClean="0"/>
              <a:t>rocess measures </a:t>
            </a:r>
            <a:r>
              <a:rPr lang="en-US" sz="2000" dirty="0" smtClean="0"/>
              <a:t>– officer time in community vs time in station on administration, time spent on targeted responses vs reactive jobs, uptake of intelligence reports</a:t>
            </a:r>
          </a:p>
          <a:p>
            <a:r>
              <a:rPr lang="en-US" sz="2400" dirty="0" smtClean="0"/>
              <a:t>Overall outcome measure – rates of targeted offences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39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125538"/>
            <a:ext cx="7770440" cy="457200"/>
          </a:xfrm>
        </p:spPr>
        <p:txBody>
          <a:bodyPr/>
          <a:lstStyle/>
          <a:p>
            <a:r>
              <a:rPr lang="en-US" sz="3200" b="1" dirty="0"/>
              <a:t>Crime reduction evaluation measures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Strategy 2 – adopt case and place focus</a:t>
            </a:r>
          </a:p>
          <a:p>
            <a:pPr lvl="1"/>
            <a:r>
              <a:rPr lang="en-US" sz="2000" i="1" dirty="0"/>
              <a:t>logic 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) – </a:t>
            </a:r>
            <a:r>
              <a:rPr lang="en-US" sz="2000" i="1" dirty="0"/>
              <a:t>focus on problem </a:t>
            </a:r>
            <a:r>
              <a:rPr lang="en-US" sz="2000" i="1" dirty="0" smtClean="0"/>
              <a:t>places should address environmental factors facilitating crime</a:t>
            </a:r>
          </a:p>
          <a:p>
            <a:pPr lvl="1"/>
            <a:r>
              <a:rPr lang="en-US" sz="2000" dirty="0" smtClean="0"/>
              <a:t>process </a:t>
            </a:r>
            <a:r>
              <a:rPr lang="en-US" sz="2000" dirty="0"/>
              <a:t>measures – numbers of targeted operations to total hours in community &amp; offences reported, numbers of compliance </a:t>
            </a:r>
            <a:r>
              <a:rPr lang="en-US" sz="2000" dirty="0" smtClean="0"/>
              <a:t>operations/ </a:t>
            </a:r>
            <a:r>
              <a:rPr lang="en-US" sz="2000" dirty="0"/>
              <a:t>operations with third parties </a:t>
            </a:r>
          </a:p>
          <a:p>
            <a:pPr lvl="1"/>
            <a:r>
              <a:rPr lang="en-US" sz="2000" i="1" dirty="0"/>
              <a:t>logic (</a:t>
            </a:r>
            <a:r>
              <a:rPr lang="en-US" sz="2000" i="1" dirty="0" smtClean="0"/>
              <a:t>ii) </a:t>
            </a:r>
            <a:r>
              <a:rPr lang="en-US" sz="2000" i="1" dirty="0"/>
              <a:t>– focus on </a:t>
            </a:r>
            <a:r>
              <a:rPr lang="en-US" sz="2000" i="1" dirty="0" smtClean="0"/>
              <a:t>problem people should deter re-offending</a:t>
            </a:r>
          </a:p>
          <a:p>
            <a:pPr lvl="1"/>
            <a:r>
              <a:rPr lang="en-US" sz="2000" u="sng" dirty="0"/>
              <a:t>process measures </a:t>
            </a:r>
            <a:r>
              <a:rPr lang="en-US" sz="2000" dirty="0"/>
              <a:t>– numbers of targeted operations to total hours in community &amp; offences reported, numbers of compliance </a:t>
            </a:r>
            <a:r>
              <a:rPr lang="en-US" sz="2000" dirty="0" smtClean="0"/>
              <a:t>operations/ </a:t>
            </a:r>
            <a:r>
              <a:rPr lang="en-US" sz="2000" dirty="0"/>
              <a:t>operations with third parties </a:t>
            </a:r>
            <a:endParaRPr lang="en-US" sz="2000" dirty="0" smtClean="0"/>
          </a:p>
          <a:p>
            <a:r>
              <a:rPr lang="en-US" sz="2400" dirty="0" smtClean="0"/>
              <a:t>Overall </a:t>
            </a:r>
            <a:r>
              <a:rPr lang="en-US" sz="2400" dirty="0"/>
              <a:t>outcome measure – rates of targeted offences</a:t>
            </a:r>
          </a:p>
          <a:p>
            <a:pPr marL="457200" lvl="1" indent="0">
              <a:buNone/>
            </a:pPr>
            <a:endParaRPr lang="en-AU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5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373938" cy="457200"/>
          </a:xfrm>
        </p:spPr>
        <p:txBody>
          <a:bodyPr/>
          <a:lstStyle/>
          <a:p>
            <a:r>
              <a:rPr lang="en-US" sz="3200" b="1" dirty="0" smtClean="0"/>
              <a:t>Data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2"/>
            <a:ext cx="7924800" cy="4834483"/>
          </a:xfrm>
        </p:spPr>
        <p:txBody>
          <a:bodyPr/>
          <a:lstStyle/>
          <a:p>
            <a:r>
              <a:rPr lang="en-US" sz="2400" dirty="0" smtClean="0"/>
              <a:t>Administrative data</a:t>
            </a:r>
          </a:p>
          <a:p>
            <a:pPr lvl="1"/>
            <a:r>
              <a:rPr lang="en-US" sz="2000" dirty="0" smtClean="0"/>
              <a:t>ITAS – officer tasking database </a:t>
            </a:r>
          </a:p>
          <a:p>
            <a:pPr lvl="1"/>
            <a:r>
              <a:rPr lang="en-US" sz="2000" dirty="0" smtClean="0"/>
              <a:t>QPRIME </a:t>
            </a:r>
          </a:p>
          <a:p>
            <a:pPr lvl="1"/>
            <a:r>
              <a:rPr lang="en-US" sz="2000" dirty="0" smtClean="0"/>
              <a:t>Calls for service </a:t>
            </a:r>
          </a:p>
          <a:p>
            <a:pPr lvl="1"/>
            <a:r>
              <a:rPr lang="en-US" sz="2000" dirty="0" smtClean="0"/>
              <a:t>Hub databases and intelligence reports</a:t>
            </a:r>
          </a:p>
          <a:p>
            <a:pPr lvl="1"/>
            <a:r>
              <a:rPr lang="en-US" sz="2000" dirty="0" smtClean="0"/>
              <a:t>Finance and human resources data</a:t>
            </a:r>
          </a:p>
          <a:p>
            <a:r>
              <a:rPr lang="en-US" sz="2400" dirty="0" smtClean="0"/>
              <a:t>Qualitative data</a:t>
            </a:r>
          </a:p>
          <a:p>
            <a:pPr lvl="1"/>
            <a:r>
              <a:rPr lang="en-US" sz="2000" dirty="0" smtClean="0"/>
              <a:t>Stakeholder survey/interviews</a:t>
            </a:r>
          </a:p>
          <a:p>
            <a:pPr lvl="1"/>
            <a:r>
              <a:rPr lang="en-US" sz="2000" dirty="0" smtClean="0"/>
              <a:t>Observations, officer interviews/focus groups</a:t>
            </a:r>
          </a:p>
          <a:p>
            <a:r>
              <a:rPr lang="en-US" sz="2400" dirty="0" smtClean="0"/>
              <a:t>Preliminary results for today</a:t>
            </a:r>
          </a:p>
          <a:p>
            <a:pPr lvl="1"/>
            <a:r>
              <a:rPr lang="en-US" sz="2000" dirty="0" smtClean="0"/>
              <a:t>Site 1 only</a:t>
            </a:r>
          </a:p>
          <a:p>
            <a:pPr lvl="1"/>
            <a:r>
              <a:rPr lang="en-US" sz="2000" dirty="0" smtClean="0"/>
              <a:t>Evaluation Q 1, strategy 1 only</a:t>
            </a:r>
          </a:p>
          <a:p>
            <a:pPr lvl="1"/>
            <a:r>
              <a:rPr lang="en-US" sz="2000" dirty="0" smtClean="0"/>
              <a:t>Process measures only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6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125538"/>
            <a:ext cx="6948314" cy="457200"/>
          </a:xfrm>
        </p:spPr>
        <p:txBody>
          <a:bodyPr>
            <a:normAutofit fontScale="90000"/>
          </a:bodyPr>
          <a:lstStyle/>
          <a:p>
            <a:r>
              <a:rPr lang="en-AU" sz="2500" b="1" dirty="0"/>
              <a:t>Percentage of Time Spent on Administrative Activities for </a:t>
            </a:r>
            <a:r>
              <a:rPr lang="en-AU" sz="2500" b="1" dirty="0" smtClean="0"/>
              <a:t>Hub/Non-Hub </a:t>
            </a:r>
            <a:r>
              <a:rPr lang="en-AU" sz="2500" b="1" dirty="0"/>
              <a:t>Personnel (2014-15)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1214433"/>
              </p:ext>
            </p:extLst>
          </p:nvPr>
        </p:nvGraphicFramePr>
        <p:xfrm>
          <a:off x="899592" y="2132856"/>
          <a:ext cx="7056000" cy="417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638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25538"/>
            <a:ext cx="6804298" cy="457200"/>
          </a:xfrm>
        </p:spPr>
        <p:txBody>
          <a:bodyPr>
            <a:noAutofit/>
          </a:bodyPr>
          <a:lstStyle/>
          <a:p>
            <a:r>
              <a:rPr lang="en-AU" b="1" dirty="0"/>
              <a:t>Percentage of Time Spent in Community for </a:t>
            </a:r>
            <a:r>
              <a:rPr lang="en-AU" b="1" dirty="0" smtClean="0"/>
              <a:t>Hub </a:t>
            </a:r>
            <a:r>
              <a:rPr lang="en-AU" b="1" dirty="0"/>
              <a:t>and Non</a:t>
            </a:r>
            <a:r>
              <a:rPr lang="en-AU" b="1" dirty="0" smtClean="0"/>
              <a:t>-Hub </a:t>
            </a:r>
            <a:r>
              <a:rPr lang="en-AU" b="1" dirty="0"/>
              <a:t>Personnel (2014-15)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0572867"/>
              </p:ext>
            </p:extLst>
          </p:nvPr>
        </p:nvGraphicFramePr>
        <p:xfrm>
          <a:off x="1043608" y="2132856"/>
          <a:ext cx="7056000" cy="39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480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980728"/>
            <a:ext cx="7488832" cy="864096"/>
          </a:xfrm>
        </p:spPr>
        <p:txBody>
          <a:bodyPr>
            <a:normAutofit fontScale="90000"/>
          </a:bodyPr>
          <a:lstStyle/>
          <a:p>
            <a:r>
              <a:rPr lang="en-AU" sz="2500" b="1" dirty="0"/>
              <a:t>Average Response Time to Critical Code 1 &amp; 2 Incidents for </a:t>
            </a:r>
            <a:r>
              <a:rPr lang="en-AU" sz="2500" b="1" dirty="0" smtClean="0"/>
              <a:t>Hub </a:t>
            </a:r>
            <a:r>
              <a:rPr lang="en-AU" sz="2500" b="1" dirty="0"/>
              <a:t>and Non</a:t>
            </a:r>
            <a:r>
              <a:rPr lang="en-AU" sz="2500" b="1" dirty="0" smtClean="0"/>
              <a:t>-Hub </a:t>
            </a:r>
            <a:r>
              <a:rPr lang="en-AU" sz="2500" b="1" dirty="0"/>
              <a:t>Personnel (2014-15)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787268"/>
              </p:ext>
            </p:extLst>
          </p:nvPr>
        </p:nvGraphicFramePr>
        <p:xfrm>
          <a:off x="1043608" y="1988840"/>
          <a:ext cx="7056000" cy="4269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6309320"/>
            <a:ext cx="4320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i="1" dirty="0"/>
              <a:t>t = 5.84</a:t>
            </a:r>
            <a:r>
              <a:rPr lang="en-AU" sz="1400" dirty="0"/>
              <a:t>, 95%CI [0.54, 1.11], </a:t>
            </a:r>
            <a:r>
              <a:rPr lang="en-AU" sz="1400" i="1" dirty="0"/>
              <a:t>p </a:t>
            </a:r>
            <a:r>
              <a:rPr lang="en-AU" sz="1400" dirty="0"/>
              <a:t>&lt; .001</a:t>
            </a:r>
          </a:p>
        </p:txBody>
      </p:sp>
    </p:spTree>
    <p:extLst>
      <p:ext uri="{BB962C8B-B14F-4D97-AF65-F5344CB8AC3E}">
        <p14:creationId xmlns:p14="http://schemas.microsoft.com/office/powerpoint/2010/main" val="26039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484784"/>
            <a:ext cx="7373938" cy="457200"/>
          </a:xfrm>
        </p:spPr>
        <p:txBody>
          <a:bodyPr>
            <a:noAutofit/>
          </a:bodyPr>
          <a:lstStyle/>
          <a:p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Average Number of Days Taken to Clear </a:t>
            </a:r>
            <a:r>
              <a:rPr lang="en-A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Offence 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AU" b="1" dirty="0" smtClean="0"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r>
              <a:rPr lang="en-A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and Non</a:t>
            </a:r>
            <a:r>
              <a:rPr lang="en-A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AU" b="1" dirty="0" smtClean="0"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r>
              <a:rPr lang="en-A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Personnel (2014-15)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24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4510300"/>
              </p:ext>
            </p:extLst>
          </p:nvPr>
        </p:nvGraphicFramePr>
        <p:xfrm>
          <a:off x="971600" y="2255712"/>
          <a:ext cx="7056000" cy="39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15616" y="623731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/>
              <a:t>U = </a:t>
            </a:r>
            <a:r>
              <a:rPr lang="en-AU" dirty="0"/>
              <a:t>66.00; </a:t>
            </a:r>
            <a:r>
              <a:rPr lang="en-AU" i="1" dirty="0"/>
              <a:t>z </a:t>
            </a:r>
            <a:r>
              <a:rPr lang="en-AU" dirty="0"/>
              <a:t>= -4.578, </a:t>
            </a:r>
            <a:r>
              <a:rPr lang="en-AU" i="1" dirty="0"/>
              <a:t>p </a:t>
            </a:r>
            <a:r>
              <a:rPr lang="en-AU" dirty="0"/>
              <a:t>&lt; .001 </a:t>
            </a:r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396185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b="1" dirty="0" smtClean="0"/>
              <a:t>Time spent on core Hub strategies</a:t>
            </a:r>
            <a:endParaRPr lang="en-AU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993637"/>
              </p:ext>
            </p:extLst>
          </p:nvPr>
        </p:nvGraphicFramePr>
        <p:xfrm>
          <a:off x="838200" y="1733550"/>
          <a:ext cx="7924800" cy="4657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838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694" y="764704"/>
            <a:ext cx="8229600" cy="500184"/>
          </a:xfrm>
        </p:spPr>
        <p:txBody>
          <a:bodyPr>
            <a:noAutofit/>
          </a:bodyPr>
          <a:lstStyle/>
          <a:p>
            <a:r>
              <a:rPr lang="en-AU" b="1" dirty="0"/>
              <a:t>Calls for Service for Code 1 and 2 Jobs </a:t>
            </a:r>
            <a:r>
              <a:rPr lang="en-AU" b="1" dirty="0" smtClean="0"/>
              <a:t>(</a:t>
            </a:r>
            <a:r>
              <a:rPr lang="en-AU" b="1" dirty="0"/>
              <a:t>2014-15)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462529"/>
              </p:ext>
            </p:extLst>
          </p:nvPr>
        </p:nvGraphicFramePr>
        <p:xfrm>
          <a:off x="500731" y="1414821"/>
          <a:ext cx="3816423" cy="5177014"/>
        </p:xfrm>
        <a:graphic>
          <a:graphicData uri="http://schemas.openxmlformats.org/drawingml/2006/table">
            <a:tbl>
              <a:tblPr/>
              <a:tblGrid>
                <a:gridCol w="646990">
                  <a:extLst>
                    <a:ext uri="{9D8B030D-6E8A-4147-A177-3AD203B41FA5}">
                      <a16:colId xmlns:a16="http://schemas.microsoft.com/office/drawing/2014/main" xmlns="" val="132594098"/>
                    </a:ext>
                  </a:extLst>
                </a:gridCol>
                <a:gridCol w="360349">
                  <a:extLst>
                    <a:ext uri="{9D8B030D-6E8A-4147-A177-3AD203B41FA5}">
                      <a16:colId xmlns:a16="http://schemas.microsoft.com/office/drawing/2014/main" xmlns="" val="3245451426"/>
                    </a:ext>
                  </a:extLst>
                </a:gridCol>
                <a:gridCol w="360349">
                  <a:extLst>
                    <a:ext uri="{9D8B030D-6E8A-4147-A177-3AD203B41FA5}">
                      <a16:colId xmlns:a16="http://schemas.microsoft.com/office/drawing/2014/main" xmlns="" val="11780505"/>
                    </a:ext>
                  </a:extLst>
                </a:gridCol>
                <a:gridCol w="360349">
                  <a:extLst>
                    <a:ext uri="{9D8B030D-6E8A-4147-A177-3AD203B41FA5}">
                      <a16:colId xmlns:a16="http://schemas.microsoft.com/office/drawing/2014/main" xmlns="" val="4219043401"/>
                    </a:ext>
                  </a:extLst>
                </a:gridCol>
                <a:gridCol w="360349">
                  <a:extLst>
                    <a:ext uri="{9D8B030D-6E8A-4147-A177-3AD203B41FA5}">
                      <a16:colId xmlns:a16="http://schemas.microsoft.com/office/drawing/2014/main" xmlns="" val="1550154923"/>
                    </a:ext>
                  </a:extLst>
                </a:gridCol>
                <a:gridCol w="360349">
                  <a:extLst>
                    <a:ext uri="{9D8B030D-6E8A-4147-A177-3AD203B41FA5}">
                      <a16:colId xmlns:a16="http://schemas.microsoft.com/office/drawing/2014/main" xmlns="" val="1543078589"/>
                    </a:ext>
                  </a:extLst>
                </a:gridCol>
                <a:gridCol w="360349">
                  <a:extLst>
                    <a:ext uri="{9D8B030D-6E8A-4147-A177-3AD203B41FA5}">
                      <a16:colId xmlns:a16="http://schemas.microsoft.com/office/drawing/2014/main" xmlns="" val="3044289160"/>
                    </a:ext>
                  </a:extLst>
                </a:gridCol>
                <a:gridCol w="360349">
                  <a:extLst>
                    <a:ext uri="{9D8B030D-6E8A-4147-A177-3AD203B41FA5}">
                      <a16:colId xmlns:a16="http://schemas.microsoft.com/office/drawing/2014/main" xmlns="" val="2853524402"/>
                    </a:ext>
                  </a:extLst>
                </a:gridCol>
                <a:gridCol w="646990">
                  <a:extLst>
                    <a:ext uri="{9D8B030D-6E8A-4147-A177-3AD203B41FA5}">
                      <a16:colId xmlns:a16="http://schemas.microsoft.com/office/drawing/2014/main" xmlns="" val="1637383881"/>
                    </a:ext>
                  </a:extLst>
                </a:gridCol>
              </a:tblGrid>
              <a:tr h="355643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Hour/Day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1302745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92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0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72893791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8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5761616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F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1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0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3634519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0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CA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5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9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8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53789647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6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8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1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D5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8836349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0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3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4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BC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7516556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CA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7BF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4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1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8BF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8D1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90588499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A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1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D3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1906092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D3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6805606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DD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5316259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5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3706520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A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32031578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A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93922938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07634029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2175383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9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3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10122014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5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29678981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D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0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3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1917193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1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9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F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7096246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86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4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1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B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9B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0473260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85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5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3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9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3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94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75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3089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7429505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1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8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5180157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7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7E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80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37984503"/>
                  </a:ext>
                </a:extLst>
              </a:tr>
              <a:tr h="186072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8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6E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2413746"/>
                  </a:ext>
                </a:extLst>
              </a:tr>
              <a:tr h="355643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7194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4866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4591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4667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5912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7290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39413</a:t>
                      </a:r>
                    </a:p>
                  </a:txBody>
                  <a:tcPr marL="8704" marR="8704" marT="8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98889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94906"/>
              </p:ext>
            </p:extLst>
          </p:nvPr>
        </p:nvGraphicFramePr>
        <p:xfrm>
          <a:off x="4822067" y="1560571"/>
          <a:ext cx="3816426" cy="5031264"/>
        </p:xfrm>
        <a:graphic>
          <a:graphicData uri="http://schemas.openxmlformats.org/drawingml/2006/table">
            <a:tbl>
              <a:tblPr/>
              <a:tblGrid>
                <a:gridCol w="699530">
                  <a:extLst>
                    <a:ext uri="{9D8B030D-6E8A-4147-A177-3AD203B41FA5}">
                      <a16:colId xmlns:a16="http://schemas.microsoft.com/office/drawing/2014/main" xmlns="" val="4012715899"/>
                    </a:ext>
                  </a:extLst>
                </a:gridCol>
                <a:gridCol w="345338">
                  <a:extLst>
                    <a:ext uri="{9D8B030D-6E8A-4147-A177-3AD203B41FA5}">
                      <a16:colId xmlns:a16="http://schemas.microsoft.com/office/drawing/2014/main" xmlns="" val="57885678"/>
                    </a:ext>
                  </a:extLst>
                </a:gridCol>
                <a:gridCol w="345338">
                  <a:extLst>
                    <a:ext uri="{9D8B030D-6E8A-4147-A177-3AD203B41FA5}">
                      <a16:colId xmlns:a16="http://schemas.microsoft.com/office/drawing/2014/main" xmlns="" val="922612487"/>
                    </a:ext>
                  </a:extLst>
                </a:gridCol>
                <a:gridCol w="345338">
                  <a:extLst>
                    <a:ext uri="{9D8B030D-6E8A-4147-A177-3AD203B41FA5}">
                      <a16:colId xmlns:a16="http://schemas.microsoft.com/office/drawing/2014/main" xmlns="" val="4257043980"/>
                    </a:ext>
                  </a:extLst>
                </a:gridCol>
                <a:gridCol w="345338">
                  <a:extLst>
                    <a:ext uri="{9D8B030D-6E8A-4147-A177-3AD203B41FA5}">
                      <a16:colId xmlns:a16="http://schemas.microsoft.com/office/drawing/2014/main" xmlns="" val="3226070904"/>
                    </a:ext>
                  </a:extLst>
                </a:gridCol>
                <a:gridCol w="345338">
                  <a:extLst>
                    <a:ext uri="{9D8B030D-6E8A-4147-A177-3AD203B41FA5}">
                      <a16:colId xmlns:a16="http://schemas.microsoft.com/office/drawing/2014/main" xmlns="" val="2729419793"/>
                    </a:ext>
                  </a:extLst>
                </a:gridCol>
                <a:gridCol w="345338">
                  <a:extLst>
                    <a:ext uri="{9D8B030D-6E8A-4147-A177-3AD203B41FA5}">
                      <a16:colId xmlns:a16="http://schemas.microsoft.com/office/drawing/2014/main" xmlns="" val="2532260827"/>
                    </a:ext>
                  </a:extLst>
                </a:gridCol>
                <a:gridCol w="345338">
                  <a:extLst>
                    <a:ext uri="{9D8B030D-6E8A-4147-A177-3AD203B41FA5}">
                      <a16:colId xmlns:a16="http://schemas.microsoft.com/office/drawing/2014/main" xmlns="" val="340236962"/>
                    </a:ext>
                  </a:extLst>
                </a:gridCol>
                <a:gridCol w="699530">
                  <a:extLst>
                    <a:ext uri="{9D8B030D-6E8A-4147-A177-3AD203B41FA5}">
                      <a16:colId xmlns:a16="http://schemas.microsoft.com/office/drawing/2014/main" xmlns="" val="2219718609"/>
                    </a:ext>
                  </a:extLst>
                </a:gridCol>
              </a:tblGrid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Hour/Day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4020489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CC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D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5780312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F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4397265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3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3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740619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18193474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0052399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3C2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0947657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CC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9639768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CC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01992154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3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4576490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F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31624432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32884206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C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97144245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4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807216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CC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5625779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6458317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5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23864747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32024893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93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8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5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59115477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2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2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D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F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4168389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3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3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9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30070994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3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1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D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4472256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3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C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5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6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2394822"/>
                  </a:ext>
                </a:extLst>
              </a:tr>
              <a:tr h="209636">
                <a:tc>
                  <a:txBody>
                    <a:bodyPr/>
                    <a:lstStyle/>
                    <a:p>
                      <a:pPr algn="l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2388</a:t>
                      </a:r>
                    </a:p>
                  </a:txBody>
                  <a:tcPr marL="9429" marR="9429" marT="94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119901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7916" y="1272372"/>
            <a:ext cx="3816424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All District Officers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5050" y="1272603"/>
            <a:ext cx="3816426" cy="3231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/>
              <a:t>Hub </a:t>
            </a:r>
            <a:r>
              <a:rPr lang="en-AU" b="1" dirty="0"/>
              <a:t>Officers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6591835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i="1" dirty="0"/>
              <a:t>U = </a:t>
            </a:r>
            <a:r>
              <a:rPr lang="en-AU" sz="1200" dirty="0"/>
              <a:t>271.00 </a:t>
            </a:r>
            <a:r>
              <a:rPr lang="en-AU" sz="1200" i="1" dirty="0"/>
              <a:t>z </a:t>
            </a:r>
            <a:r>
              <a:rPr lang="en-AU" sz="1200" dirty="0"/>
              <a:t>= .16, </a:t>
            </a:r>
            <a:r>
              <a:rPr lang="en-AU" sz="1200" i="1" dirty="0"/>
              <a:t>p </a:t>
            </a:r>
            <a:r>
              <a:rPr lang="en-AU" sz="1200" dirty="0"/>
              <a:t>= .876</a:t>
            </a:r>
            <a:endParaRPr lang="en-AU" sz="1200" i="1" dirty="0"/>
          </a:p>
        </p:txBody>
      </p:sp>
    </p:spTree>
    <p:extLst>
      <p:ext uri="{BB962C8B-B14F-4D97-AF65-F5344CB8AC3E}">
        <p14:creationId xmlns:p14="http://schemas.microsoft.com/office/powerpoint/2010/main" val="16183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>
          <a:xfrm>
            <a:off x="762000" y="908720"/>
            <a:ext cx="7373938" cy="674018"/>
          </a:xfrm>
        </p:spPr>
        <p:txBody>
          <a:bodyPr/>
          <a:lstStyle/>
          <a:p>
            <a:r>
              <a:rPr lang="en-US" sz="3200" b="1" dirty="0" smtClean="0"/>
              <a:t>Outline</a:t>
            </a:r>
            <a:endParaRPr 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132856"/>
            <a:ext cx="8280920" cy="4258419"/>
          </a:xfrm>
        </p:spPr>
        <p:txBody>
          <a:bodyPr/>
          <a:lstStyle/>
          <a:p>
            <a:pPr>
              <a:spcAft>
                <a:spcPts val="600"/>
              </a:spcAft>
              <a:buFont typeface="Wingdings" charset="0"/>
              <a:buNone/>
            </a:pPr>
            <a:r>
              <a:rPr lang="en-US" sz="2400" dirty="0" smtClean="0"/>
              <a:t>1 Background</a:t>
            </a:r>
          </a:p>
          <a:p>
            <a:pPr>
              <a:spcAft>
                <a:spcPts val="600"/>
              </a:spcAft>
              <a:buFont typeface="Wingdings" charset="0"/>
              <a:buNone/>
            </a:pPr>
            <a:r>
              <a:rPr lang="en-US" sz="2400" dirty="0" smtClean="0"/>
              <a:t>2 What should police do to reduce crime? What do they do?</a:t>
            </a:r>
          </a:p>
          <a:p>
            <a:pPr>
              <a:spcAft>
                <a:spcPts val="600"/>
              </a:spcAft>
              <a:buFont typeface="Wingdings" charset="0"/>
              <a:buNone/>
            </a:pPr>
            <a:r>
              <a:rPr lang="en-US" sz="2400" dirty="0" smtClean="0"/>
              <a:t>3 </a:t>
            </a:r>
            <a:r>
              <a:rPr lang="en-US" sz="2400" dirty="0" err="1" smtClean="0"/>
              <a:t>Organisational</a:t>
            </a:r>
            <a:r>
              <a:rPr lang="en-US" sz="2400" dirty="0" smtClean="0"/>
              <a:t> barriers and innovations</a:t>
            </a:r>
          </a:p>
          <a:p>
            <a:pPr>
              <a:spcAft>
                <a:spcPts val="600"/>
              </a:spcAft>
              <a:buFont typeface="Wingdings" charset="0"/>
              <a:buNone/>
            </a:pPr>
            <a:r>
              <a:rPr lang="en-US" sz="2400" dirty="0" smtClean="0"/>
              <a:t>4 Policing Hubs – goals &amp; </a:t>
            </a:r>
            <a:r>
              <a:rPr lang="en-US" sz="2400" dirty="0" smtClean="0"/>
              <a:t>strategies of a pilot trial</a:t>
            </a:r>
            <a:endParaRPr lang="en-US" sz="2400" dirty="0" smtClean="0"/>
          </a:p>
          <a:p>
            <a:pPr>
              <a:spcAft>
                <a:spcPts val="600"/>
              </a:spcAft>
              <a:buFont typeface="Wingdings" charset="0"/>
              <a:buNone/>
            </a:pPr>
            <a:r>
              <a:rPr lang="en-US" sz="2400" dirty="0" smtClean="0"/>
              <a:t>5 Preliminary results</a:t>
            </a:r>
          </a:p>
          <a:p>
            <a:pPr>
              <a:spcAft>
                <a:spcPts val="600"/>
              </a:spcAft>
              <a:buFont typeface="Wingdings" charset="0"/>
              <a:buNone/>
            </a:pPr>
            <a:r>
              <a:rPr lang="en-US" sz="2400" dirty="0"/>
              <a:t>6</a:t>
            </a:r>
            <a:r>
              <a:rPr lang="en-US" sz="2400" dirty="0" smtClean="0"/>
              <a:t> Outcomes</a:t>
            </a:r>
            <a:r>
              <a:rPr lang="en-US" sz="2400" dirty="0"/>
              <a:t>,</a:t>
            </a:r>
            <a:r>
              <a:rPr lang="en-US" sz="2400" dirty="0" smtClean="0"/>
              <a:t> implications &amp; remaining steps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25538"/>
            <a:ext cx="7992888" cy="457200"/>
          </a:xfrm>
        </p:spPr>
        <p:txBody>
          <a:bodyPr/>
          <a:lstStyle/>
          <a:p>
            <a:r>
              <a:rPr lang="en-AU" sz="2800" b="1" dirty="0" smtClean="0"/>
              <a:t>Discussion, implications &amp; remaining steps</a:t>
            </a:r>
            <a:endParaRPr lang="en-AU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33550"/>
            <a:ext cx="8208912" cy="4657725"/>
          </a:xfrm>
        </p:spPr>
        <p:txBody>
          <a:bodyPr/>
          <a:lstStyle/>
          <a:p>
            <a:r>
              <a:rPr lang="en-AU" sz="2400" dirty="0" smtClean="0"/>
              <a:t>Preliminary results suggest that for site 1, </a:t>
            </a:r>
            <a:r>
              <a:rPr lang="en-AU" sz="2400" dirty="0" smtClean="0"/>
              <a:t>Hub officers</a:t>
            </a:r>
            <a:r>
              <a:rPr lang="en-AU" sz="2400" dirty="0" smtClean="0"/>
              <a:t>:</a:t>
            </a:r>
          </a:p>
          <a:p>
            <a:pPr lvl="1"/>
            <a:r>
              <a:rPr lang="en-AU" sz="2000" dirty="0" smtClean="0"/>
              <a:t>are </a:t>
            </a:r>
            <a:r>
              <a:rPr lang="en-AU" sz="2000" dirty="0" smtClean="0"/>
              <a:t>able to spend less time on administration, more time in the community</a:t>
            </a:r>
          </a:p>
          <a:p>
            <a:pPr lvl="1"/>
            <a:r>
              <a:rPr lang="en-AU" sz="2000" dirty="0" smtClean="0"/>
              <a:t>are </a:t>
            </a:r>
            <a:r>
              <a:rPr lang="en-AU" sz="2000" dirty="0" smtClean="0"/>
              <a:t>quicker to resolve jobs </a:t>
            </a:r>
          </a:p>
          <a:p>
            <a:pPr lvl="1"/>
            <a:r>
              <a:rPr lang="en-AU" sz="2000" dirty="0" smtClean="0"/>
              <a:t>are quicker/more </a:t>
            </a:r>
            <a:r>
              <a:rPr lang="en-AU" sz="2000" dirty="0" smtClean="0"/>
              <a:t>agile in </a:t>
            </a:r>
            <a:r>
              <a:rPr lang="en-AU" sz="2000" dirty="0" smtClean="0"/>
              <a:t>response </a:t>
            </a:r>
            <a:r>
              <a:rPr lang="en-AU" sz="2000" dirty="0" smtClean="0"/>
              <a:t>to serious </a:t>
            </a:r>
            <a:r>
              <a:rPr lang="en-AU" sz="2000" dirty="0" smtClean="0"/>
              <a:t>crimes</a:t>
            </a:r>
            <a:endParaRPr lang="en-AU" sz="2000" dirty="0" smtClean="0"/>
          </a:p>
          <a:p>
            <a:pPr lvl="1"/>
            <a:r>
              <a:rPr lang="en-AU" sz="2000" dirty="0"/>
              <a:t>h</a:t>
            </a:r>
            <a:r>
              <a:rPr lang="en-AU" sz="2000" dirty="0" smtClean="0"/>
              <a:t>ave increased </a:t>
            </a:r>
            <a:r>
              <a:rPr lang="en-AU" sz="2000" dirty="0" smtClean="0"/>
              <a:t>amount of time spent on targeted operations, focused on case &amp; place</a:t>
            </a:r>
          </a:p>
          <a:p>
            <a:r>
              <a:rPr lang="en-AU" sz="2400" dirty="0" smtClean="0"/>
              <a:t>Qualitative data suggests:</a:t>
            </a:r>
            <a:endParaRPr lang="en-AU" sz="2000" dirty="0" smtClean="0"/>
          </a:p>
          <a:p>
            <a:pPr lvl="1"/>
            <a:r>
              <a:rPr lang="en-AU" sz="2000" dirty="0" smtClean="0"/>
              <a:t>high levels of hub officer satisfaction - ’this is the kind of thing I got into policing to do’</a:t>
            </a:r>
          </a:p>
          <a:p>
            <a:pPr lvl="1"/>
            <a:r>
              <a:rPr lang="en-AU" sz="2000" dirty="0"/>
              <a:t>b</a:t>
            </a:r>
            <a:r>
              <a:rPr lang="en-AU" sz="2000" dirty="0" smtClean="0"/>
              <a:t>etter understanding of key targeted crime reduction strategies</a:t>
            </a:r>
          </a:p>
          <a:p>
            <a:pPr lvl="1"/>
            <a:r>
              <a:rPr lang="en-AU" sz="2000" dirty="0"/>
              <a:t>b</a:t>
            </a:r>
            <a:r>
              <a:rPr lang="en-AU" sz="2000" dirty="0" smtClean="0"/>
              <a:t>ut some </a:t>
            </a:r>
            <a:r>
              <a:rPr lang="en-AU" sz="2000" dirty="0" smtClean="0"/>
              <a:t>communication/perception/cultural </a:t>
            </a:r>
            <a:r>
              <a:rPr lang="en-AU" sz="2000" dirty="0" smtClean="0"/>
              <a:t>problems between units</a:t>
            </a:r>
            <a:endParaRPr lang="en-AU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9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Implications for police </a:t>
            </a:r>
            <a:r>
              <a:rPr lang="en-US" sz="2400" dirty="0" err="1" smtClean="0"/>
              <a:t>organisations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Split service model may be a way of shifting officers from the standard policing model to more proactive approaches</a:t>
            </a:r>
          </a:p>
          <a:p>
            <a:pPr lvl="1"/>
            <a:r>
              <a:rPr lang="en-US" sz="2000" dirty="0"/>
              <a:t>R</a:t>
            </a:r>
            <a:r>
              <a:rPr lang="en-US" sz="2000" dirty="0" smtClean="0"/>
              <a:t>equires resourcing &amp; adoption of technology</a:t>
            </a:r>
          </a:p>
          <a:p>
            <a:pPr lvl="1"/>
            <a:r>
              <a:rPr lang="en-US" sz="2000" dirty="0" smtClean="0"/>
              <a:t>Model needs to be adapted to environmental context of the site</a:t>
            </a:r>
          </a:p>
          <a:p>
            <a:pPr lvl="1"/>
            <a:r>
              <a:rPr lang="en-US" sz="2000" dirty="0" smtClean="0"/>
              <a:t>New ways of measurement are important, both to capture activity &amp; measure outcome</a:t>
            </a:r>
          </a:p>
          <a:p>
            <a:pPr lvl="1"/>
            <a:r>
              <a:rPr lang="en-US" sz="2000" dirty="0" smtClean="0"/>
              <a:t>Culture can be a barrier to integration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b="1" dirty="0" smtClean="0"/>
              <a:t>Still to answer</a:t>
            </a:r>
            <a:endParaRPr lang="en-A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 smtClean="0"/>
              <a:t>Is increased time in community actually spent in proactive activities?</a:t>
            </a:r>
          </a:p>
          <a:p>
            <a:r>
              <a:rPr lang="en-AU" sz="2400" dirty="0" smtClean="0"/>
              <a:t>Is there a greater reliance on intelligence to direct targeted activities?</a:t>
            </a:r>
          </a:p>
          <a:p>
            <a:r>
              <a:rPr lang="en-AU" sz="2400" dirty="0" smtClean="0"/>
              <a:t>Are partnerships being leveraged to their full extent?</a:t>
            </a:r>
          </a:p>
          <a:p>
            <a:r>
              <a:rPr lang="en-AU" sz="2400" dirty="0" smtClean="0"/>
              <a:t>Has there been an impact on crime?</a:t>
            </a:r>
          </a:p>
          <a:p>
            <a:r>
              <a:rPr lang="en-AU" sz="2400" dirty="0" smtClean="0"/>
              <a:t>Have there been efficiency/satisfaction improvements?</a:t>
            </a:r>
          </a:p>
          <a:p>
            <a:r>
              <a:rPr lang="en-AU" sz="2400" dirty="0" smtClean="0"/>
              <a:t>Are there differences between the 2 sites?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9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dirty="0" smtClean="0"/>
              <a:t>Thank you</a:t>
            </a:r>
          </a:p>
          <a:p>
            <a:pPr marL="0" indent="0" algn="ctr">
              <a:buNone/>
            </a:pPr>
            <a:r>
              <a:rPr lang="en-AU" dirty="0" smtClean="0"/>
              <a:t>j.ransley@griffith.edu.au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52736"/>
            <a:ext cx="7373938" cy="530002"/>
          </a:xfrm>
        </p:spPr>
        <p:txBody>
          <a:bodyPr/>
          <a:lstStyle/>
          <a:p>
            <a:r>
              <a:rPr lang="en-AU" sz="3200" b="1" dirty="0" smtClean="0"/>
              <a:t>Background: why reinvent policing?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400"/>
              </a:spcAft>
            </a:pPr>
            <a:r>
              <a:rPr lang="en-US" sz="2400" dirty="0"/>
              <a:t>A</a:t>
            </a:r>
            <a:r>
              <a:rPr lang="en-US" sz="2400" dirty="0" smtClean="0"/>
              <a:t> problem with how general duties policing is designed &amp; delivered? A disconnect between practice &amp; public policy goals/research knowledge.</a:t>
            </a:r>
          </a:p>
          <a:p>
            <a:pPr>
              <a:spcAft>
                <a:spcPts val="400"/>
              </a:spcAft>
            </a:pPr>
            <a:r>
              <a:rPr lang="en-US" sz="2400" dirty="0" smtClean="0"/>
              <a:t>The </a:t>
            </a:r>
            <a:r>
              <a:rPr lang="en-US" sz="2400" dirty="0" smtClean="0"/>
              <a:t>standard </a:t>
            </a:r>
            <a:r>
              <a:rPr lang="en-US" sz="2400" dirty="0"/>
              <a:t>policing model </a:t>
            </a:r>
            <a:r>
              <a:rPr lang="en-US" sz="2400" dirty="0" smtClean="0"/>
              <a:t>is a </a:t>
            </a:r>
            <a:r>
              <a:rPr lang="en-US" sz="2400" dirty="0"/>
              <a:t>‘one-size fits all application of reactive strategies to suppress crime’ </a:t>
            </a:r>
            <a:r>
              <a:rPr lang="en-US" sz="1600" dirty="0"/>
              <a:t>(</a:t>
            </a:r>
            <a:r>
              <a:rPr lang="en-US" sz="1800" dirty="0" err="1"/>
              <a:t>Weisburd</a:t>
            </a:r>
            <a:r>
              <a:rPr lang="en-US" sz="1800" dirty="0"/>
              <a:t> &amp; Eck, 2004</a:t>
            </a:r>
            <a:r>
              <a:rPr lang="en-US" sz="1600" dirty="0" smtClean="0"/>
              <a:t>) – </a:t>
            </a:r>
            <a:r>
              <a:rPr lang="en-US" sz="2400" dirty="0"/>
              <a:t>i</a:t>
            </a:r>
            <a:r>
              <a:rPr lang="en-US" sz="2400" dirty="0" smtClean="0"/>
              <a:t>neffective </a:t>
            </a:r>
            <a:r>
              <a:rPr lang="en-US" sz="2400" dirty="0" smtClean="0"/>
              <a:t>in:</a:t>
            </a:r>
          </a:p>
          <a:p>
            <a:pPr lvl="1">
              <a:spcAft>
                <a:spcPts val="0"/>
              </a:spcAft>
            </a:pPr>
            <a:r>
              <a:rPr lang="en-US" sz="2000" dirty="0"/>
              <a:t>r</a:t>
            </a:r>
            <a:r>
              <a:rPr lang="en-US" sz="2000" dirty="0" smtClean="0"/>
              <a:t>educing overall levels of crime, and </a:t>
            </a:r>
          </a:p>
          <a:p>
            <a:pPr lvl="1">
              <a:spcAft>
                <a:spcPts val="0"/>
              </a:spcAft>
            </a:pPr>
            <a:r>
              <a:rPr lang="en-US" sz="2000" dirty="0" smtClean="0"/>
              <a:t>securing public confidence &amp; legitimacy.</a:t>
            </a:r>
          </a:p>
          <a:p>
            <a:pPr>
              <a:spcAft>
                <a:spcPts val="400"/>
              </a:spcAft>
            </a:pPr>
            <a:r>
              <a:rPr lang="en-US" sz="2400" dirty="0" smtClean="0"/>
              <a:t>Is there a better model for contemporary </a:t>
            </a:r>
            <a:r>
              <a:rPr lang="en-US" sz="2400" dirty="0" smtClean="0"/>
              <a:t>policing? What </a:t>
            </a:r>
            <a:r>
              <a:rPr lang="en-US" sz="2400" dirty="0" smtClean="0"/>
              <a:t>restricts/promotes its </a:t>
            </a:r>
            <a:r>
              <a:rPr lang="en-US" sz="2400" dirty="0" smtClean="0"/>
              <a:t>adoption? How </a:t>
            </a:r>
            <a:r>
              <a:rPr lang="en-US" sz="2400" dirty="0" smtClean="0"/>
              <a:t>is its performance best measured</a:t>
            </a:r>
            <a:r>
              <a:rPr lang="en-US" sz="2400" dirty="0" smtClean="0"/>
              <a:t>?</a:t>
            </a:r>
          </a:p>
          <a:p>
            <a:pPr>
              <a:spcAft>
                <a:spcPts val="400"/>
              </a:spcAft>
            </a:pPr>
            <a:r>
              <a:rPr lang="en-US" sz="2400" dirty="0" smtClean="0"/>
              <a:t>Focus on </a:t>
            </a:r>
            <a:r>
              <a:rPr lang="en-US" sz="2400" dirty="0" err="1" smtClean="0"/>
              <a:t>organisational</a:t>
            </a:r>
            <a:r>
              <a:rPr lang="en-US" sz="2400" dirty="0" smtClean="0"/>
              <a:t> design, not policing strategies</a:t>
            </a:r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41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Standard model of policing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Package of frontline policing practices relying on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lvl="1"/>
            <a:r>
              <a:rPr lang="en-US" sz="2000" dirty="0"/>
              <a:t>R</a:t>
            </a:r>
            <a:r>
              <a:rPr lang="en-US" sz="2000" dirty="0" smtClean="0"/>
              <a:t>andom patrol, rapid response to calls for service, reactive investigations, intensive enforcement</a:t>
            </a:r>
          </a:p>
          <a:p>
            <a:pPr lvl="1"/>
            <a:r>
              <a:rPr lang="en-US" sz="2000" dirty="0" smtClean="0"/>
              <a:t>Supported by geographical allocation of resources, to districts/local </a:t>
            </a:r>
            <a:r>
              <a:rPr lang="en-US" sz="2000" dirty="0" smtClean="0"/>
              <a:t>commands – equity of coverage</a:t>
            </a:r>
            <a:endParaRPr lang="en-US" sz="2000" dirty="0" smtClean="0"/>
          </a:p>
          <a:p>
            <a:pPr lvl="1"/>
            <a:r>
              <a:rPr lang="en-US" sz="2000" dirty="0" smtClean="0"/>
              <a:t>Resources spread in response to calls for service, not extent/seriousness of problems</a:t>
            </a:r>
          </a:p>
          <a:p>
            <a:pPr lvl="1"/>
            <a:r>
              <a:rPr lang="en-US" sz="2000" dirty="0" err="1" smtClean="0"/>
              <a:t>Specialised</a:t>
            </a:r>
            <a:r>
              <a:rPr lang="en-US" sz="2000" dirty="0" smtClean="0"/>
              <a:t> services/operations short-term and frequently re-deployed</a:t>
            </a:r>
          </a:p>
          <a:p>
            <a:r>
              <a:rPr lang="en-US" sz="2400" dirty="0" smtClean="0"/>
              <a:t>Embeds reactiveness &amp; internal boundaries/barriers</a:t>
            </a:r>
          </a:p>
          <a:p>
            <a:r>
              <a:rPr lang="en-US" sz="2400" dirty="0" smtClean="0"/>
              <a:t>Supported by </a:t>
            </a:r>
            <a:r>
              <a:rPr lang="en-US" sz="2400" dirty="0" err="1" smtClean="0"/>
              <a:t>organisational</a:t>
            </a:r>
            <a:r>
              <a:rPr lang="en-US" sz="2400" dirty="0" smtClean="0"/>
              <a:t> structures &amp; performance management focused on KPI metrics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125538"/>
            <a:ext cx="7848872" cy="457200"/>
          </a:xfrm>
        </p:spPr>
        <p:txBody>
          <a:bodyPr/>
          <a:lstStyle/>
          <a:p>
            <a:r>
              <a:rPr lang="en-US" sz="2800" b="1" dirty="0" smtClean="0"/>
              <a:t>What should police do? What do they do?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Research evidence – to reduce crime, police should:</a:t>
            </a:r>
          </a:p>
          <a:p>
            <a:pPr lvl="1"/>
            <a:r>
              <a:rPr lang="en-US" sz="2000" dirty="0"/>
              <a:t>b</a:t>
            </a:r>
            <a:r>
              <a:rPr lang="en-US" sz="2000" dirty="0" smtClean="0"/>
              <a:t>e less reactive, more </a:t>
            </a:r>
            <a:r>
              <a:rPr lang="en-US" sz="2000" dirty="0" smtClean="0">
                <a:solidFill>
                  <a:srgbClr val="FF0000"/>
                </a:solidFill>
              </a:rPr>
              <a:t>proactive</a:t>
            </a:r>
          </a:p>
          <a:p>
            <a:pPr lvl="1"/>
            <a:r>
              <a:rPr lang="en-US" sz="2000" dirty="0" smtClean="0"/>
              <a:t>use diverse, </a:t>
            </a:r>
            <a:r>
              <a:rPr lang="en-US" sz="2000" dirty="0" smtClean="0">
                <a:solidFill>
                  <a:srgbClr val="FF0000"/>
                </a:solidFill>
              </a:rPr>
              <a:t>focused, problem-solving </a:t>
            </a:r>
            <a:r>
              <a:rPr lang="en-US" sz="2000" dirty="0" smtClean="0"/>
              <a:t>approaches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t</a:t>
            </a:r>
            <a:r>
              <a:rPr lang="en-US" sz="2000" dirty="0" smtClean="0">
                <a:solidFill>
                  <a:srgbClr val="FF0000"/>
                </a:solidFill>
              </a:rPr>
              <a:t>ailor solutions </a:t>
            </a:r>
            <a:r>
              <a:rPr lang="en-US" sz="2000" dirty="0" smtClean="0"/>
              <a:t>for local problems</a:t>
            </a:r>
          </a:p>
          <a:p>
            <a:pPr lvl="1"/>
            <a:r>
              <a:rPr lang="en-US" sz="2000" dirty="0"/>
              <a:t>d</a:t>
            </a:r>
            <a:r>
              <a:rPr lang="en-US" sz="2000" dirty="0" smtClean="0"/>
              <a:t>raw on </a:t>
            </a:r>
            <a:r>
              <a:rPr lang="en-US" sz="2000" dirty="0" smtClean="0">
                <a:solidFill>
                  <a:srgbClr val="FF0000"/>
                </a:solidFill>
              </a:rPr>
              <a:t>non-law enforcement </a:t>
            </a:r>
            <a:r>
              <a:rPr lang="en-US" sz="2000" dirty="0" smtClean="0"/>
              <a:t>resources</a:t>
            </a:r>
          </a:p>
          <a:p>
            <a:r>
              <a:rPr lang="en-US" sz="2400" dirty="0" smtClean="0"/>
              <a:t>To maintain confidence &amp; legitimacy, police should work </a:t>
            </a:r>
            <a:r>
              <a:rPr lang="en-US" sz="2400" dirty="0" smtClean="0">
                <a:solidFill>
                  <a:srgbClr val="FF0000"/>
                </a:solidFill>
              </a:rPr>
              <a:t>closely with communities</a:t>
            </a:r>
          </a:p>
          <a:p>
            <a:r>
              <a:rPr lang="en-US" sz="2400" dirty="0" smtClean="0"/>
              <a:t>What works – hot spots, problem-oriented, focused deterrence, directed patrol &amp; third party policing</a:t>
            </a:r>
            <a:endParaRPr lang="en-US" sz="2400" dirty="0"/>
          </a:p>
          <a:p>
            <a:r>
              <a:rPr lang="en-US" sz="2400" dirty="0" smtClean="0"/>
              <a:t>But most police work is still focused on reactive order maintenance and rapid response to calls for service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125538"/>
            <a:ext cx="7986464" cy="457200"/>
          </a:xfrm>
        </p:spPr>
        <p:txBody>
          <a:bodyPr/>
          <a:lstStyle/>
          <a:p>
            <a:r>
              <a:rPr lang="en-AU" sz="3200" b="1" dirty="0" smtClean="0"/>
              <a:t>Organisational barriers &amp; innovations</a:t>
            </a:r>
            <a:endParaRPr lang="en-AU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33550"/>
            <a:ext cx="8079432" cy="46577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AU" sz="2400" dirty="0" smtClean="0"/>
              <a:t>What impedes uptake of more effective policing practices? Factors include:</a:t>
            </a:r>
          </a:p>
          <a:p>
            <a:pPr lvl="1">
              <a:spcAft>
                <a:spcPts val="600"/>
              </a:spcAft>
            </a:pPr>
            <a:r>
              <a:rPr lang="en-AU" sz="2000" dirty="0" smtClean="0"/>
              <a:t>Formal – bureaucratisation, functional </a:t>
            </a:r>
            <a:r>
              <a:rPr lang="en-AU" sz="2000" dirty="0" smtClean="0"/>
              <a:t>&amp; task differentiation</a:t>
            </a:r>
            <a:r>
              <a:rPr lang="en-AU" sz="2000" dirty="0" smtClean="0"/>
              <a:t>, task complexity, compliance regimes, technology</a:t>
            </a:r>
          </a:p>
          <a:p>
            <a:pPr lvl="1">
              <a:spcAft>
                <a:spcPts val="600"/>
              </a:spcAft>
            </a:pPr>
            <a:r>
              <a:rPr lang="en-AU" sz="2000" dirty="0" smtClean="0"/>
              <a:t>Informal – culture, coupling, </a:t>
            </a:r>
            <a:r>
              <a:rPr lang="en-AU" sz="2000" dirty="0" err="1" smtClean="0"/>
              <a:t>professionalisation</a:t>
            </a:r>
            <a:endParaRPr lang="en-AU" sz="2400" dirty="0" smtClean="0"/>
          </a:p>
          <a:p>
            <a:pPr>
              <a:spcAft>
                <a:spcPts val="600"/>
              </a:spcAft>
            </a:pPr>
            <a:r>
              <a:rPr lang="en-AU" sz="2400" dirty="0" smtClean="0"/>
              <a:t>Innovations tend to be seen as one-dimensional, rather than in organisational, environmental &amp; cultural context</a:t>
            </a:r>
          </a:p>
          <a:p>
            <a:pPr>
              <a:spcAft>
                <a:spcPts val="600"/>
              </a:spcAft>
            </a:pPr>
            <a:r>
              <a:rPr lang="en-AU" sz="2400" dirty="0" smtClean="0"/>
              <a:t>Innovation needs to be contextual, diffused through the organisation, and measured for success</a:t>
            </a:r>
          </a:p>
          <a:p>
            <a:endParaRPr lang="en-AU" sz="2400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9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125538"/>
            <a:ext cx="7986464" cy="457200"/>
          </a:xfrm>
        </p:spPr>
        <p:txBody>
          <a:bodyPr/>
          <a:lstStyle/>
          <a:p>
            <a:r>
              <a:rPr lang="en-US" sz="3200" b="1" dirty="0" smtClean="0"/>
              <a:t>The problem of measuring impact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AU" sz="2400" dirty="0" smtClean="0"/>
              <a:t>Current </a:t>
            </a:r>
            <a:r>
              <a:rPr lang="en-AU" sz="2400" dirty="0"/>
              <a:t>measures focus on traditional indicators – offence counts, clearance rates, response times, </a:t>
            </a:r>
            <a:r>
              <a:rPr lang="en-AU" sz="2400" dirty="0" smtClean="0"/>
              <a:t>numbers of enforcement actions</a:t>
            </a:r>
          </a:p>
          <a:p>
            <a:pPr>
              <a:spcAft>
                <a:spcPts val="600"/>
              </a:spcAft>
            </a:pPr>
            <a:r>
              <a:rPr lang="en-AU" sz="2400" dirty="0"/>
              <a:t>R</a:t>
            </a:r>
            <a:r>
              <a:rPr lang="en-AU" sz="2400" dirty="0" smtClean="0"/>
              <a:t>ecord </a:t>
            </a:r>
            <a:r>
              <a:rPr lang="en-AU" sz="2400" dirty="0"/>
              <a:t>only </a:t>
            </a:r>
            <a:r>
              <a:rPr lang="en-AU" sz="2400" dirty="0" smtClean="0"/>
              <a:t>reaction &amp; </a:t>
            </a:r>
            <a:r>
              <a:rPr lang="en-AU" sz="2400" dirty="0"/>
              <a:t>not prevention</a:t>
            </a:r>
            <a:r>
              <a:rPr lang="en-AU" sz="2400" dirty="0" smtClean="0"/>
              <a:t>, ignore unreported crimes/non</a:t>
            </a:r>
            <a:r>
              <a:rPr lang="en-AU" sz="2400" dirty="0"/>
              <a:t>-crime community concerns, prone to manipulation, can distort missions, short-term, don’t allow for variable harms from different types of crimes </a:t>
            </a:r>
            <a:r>
              <a:rPr lang="en-AU" sz="1600" dirty="0"/>
              <a:t>(</a:t>
            </a:r>
            <a:r>
              <a:rPr lang="en-AU" sz="1800" dirty="0"/>
              <a:t>Sparrow, 2015</a:t>
            </a:r>
            <a:r>
              <a:rPr lang="en-AU" sz="1600" dirty="0"/>
              <a:t>)</a:t>
            </a:r>
          </a:p>
          <a:p>
            <a:r>
              <a:rPr lang="en-AU" sz="2400" dirty="0" smtClean="0"/>
              <a:t>H</a:t>
            </a:r>
            <a:r>
              <a:rPr lang="en-US" sz="2400" dirty="0" err="1" smtClean="0"/>
              <a:t>ow</a:t>
            </a:r>
            <a:r>
              <a:rPr lang="en-US" sz="2400" dirty="0" smtClean="0"/>
              <a:t> can innovative proactive policing be implemented and better measured?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0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7373938" cy="457200"/>
          </a:xfrm>
        </p:spPr>
        <p:txBody>
          <a:bodyPr/>
          <a:lstStyle/>
          <a:p>
            <a:r>
              <a:rPr lang="en-AU" sz="3200" b="1" dirty="0" smtClean="0"/>
              <a:t>Why policing hubs?</a:t>
            </a:r>
            <a:endParaRPr lang="en-AU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2"/>
            <a:ext cx="7924800" cy="4968552"/>
          </a:xfrm>
        </p:spPr>
        <p:txBody>
          <a:bodyPr/>
          <a:lstStyle/>
          <a:p>
            <a:r>
              <a:rPr lang="en-AU" sz="2400" dirty="0"/>
              <a:t>QPS Strategic Plan – identifies challenges including:</a:t>
            </a:r>
          </a:p>
          <a:p>
            <a:pPr lvl="1">
              <a:spcAft>
                <a:spcPts val="600"/>
              </a:spcAft>
            </a:pPr>
            <a:r>
              <a:rPr lang="en-AU" sz="2000" dirty="0"/>
              <a:t>managing demand and allocating resources to ensure police services are directed at those who are most in need or greatest risk to public safety</a:t>
            </a:r>
          </a:p>
          <a:p>
            <a:pPr lvl="1">
              <a:spcAft>
                <a:spcPts val="600"/>
              </a:spcAft>
            </a:pPr>
            <a:r>
              <a:rPr lang="en-AU" sz="2000" dirty="0"/>
              <a:t>Establishing multidisciplinary taskforces that target places, cases and crime types that pose risk to the community; and identifying new crime </a:t>
            </a:r>
            <a:r>
              <a:rPr lang="en-AU" sz="2000" dirty="0" smtClean="0"/>
              <a:t>types</a:t>
            </a:r>
          </a:p>
          <a:p>
            <a:pPr>
              <a:spcAft>
                <a:spcPts val="600"/>
              </a:spcAft>
            </a:pPr>
            <a:r>
              <a:rPr lang="en-AU" sz="2400" dirty="0" smtClean="0"/>
              <a:t>Split service model as a potential innovative solution – first response resources allocated to:</a:t>
            </a:r>
          </a:p>
          <a:p>
            <a:pPr lvl="1">
              <a:spcAft>
                <a:spcPts val="600"/>
              </a:spcAft>
            </a:pPr>
            <a:r>
              <a:rPr lang="en-AU" sz="2000" dirty="0" smtClean="0"/>
              <a:t>Existing units </a:t>
            </a:r>
            <a:r>
              <a:rPr lang="en-AU" sz="2000" dirty="0" err="1" smtClean="0"/>
              <a:t>eg</a:t>
            </a:r>
            <a:r>
              <a:rPr lang="en-AU" sz="2000" dirty="0" smtClean="0"/>
              <a:t> stations – calls for service, standard patrols</a:t>
            </a:r>
          </a:p>
          <a:p>
            <a:pPr lvl="1">
              <a:spcAft>
                <a:spcPts val="600"/>
              </a:spcAft>
            </a:pPr>
            <a:r>
              <a:rPr lang="en-AU" sz="2000" dirty="0" smtClean="0"/>
              <a:t>District hubs – proactive, case and place focus, rapid response to existing &amp; developing crime problems, able to cross boundaries, develop partnerships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The policing hubs trial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33550"/>
            <a:ext cx="8079432" cy="4657725"/>
          </a:xfrm>
        </p:spPr>
        <p:txBody>
          <a:bodyPr/>
          <a:lstStyle/>
          <a:p>
            <a:r>
              <a:rPr lang="en-US" sz="2400" dirty="0" smtClean="0"/>
              <a:t>2 </a:t>
            </a:r>
            <a:r>
              <a:rPr lang="en-US" sz="2400" dirty="0" smtClean="0"/>
              <a:t>sites (but focus here on site 1)</a:t>
            </a:r>
            <a:endParaRPr lang="en-US" sz="2400" dirty="0" smtClean="0"/>
          </a:p>
          <a:p>
            <a:r>
              <a:rPr lang="en-US" sz="2400" dirty="0" smtClean="0"/>
              <a:t>Different crime profiles/problems – different hub models</a:t>
            </a:r>
          </a:p>
          <a:p>
            <a:r>
              <a:rPr lang="en-US" sz="2400" dirty="0" smtClean="0"/>
              <a:t>Key evaluation questions: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does the hub model have an effect on identified crime problems?</a:t>
            </a:r>
          </a:p>
          <a:p>
            <a:pPr lvl="1"/>
            <a:r>
              <a:rPr lang="en-US" sz="2000" dirty="0"/>
              <a:t>d</a:t>
            </a:r>
            <a:r>
              <a:rPr lang="en-US" sz="2000" dirty="0" smtClean="0"/>
              <a:t>oes it affect public confidence in police, legitimacy, and fear of crime?</a:t>
            </a:r>
          </a:p>
          <a:p>
            <a:pPr lvl="1"/>
            <a:r>
              <a:rPr lang="en-US" sz="2000" dirty="0" smtClean="0"/>
              <a:t>does it affect officer satisfaction?</a:t>
            </a:r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s it more or less efficient than traditional models?</a:t>
            </a:r>
          </a:p>
          <a:p>
            <a:pPr lvl="1"/>
            <a:r>
              <a:rPr lang="en-US" sz="2000" dirty="0"/>
              <a:t>a</a:t>
            </a:r>
            <a:r>
              <a:rPr lang="en-US" sz="2000" dirty="0" smtClean="0"/>
              <a:t>re there any differences in outcome between the 2 sites? (</a:t>
            </a:r>
            <a:r>
              <a:rPr lang="en-US" sz="2000" dirty="0" err="1" smtClean="0"/>
              <a:t>ie</a:t>
            </a:r>
            <a:r>
              <a:rPr lang="en-US" sz="2000" dirty="0" smtClean="0"/>
              <a:t> context</a:t>
            </a:r>
          </a:p>
          <a:p>
            <a:pPr lvl="1"/>
            <a:r>
              <a:rPr lang="en-US" sz="2000" dirty="0" smtClean="0"/>
              <a:t>what explains any impact the hubs have on crime (</a:t>
            </a:r>
            <a:r>
              <a:rPr lang="en-US" sz="2000" dirty="0" err="1" smtClean="0"/>
              <a:t>ie</a:t>
            </a:r>
            <a:r>
              <a:rPr lang="en-US" sz="2000" dirty="0" smtClean="0"/>
              <a:t> mechanism)?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7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iffith-corporate-powerpoint-template">
  <a:themeElements>
    <a:clrScheme name="Master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5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5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Maste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Theme">
  <a:themeElements>
    <a:clrScheme name="Master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5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5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Maste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>Report55c057c3-5c13-4ca6-8dab-3fe1e0497fe2</bc56bdda6a6a44c48d8cfdd96ad4c147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2BEA246-6D59-409A-816F-756C99CF68E9}"/>
</file>

<file path=customXml/itemProps2.xml><?xml version="1.0" encoding="utf-8"?>
<ds:datastoreItem xmlns:ds="http://schemas.openxmlformats.org/officeDocument/2006/customXml" ds:itemID="{CAF4F0E5-8A6D-4034-AF89-8BCB9F542663}"/>
</file>

<file path=customXml/itemProps3.xml><?xml version="1.0" encoding="utf-8"?>
<ds:datastoreItem xmlns:ds="http://schemas.openxmlformats.org/officeDocument/2006/customXml" ds:itemID="{86F9468F-88EC-4A27-9A14-B16DBDA14DA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3513</TotalTime>
  <Words>2640</Words>
  <Application>Microsoft Macintosh PowerPoint</Application>
  <PresentationFormat>On-screen Show (4:3)</PresentationFormat>
  <Paragraphs>716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Calibri</vt:lpstr>
      <vt:lpstr>ＭＳ Ｐゴシック</vt:lpstr>
      <vt:lpstr>Times New Roman</vt:lpstr>
      <vt:lpstr>Wingdings</vt:lpstr>
      <vt:lpstr>Arial</vt:lpstr>
      <vt:lpstr>griffith-corporate-powerpoint-template</vt:lpstr>
      <vt:lpstr>Default Theme</vt:lpstr>
      <vt:lpstr>Hub Policing: evaluating a new policing strategy</vt:lpstr>
      <vt:lpstr>Outline</vt:lpstr>
      <vt:lpstr>Background: why reinvent policing?</vt:lpstr>
      <vt:lpstr>Standard model of policing</vt:lpstr>
      <vt:lpstr>What should police do? What do they do?</vt:lpstr>
      <vt:lpstr>Organisational barriers &amp; innovations</vt:lpstr>
      <vt:lpstr>The problem of measuring impact</vt:lpstr>
      <vt:lpstr>Why policing hubs?</vt:lpstr>
      <vt:lpstr>The policing hubs trial</vt:lpstr>
      <vt:lpstr>PowerPoint Presentation</vt:lpstr>
      <vt:lpstr>Crime reduction evaluation measures</vt:lpstr>
      <vt:lpstr>Crime reduction evaluation measures</vt:lpstr>
      <vt:lpstr>Data</vt:lpstr>
      <vt:lpstr>Percentage of Time Spent on Administrative Activities for Hub/Non-Hub Personnel (2014-15) </vt:lpstr>
      <vt:lpstr>Percentage of Time Spent in Community for Hub and Non-Hub Personnel (2014-15)</vt:lpstr>
      <vt:lpstr>Average Response Time to Critical Code 1 &amp; 2 Incidents for Hub and Non-Hub Personnel (2014-15)</vt:lpstr>
      <vt:lpstr>Average Number of Days Taken to Clear Offence for Hub and Non-Hub Personnel (2014-15) </vt:lpstr>
      <vt:lpstr>Time spent on core Hub strategies</vt:lpstr>
      <vt:lpstr>Calls for Service for Code 1 and 2 Jobs (2014-15)</vt:lpstr>
      <vt:lpstr>Discussion, implications &amp; remaining steps</vt:lpstr>
      <vt:lpstr>PowerPoint Presentation</vt:lpstr>
      <vt:lpstr>Still to answer</vt:lpstr>
      <vt:lpstr>PowerPoint Presentation</vt:lpstr>
    </vt:vector>
  </TitlesOfParts>
  <Company>Griffith University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 policing: Evaluating a new policing strategy in two Queensland regions</dc:title>
  <dc:creator>user</dc:creator>
  <cp:lastModifiedBy>Microsoft Office User</cp:lastModifiedBy>
  <cp:revision>308</cp:revision>
  <cp:lastPrinted>2017-02-15T10:52:15Z</cp:lastPrinted>
  <dcterms:created xsi:type="dcterms:W3CDTF">2009-08-07T05:40:48Z</dcterms:created>
  <dcterms:modified xsi:type="dcterms:W3CDTF">2017-02-15T22:45:56Z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Content tags">
    <vt:lpwstr>105;#Conference proceedings / Presentations|c21264d4-9564-4e41-9805-0fcb8759ef5a</vt:lpwstr>
  </property>
  <property fmtid="{D5CDD505-2E9C-101B-9397-08002B2CF9AE}" pid="4" name="DC.Type.DocType (JSMS">
    <vt:lpwstr>126;#Presentation|96b9c332-40fe-4061-87fb-bc6c76567afe</vt:lpwstr>
  </property>
  <property fmtid="{D5CDD505-2E9C-101B-9397-08002B2CF9AE}" pid="5" name="bc56bdda6a6a44c48d8cfdd96ad4c1470">
    <vt:lpwstr>Presentation|96b9c332-40fe-4061-87fb-bc6c76567afe</vt:lpwstr>
  </property>
</Properties>
</file>