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diagrams/data1.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19.xml" ContentType="application/vnd.openxmlformats-officedocument.presentationml.slide+xml"/>
  <Override PartName="/ppt/slides/slide17.xml" ContentType="application/vnd.openxmlformats-officedocument.presentationml.slide+xml"/>
  <Override PartName="/ppt/slides/slide15.xml" ContentType="application/vnd.openxmlformats-officedocument.presentationml.slide+xml"/>
  <Override PartName="/ppt/slides/slide18.xml" ContentType="application/vnd.openxmlformats-officedocument.presentationml.slide+xml"/>
  <Override PartName="/ppt/slides/slide16.xml" ContentType="application/vnd.openxmlformats-officedocument.presentationml.slide+xml"/>
  <Override PartName="/ppt/notesSlides/notesSlide9.xml" ContentType="application/vnd.openxmlformats-officedocument.presentationml.notesSlide+xml"/>
  <Override PartName="/ppt/slideLayouts/slideLayout2.xml" ContentType="application/vnd.openxmlformats-officedocument.presentationml.slideLayout+xml"/>
  <Override PartName="/ppt/notesSlides/notesSlide8.xml" ContentType="application/vnd.openxmlformats-officedocument.presentationml.notesSlide+xml"/>
  <Override PartName="/ppt/slideMasters/slideMaster1.xml" ContentType="application/vnd.openxmlformats-officedocument.presentationml.slideMaster+xml"/>
  <Override PartName="/ppt/notesSlides/notesSlide6.xml" ContentType="application/vnd.openxmlformats-officedocument.presentationml.notesSlid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3.xml" ContentType="application/vnd.openxmlformats-officedocument.presentationml.notesSlide+xml"/>
  <Override PartName="/ppt/diagrams/quickStyle4.xml" ContentType="application/vnd.openxmlformats-officedocument.drawingml.diagramStyle+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colors4.xml" ContentType="application/vnd.openxmlformats-officedocument.drawingml.diagramColors+xml"/>
  <Override PartName="/ppt/diagrams/layout1.xml" ContentType="application/vnd.openxmlformats-officedocument.drawingml.diagramLayout+xml"/>
  <Override PartName="/ppt/theme/theme2.xml" ContentType="application/vnd.openxmlformats-officedocument.theme+xml"/>
  <Override PartName="/ppt/diagrams/layout5.xml" ContentType="application/vnd.openxmlformats-officedocument.drawingml.diagramLayout+xml"/>
  <Override PartName="/ppt/diagrams/drawing5.xml" ContentType="application/vnd.ms-office.drawingml.diagramDrawing+xml"/>
  <Override PartName="/ppt/notesMasters/notesMaster1.xml" ContentType="application/vnd.openxmlformats-officedocument.presentationml.notesMaster+xml"/>
  <Override PartName="/ppt/diagrams/colors5.xml" ContentType="application/vnd.openxmlformats-officedocument.drawingml.diagramColors+xml"/>
  <Override PartName="/ppt/diagrams/quickStyle5.xml" ContentType="application/vnd.openxmlformats-officedocument.drawingml.diagramStyle+xml"/>
  <Override PartName="/ppt/diagrams/layout2.xml" ContentType="application/vnd.openxmlformats-officedocument.drawingml.diagramLayout+xml"/>
  <Override PartName="/ppt/diagrams/colors3.xml" ContentType="application/vnd.openxmlformats-officedocument.drawingml.diagramColors+xml"/>
  <Override PartName="/ppt/diagrams/drawing3.xml" ContentType="application/vnd.ms-office.drawingml.diagramDrawing+xml"/>
  <Override PartName="/ppt/diagrams/drawing4.xml" ContentType="application/vnd.ms-office.drawingml.diagramDrawing+xml"/>
  <Override PartName="/ppt/theme/theme1.xml" ContentType="application/vnd.openxmlformats-officedocument.theme+xml"/>
  <Override PartName="/ppt/diagrams/layout4.xml" ContentType="application/vnd.openxmlformats-officedocument.drawingml.diagramLayout+xml"/>
  <Override PartName="/ppt/diagrams/layout3.xml" ContentType="application/vnd.openxmlformats-officedocument.drawingml.diagramLayout+xml"/>
  <Override PartName="/ppt/diagrams/quickStyle3.xml" ContentType="application/vnd.openxmlformats-officedocument.drawingml.diagramStyle+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23"/>
  </p:notesMasterIdLst>
  <p:sldIdLst>
    <p:sldId id="257" r:id="rId2"/>
    <p:sldId id="258" r:id="rId3"/>
    <p:sldId id="259" r:id="rId4"/>
    <p:sldId id="260" r:id="rId5"/>
    <p:sldId id="261" r:id="rId6"/>
    <p:sldId id="262" r:id="rId7"/>
    <p:sldId id="265" r:id="rId8"/>
    <p:sldId id="263" r:id="rId9"/>
    <p:sldId id="266" r:id="rId10"/>
    <p:sldId id="264" r:id="rId11"/>
    <p:sldId id="267" r:id="rId12"/>
    <p:sldId id="268" r:id="rId13"/>
    <p:sldId id="272" r:id="rId14"/>
    <p:sldId id="269" r:id="rId15"/>
    <p:sldId id="270" r:id="rId16"/>
    <p:sldId id="271" r:id="rId17"/>
    <p:sldId id="273" r:id="rId18"/>
    <p:sldId id="274" r:id="rId19"/>
    <p:sldId id="276" r:id="rId20"/>
    <p:sldId id="277" r:id="rId21"/>
    <p:sldId id="27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895" autoAdjust="0"/>
  </p:normalViewPr>
  <p:slideViewPr>
    <p:cSldViewPr snapToGrid="0" snapToObjects="1">
      <p:cViewPr varScale="1">
        <p:scale>
          <a:sx n="64" d="100"/>
          <a:sy n="64" d="100"/>
        </p:scale>
        <p:origin x="1566" y="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 Id="rId30"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CD0CDE-9B88-744C-BC4D-96F03EEFAD47}" type="doc">
      <dgm:prSet loTypeId="urn:microsoft.com/office/officeart/2005/8/layout/radial4" loCatId="" qsTypeId="urn:microsoft.com/office/officeart/2005/8/quickstyle/simple4" qsCatId="simple" csTypeId="urn:microsoft.com/office/officeart/2005/8/colors/accent1_2" csCatId="accent1" phldr="1"/>
      <dgm:spPr/>
      <dgm:t>
        <a:bodyPr/>
        <a:lstStyle/>
        <a:p>
          <a:endParaRPr lang="en-US"/>
        </a:p>
      </dgm:t>
    </dgm:pt>
    <dgm:pt modelId="{BDDFFCDD-B560-AA4E-8501-A70FBFC4DF36}">
      <dgm:prSet phldrT="[Text]" custT="1"/>
      <dgm:spPr/>
      <dgm:t>
        <a:bodyPr/>
        <a:lstStyle/>
        <a:p>
          <a:r>
            <a:rPr lang="en-US" sz="2400" dirty="0" smtClean="0"/>
            <a:t>First ‘wave’ of family violence reforms</a:t>
          </a:r>
          <a:endParaRPr lang="en-US" sz="2400" dirty="0"/>
        </a:p>
      </dgm:t>
    </dgm:pt>
    <dgm:pt modelId="{8232A722-F321-9443-A666-4976B0BAD407}" type="parTrans" cxnId="{DCC5F184-74E5-7044-BEDF-0F8A68848ACE}">
      <dgm:prSet/>
      <dgm:spPr/>
      <dgm:t>
        <a:bodyPr/>
        <a:lstStyle/>
        <a:p>
          <a:endParaRPr lang="en-US"/>
        </a:p>
      </dgm:t>
    </dgm:pt>
    <dgm:pt modelId="{0A72360E-B624-CA45-BC40-F2174D213B85}" type="sibTrans" cxnId="{DCC5F184-74E5-7044-BEDF-0F8A68848ACE}">
      <dgm:prSet/>
      <dgm:spPr/>
      <dgm:t>
        <a:bodyPr/>
        <a:lstStyle/>
        <a:p>
          <a:endParaRPr lang="en-US"/>
        </a:p>
      </dgm:t>
    </dgm:pt>
    <dgm:pt modelId="{37E148E0-3442-5F48-A025-6900AD61472F}">
      <dgm:prSet phldrT="[Text]" custT="1"/>
      <dgm:spPr/>
      <dgm:t>
        <a:bodyPr/>
        <a:lstStyle/>
        <a:p>
          <a:r>
            <a:rPr lang="en-US" sz="2000" dirty="0" smtClean="0"/>
            <a:t>Victoria Police: Code of Practice for the Investigation of Family Violence</a:t>
          </a:r>
          <a:endParaRPr lang="en-US" sz="2000" dirty="0"/>
        </a:p>
      </dgm:t>
    </dgm:pt>
    <dgm:pt modelId="{C6ADFDDE-60B9-DE47-8FEC-31CC395EBB27}" type="parTrans" cxnId="{E7BCC663-09E9-314C-A6E7-C5A8C3D08E52}">
      <dgm:prSet/>
      <dgm:spPr/>
      <dgm:t>
        <a:bodyPr/>
        <a:lstStyle/>
        <a:p>
          <a:endParaRPr lang="en-US"/>
        </a:p>
      </dgm:t>
    </dgm:pt>
    <dgm:pt modelId="{4FDE336A-4769-0B4C-9CE2-6CC7646B83BC}" type="sibTrans" cxnId="{E7BCC663-09E9-314C-A6E7-C5A8C3D08E52}">
      <dgm:prSet/>
      <dgm:spPr/>
      <dgm:t>
        <a:bodyPr/>
        <a:lstStyle/>
        <a:p>
          <a:endParaRPr lang="en-US"/>
        </a:p>
      </dgm:t>
    </dgm:pt>
    <dgm:pt modelId="{AA2D8244-47EB-E44E-BC84-25D8367937A8}">
      <dgm:prSet phldrT="[Text]" custT="1"/>
      <dgm:spPr/>
      <dgm:t>
        <a:bodyPr/>
        <a:lstStyle/>
        <a:p>
          <a:r>
            <a:rPr lang="en-US" sz="2000" i="1" dirty="0" smtClean="0"/>
            <a:t>Family Violence Protection Act </a:t>
          </a:r>
          <a:r>
            <a:rPr lang="en-US" sz="2000" dirty="0" smtClean="0"/>
            <a:t>(2008)</a:t>
          </a:r>
          <a:endParaRPr lang="en-US" sz="2000" dirty="0"/>
        </a:p>
      </dgm:t>
    </dgm:pt>
    <dgm:pt modelId="{CD3CA25F-A8B1-8149-94CD-7363778A20FA}" type="parTrans" cxnId="{0F92C6FC-6BB1-1243-B839-65A1FF3B8B98}">
      <dgm:prSet/>
      <dgm:spPr/>
      <dgm:t>
        <a:bodyPr/>
        <a:lstStyle/>
        <a:p>
          <a:endParaRPr lang="en-US"/>
        </a:p>
      </dgm:t>
    </dgm:pt>
    <dgm:pt modelId="{FC6F6615-1874-4447-8247-0CD80FD20E4E}" type="sibTrans" cxnId="{0F92C6FC-6BB1-1243-B839-65A1FF3B8B98}">
      <dgm:prSet/>
      <dgm:spPr/>
      <dgm:t>
        <a:bodyPr/>
        <a:lstStyle/>
        <a:p>
          <a:endParaRPr lang="en-US"/>
        </a:p>
      </dgm:t>
    </dgm:pt>
    <dgm:pt modelId="{DE5CE35E-4A2F-6F40-9185-0C1A47DF935B}">
      <dgm:prSet custT="1"/>
      <dgm:spPr/>
      <dgm:t>
        <a:bodyPr/>
        <a:lstStyle/>
        <a:p>
          <a:r>
            <a:rPr lang="en-US" sz="2000" dirty="0" smtClean="0"/>
            <a:t>Statewide Steering Committee to Reduce Family Violence</a:t>
          </a:r>
          <a:endParaRPr lang="en-US" sz="2000" dirty="0"/>
        </a:p>
      </dgm:t>
    </dgm:pt>
    <dgm:pt modelId="{926336DB-3EFC-844F-876F-D9C774184E71}" type="parTrans" cxnId="{D2B5A910-7BEF-964D-8DDC-FEF8D0F37382}">
      <dgm:prSet/>
      <dgm:spPr/>
      <dgm:t>
        <a:bodyPr/>
        <a:lstStyle/>
        <a:p>
          <a:endParaRPr lang="en-US"/>
        </a:p>
      </dgm:t>
    </dgm:pt>
    <dgm:pt modelId="{B8C0E475-4D65-0149-A172-A231815DC1CA}" type="sibTrans" cxnId="{D2B5A910-7BEF-964D-8DDC-FEF8D0F37382}">
      <dgm:prSet/>
      <dgm:spPr/>
      <dgm:t>
        <a:bodyPr/>
        <a:lstStyle/>
        <a:p>
          <a:endParaRPr lang="en-US"/>
        </a:p>
      </dgm:t>
    </dgm:pt>
    <dgm:pt modelId="{667305C6-8222-B04E-A998-24C7053DE1FF}" type="pres">
      <dgm:prSet presAssocID="{6DCD0CDE-9B88-744C-BC4D-96F03EEFAD47}" presName="cycle" presStyleCnt="0">
        <dgm:presLayoutVars>
          <dgm:chMax val="1"/>
          <dgm:dir/>
          <dgm:animLvl val="ctr"/>
          <dgm:resizeHandles val="exact"/>
        </dgm:presLayoutVars>
      </dgm:prSet>
      <dgm:spPr/>
      <dgm:t>
        <a:bodyPr/>
        <a:lstStyle/>
        <a:p>
          <a:endParaRPr lang="en-US"/>
        </a:p>
      </dgm:t>
    </dgm:pt>
    <dgm:pt modelId="{95572CB8-004D-5445-BB32-8E607541F4B5}" type="pres">
      <dgm:prSet presAssocID="{BDDFFCDD-B560-AA4E-8501-A70FBFC4DF36}" presName="centerShape" presStyleLbl="node0" presStyleIdx="0" presStyleCnt="1"/>
      <dgm:spPr/>
      <dgm:t>
        <a:bodyPr/>
        <a:lstStyle/>
        <a:p>
          <a:endParaRPr lang="en-US"/>
        </a:p>
      </dgm:t>
    </dgm:pt>
    <dgm:pt modelId="{2E913197-DEE1-F446-8877-2EB4F3FE4707}" type="pres">
      <dgm:prSet presAssocID="{C6ADFDDE-60B9-DE47-8FEC-31CC395EBB27}" presName="parTrans" presStyleLbl="bgSibTrans2D1" presStyleIdx="0" presStyleCnt="3"/>
      <dgm:spPr/>
      <dgm:t>
        <a:bodyPr/>
        <a:lstStyle/>
        <a:p>
          <a:endParaRPr lang="en-US"/>
        </a:p>
      </dgm:t>
    </dgm:pt>
    <dgm:pt modelId="{09FD9F53-CDCB-3046-8D00-BA45F31609CA}" type="pres">
      <dgm:prSet presAssocID="{37E148E0-3442-5F48-A025-6900AD61472F}" presName="node" presStyleLbl="node1" presStyleIdx="0" presStyleCnt="3">
        <dgm:presLayoutVars>
          <dgm:bulletEnabled val="1"/>
        </dgm:presLayoutVars>
      </dgm:prSet>
      <dgm:spPr/>
      <dgm:t>
        <a:bodyPr/>
        <a:lstStyle/>
        <a:p>
          <a:endParaRPr lang="en-US"/>
        </a:p>
      </dgm:t>
    </dgm:pt>
    <dgm:pt modelId="{445FDE75-3679-ED4D-88B8-AC9307F249F2}" type="pres">
      <dgm:prSet presAssocID="{926336DB-3EFC-844F-876F-D9C774184E71}" presName="parTrans" presStyleLbl="bgSibTrans2D1" presStyleIdx="1" presStyleCnt="3"/>
      <dgm:spPr/>
      <dgm:t>
        <a:bodyPr/>
        <a:lstStyle/>
        <a:p>
          <a:endParaRPr lang="en-US"/>
        </a:p>
      </dgm:t>
    </dgm:pt>
    <dgm:pt modelId="{A2024320-AC07-8444-B67F-D326E26B7984}" type="pres">
      <dgm:prSet presAssocID="{DE5CE35E-4A2F-6F40-9185-0C1A47DF935B}" presName="node" presStyleLbl="node1" presStyleIdx="1" presStyleCnt="3">
        <dgm:presLayoutVars>
          <dgm:bulletEnabled val="1"/>
        </dgm:presLayoutVars>
      </dgm:prSet>
      <dgm:spPr/>
      <dgm:t>
        <a:bodyPr/>
        <a:lstStyle/>
        <a:p>
          <a:endParaRPr lang="en-US"/>
        </a:p>
      </dgm:t>
    </dgm:pt>
    <dgm:pt modelId="{E31C9551-26D2-B741-A41A-F12472A6228D}" type="pres">
      <dgm:prSet presAssocID="{CD3CA25F-A8B1-8149-94CD-7363778A20FA}" presName="parTrans" presStyleLbl="bgSibTrans2D1" presStyleIdx="2" presStyleCnt="3"/>
      <dgm:spPr/>
      <dgm:t>
        <a:bodyPr/>
        <a:lstStyle/>
        <a:p>
          <a:endParaRPr lang="en-US"/>
        </a:p>
      </dgm:t>
    </dgm:pt>
    <dgm:pt modelId="{77D8A025-CC1A-2F4B-B25A-5405ED2AD9EC}" type="pres">
      <dgm:prSet presAssocID="{AA2D8244-47EB-E44E-BC84-25D8367937A8}" presName="node" presStyleLbl="node1" presStyleIdx="2" presStyleCnt="3">
        <dgm:presLayoutVars>
          <dgm:bulletEnabled val="1"/>
        </dgm:presLayoutVars>
      </dgm:prSet>
      <dgm:spPr/>
      <dgm:t>
        <a:bodyPr/>
        <a:lstStyle/>
        <a:p>
          <a:endParaRPr lang="en-US"/>
        </a:p>
      </dgm:t>
    </dgm:pt>
  </dgm:ptLst>
  <dgm:cxnLst>
    <dgm:cxn modelId="{611C7A8A-6CDD-8F4E-8000-3C173ABC9B69}" type="presOf" srcId="{926336DB-3EFC-844F-876F-D9C774184E71}" destId="{445FDE75-3679-ED4D-88B8-AC9307F249F2}" srcOrd="0" destOrd="0" presId="urn:microsoft.com/office/officeart/2005/8/layout/radial4"/>
    <dgm:cxn modelId="{DCC5F184-74E5-7044-BEDF-0F8A68848ACE}" srcId="{6DCD0CDE-9B88-744C-BC4D-96F03EEFAD47}" destId="{BDDFFCDD-B560-AA4E-8501-A70FBFC4DF36}" srcOrd="0" destOrd="0" parTransId="{8232A722-F321-9443-A666-4976B0BAD407}" sibTransId="{0A72360E-B624-CA45-BC40-F2174D213B85}"/>
    <dgm:cxn modelId="{D2B5A910-7BEF-964D-8DDC-FEF8D0F37382}" srcId="{BDDFFCDD-B560-AA4E-8501-A70FBFC4DF36}" destId="{DE5CE35E-4A2F-6F40-9185-0C1A47DF935B}" srcOrd="1" destOrd="0" parTransId="{926336DB-3EFC-844F-876F-D9C774184E71}" sibTransId="{B8C0E475-4D65-0149-A172-A231815DC1CA}"/>
    <dgm:cxn modelId="{0F92C6FC-6BB1-1243-B839-65A1FF3B8B98}" srcId="{BDDFFCDD-B560-AA4E-8501-A70FBFC4DF36}" destId="{AA2D8244-47EB-E44E-BC84-25D8367937A8}" srcOrd="2" destOrd="0" parTransId="{CD3CA25F-A8B1-8149-94CD-7363778A20FA}" sibTransId="{FC6F6615-1874-4447-8247-0CD80FD20E4E}"/>
    <dgm:cxn modelId="{0EB5703E-9643-204D-9FFC-4C339B4FE0EC}" type="presOf" srcId="{37E148E0-3442-5F48-A025-6900AD61472F}" destId="{09FD9F53-CDCB-3046-8D00-BA45F31609CA}" srcOrd="0" destOrd="0" presId="urn:microsoft.com/office/officeart/2005/8/layout/radial4"/>
    <dgm:cxn modelId="{8187A4EF-5291-544C-8AA0-A8C4BB927838}" type="presOf" srcId="{AA2D8244-47EB-E44E-BC84-25D8367937A8}" destId="{77D8A025-CC1A-2F4B-B25A-5405ED2AD9EC}" srcOrd="0" destOrd="0" presId="urn:microsoft.com/office/officeart/2005/8/layout/radial4"/>
    <dgm:cxn modelId="{57ED59A3-E561-B144-A472-0A0DBCD9966E}" type="presOf" srcId="{6DCD0CDE-9B88-744C-BC4D-96F03EEFAD47}" destId="{667305C6-8222-B04E-A998-24C7053DE1FF}" srcOrd="0" destOrd="0" presId="urn:microsoft.com/office/officeart/2005/8/layout/radial4"/>
    <dgm:cxn modelId="{A32AEB29-7AB0-B048-8CD6-0C8DB46C6E16}" type="presOf" srcId="{C6ADFDDE-60B9-DE47-8FEC-31CC395EBB27}" destId="{2E913197-DEE1-F446-8877-2EB4F3FE4707}" srcOrd="0" destOrd="0" presId="urn:microsoft.com/office/officeart/2005/8/layout/radial4"/>
    <dgm:cxn modelId="{E7BCC663-09E9-314C-A6E7-C5A8C3D08E52}" srcId="{BDDFFCDD-B560-AA4E-8501-A70FBFC4DF36}" destId="{37E148E0-3442-5F48-A025-6900AD61472F}" srcOrd="0" destOrd="0" parTransId="{C6ADFDDE-60B9-DE47-8FEC-31CC395EBB27}" sibTransId="{4FDE336A-4769-0B4C-9CE2-6CC7646B83BC}"/>
    <dgm:cxn modelId="{C5B09BDE-4156-144B-9F57-5D97BC8EA1E8}" type="presOf" srcId="{BDDFFCDD-B560-AA4E-8501-A70FBFC4DF36}" destId="{95572CB8-004D-5445-BB32-8E607541F4B5}" srcOrd="0" destOrd="0" presId="urn:microsoft.com/office/officeart/2005/8/layout/radial4"/>
    <dgm:cxn modelId="{EDDE9C95-1935-8A4C-88F9-F99BF74CBABC}" type="presOf" srcId="{DE5CE35E-4A2F-6F40-9185-0C1A47DF935B}" destId="{A2024320-AC07-8444-B67F-D326E26B7984}" srcOrd="0" destOrd="0" presId="urn:microsoft.com/office/officeart/2005/8/layout/radial4"/>
    <dgm:cxn modelId="{A721AED7-56A2-E148-8292-58C77CE19B2D}" type="presOf" srcId="{CD3CA25F-A8B1-8149-94CD-7363778A20FA}" destId="{E31C9551-26D2-B741-A41A-F12472A6228D}" srcOrd="0" destOrd="0" presId="urn:microsoft.com/office/officeart/2005/8/layout/radial4"/>
    <dgm:cxn modelId="{A2F08E64-A07F-A943-A45B-2581EACD010D}" type="presParOf" srcId="{667305C6-8222-B04E-A998-24C7053DE1FF}" destId="{95572CB8-004D-5445-BB32-8E607541F4B5}" srcOrd="0" destOrd="0" presId="urn:microsoft.com/office/officeart/2005/8/layout/radial4"/>
    <dgm:cxn modelId="{E5ED4B41-4001-4646-B7E2-F82F68A84BBC}" type="presParOf" srcId="{667305C6-8222-B04E-A998-24C7053DE1FF}" destId="{2E913197-DEE1-F446-8877-2EB4F3FE4707}" srcOrd="1" destOrd="0" presId="urn:microsoft.com/office/officeart/2005/8/layout/radial4"/>
    <dgm:cxn modelId="{B873EE45-7BA4-E747-9135-2A04E09A4C1E}" type="presParOf" srcId="{667305C6-8222-B04E-A998-24C7053DE1FF}" destId="{09FD9F53-CDCB-3046-8D00-BA45F31609CA}" srcOrd="2" destOrd="0" presId="urn:microsoft.com/office/officeart/2005/8/layout/radial4"/>
    <dgm:cxn modelId="{6C60F979-1D10-6D4B-B518-32AB299F66D6}" type="presParOf" srcId="{667305C6-8222-B04E-A998-24C7053DE1FF}" destId="{445FDE75-3679-ED4D-88B8-AC9307F249F2}" srcOrd="3" destOrd="0" presId="urn:microsoft.com/office/officeart/2005/8/layout/radial4"/>
    <dgm:cxn modelId="{2179DB37-19FA-C240-925D-D2125F0E64A1}" type="presParOf" srcId="{667305C6-8222-B04E-A998-24C7053DE1FF}" destId="{A2024320-AC07-8444-B67F-D326E26B7984}" srcOrd="4" destOrd="0" presId="urn:microsoft.com/office/officeart/2005/8/layout/radial4"/>
    <dgm:cxn modelId="{61D1467C-41D8-E440-A29C-8F620AC8ECF7}" type="presParOf" srcId="{667305C6-8222-B04E-A998-24C7053DE1FF}" destId="{E31C9551-26D2-B741-A41A-F12472A6228D}" srcOrd="5" destOrd="0" presId="urn:microsoft.com/office/officeart/2005/8/layout/radial4"/>
    <dgm:cxn modelId="{33D04D65-87B7-FD48-94FB-8637DFF44446}" type="presParOf" srcId="{667305C6-8222-B04E-A998-24C7053DE1FF}" destId="{77D8A025-CC1A-2F4B-B25A-5405ED2AD9EC}"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25DE12-40E6-1C4E-9C1D-C3BB7B270EFD}" type="doc">
      <dgm:prSet loTypeId="urn:microsoft.com/office/officeart/2005/8/layout/hierarchy3" loCatId="" qsTypeId="urn:microsoft.com/office/officeart/2005/8/quickstyle/simple4" qsCatId="simple" csTypeId="urn:microsoft.com/office/officeart/2005/8/colors/accent1_2" csCatId="accent1" phldr="1"/>
      <dgm:spPr/>
      <dgm:t>
        <a:bodyPr/>
        <a:lstStyle/>
        <a:p>
          <a:endParaRPr lang="en-US"/>
        </a:p>
      </dgm:t>
    </dgm:pt>
    <dgm:pt modelId="{5BD75DA0-726A-C84E-8125-CD187CC7DDD5}">
      <dgm:prSet phldrT="[Text]"/>
      <dgm:spPr/>
      <dgm:t>
        <a:bodyPr/>
        <a:lstStyle/>
        <a:p>
          <a:r>
            <a:rPr lang="en-US" dirty="0" smtClean="0"/>
            <a:t>Formal Referrals (Criminal Option)</a:t>
          </a:r>
          <a:endParaRPr lang="en-US" dirty="0"/>
        </a:p>
      </dgm:t>
    </dgm:pt>
    <dgm:pt modelId="{3FE43435-0C53-AE43-8745-4CB72C873646}" type="parTrans" cxnId="{175A35B8-24FD-FC4B-B979-88F053FCD75A}">
      <dgm:prSet/>
      <dgm:spPr/>
      <dgm:t>
        <a:bodyPr/>
        <a:lstStyle/>
        <a:p>
          <a:endParaRPr lang="en-US"/>
        </a:p>
      </dgm:t>
    </dgm:pt>
    <dgm:pt modelId="{3008F85B-41BC-6E4E-AE51-E02B31C60995}" type="sibTrans" cxnId="{175A35B8-24FD-FC4B-B979-88F053FCD75A}">
      <dgm:prSet/>
      <dgm:spPr/>
      <dgm:t>
        <a:bodyPr/>
        <a:lstStyle/>
        <a:p>
          <a:endParaRPr lang="en-US"/>
        </a:p>
      </dgm:t>
    </dgm:pt>
    <dgm:pt modelId="{DEEB16F0-5B52-8A4E-B14D-4E9561CE25AD}">
      <dgm:prSet phldrT="[Text]"/>
      <dgm:spPr/>
      <dgm:t>
        <a:bodyPr/>
        <a:lstStyle/>
        <a:p>
          <a:r>
            <a:rPr lang="en-US" dirty="0" smtClean="0"/>
            <a:t>Used when police intend to lay criminal charges, or when they believe a crime has occurred</a:t>
          </a:r>
          <a:endParaRPr lang="en-US" dirty="0"/>
        </a:p>
      </dgm:t>
    </dgm:pt>
    <dgm:pt modelId="{61C5C829-8892-5B41-B6DD-0A1ECFE6622B}" type="parTrans" cxnId="{A425B204-1695-0949-8F20-B9D264113522}">
      <dgm:prSet/>
      <dgm:spPr/>
      <dgm:t>
        <a:bodyPr/>
        <a:lstStyle/>
        <a:p>
          <a:endParaRPr lang="en-US"/>
        </a:p>
      </dgm:t>
    </dgm:pt>
    <dgm:pt modelId="{2461332D-692E-6541-93DF-3757876B91E1}" type="sibTrans" cxnId="{A425B204-1695-0949-8F20-B9D264113522}">
      <dgm:prSet/>
      <dgm:spPr/>
      <dgm:t>
        <a:bodyPr/>
        <a:lstStyle/>
        <a:p>
          <a:endParaRPr lang="en-US"/>
        </a:p>
      </dgm:t>
    </dgm:pt>
    <dgm:pt modelId="{3DDF53B5-63B7-7D47-9B36-A7FAD17249F7}">
      <dgm:prSet phldrT="[Text]"/>
      <dgm:spPr/>
      <dgm:t>
        <a:bodyPr/>
        <a:lstStyle/>
        <a:p>
          <a:r>
            <a:rPr lang="en-US" dirty="0" smtClean="0"/>
            <a:t>Involves faxing the victim section of L17 form (CRAF) to service providers</a:t>
          </a:r>
          <a:endParaRPr lang="en-US" dirty="0"/>
        </a:p>
      </dgm:t>
    </dgm:pt>
    <dgm:pt modelId="{F8C16ED9-12E4-0E49-946E-8B9D5CA62F04}" type="parTrans" cxnId="{C903132C-0F31-5046-89B4-F670ACA25CE8}">
      <dgm:prSet/>
      <dgm:spPr/>
      <dgm:t>
        <a:bodyPr/>
        <a:lstStyle/>
        <a:p>
          <a:endParaRPr lang="en-US"/>
        </a:p>
      </dgm:t>
    </dgm:pt>
    <dgm:pt modelId="{CB370EEC-61D8-974B-8EAE-73F0847426D0}" type="sibTrans" cxnId="{C903132C-0F31-5046-89B4-F670ACA25CE8}">
      <dgm:prSet/>
      <dgm:spPr/>
      <dgm:t>
        <a:bodyPr/>
        <a:lstStyle/>
        <a:p>
          <a:endParaRPr lang="en-US"/>
        </a:p>
      </dgm:t>
    </dgm:pt>
    <dgm:pt modelId="{2754F681-F847-054B-A122-94B040EA79BA}">
      <dgm:prSet phldrT="[Text]"/>
      <dgm:spPr/>
      <dgm:t>
        <a:bodyPr/>
        <a:lstStyle/>
        <a:p>
          <a:r>
            <a:rPr lang="en-US" dirty="0" smtClean="0"/>
            <a:t>Informal Referrals (Civil Option)</a:t>
          </a:r>
          <a:endParaRPr lang="en-US" dirty="0"/>
        </a:p>
      </dgm:t>
    </dgm:pt>
    <dgm:pt modelId="{60772252-6E9C-2B45-9E04-DB8C63BD450B}" type="parTrans" cxnId="{65474810-2490-4C4C-AF0A-65BFA68EA994}">
      <dgm:prSet/>
      <dgm:spPr/>
      <dgm:t>
        <a:bodyPr/>
        <a:lstStyle/>
        <a:p>
          <a:endParaRPr lang="en-US"/>
        </a:p>
      </dgm:t>
    </dgm:pt>
    <dgm:pt modelId="{CC9C76F5-BEB5-4942-A078-D740B436E8D7}" type="sibTrans" cxnId="{65474810-2490-4C4C-AF0A-65BFA68EA994}">
      <dgm:prSet/>
      <dgm:spPr/>
      <dgm:t>
        <a:bodyPr/>
        <a:lstStyle/>
        <a:p>
          <a:endParaRPr lang="en-US"/>
        </a:p>
      </dgm:t>
    </dgm:pt>
    <dgm:pt modelId="{BCFD0196-3CFE-DA4B-9EB9-08D9FE244244}">
      <dgm:prSet/>
      <dgm:spPr/>
      <dgm:t>
        <a:bodyPr/>
        <a:lstStyle/>
        <a:p>
          <a:r>
            <a:rPr lang="en-US" dirty="0" smtClean="0"/>
            <a:t>Service providers establish contact with the victim over the next 48 hours </a:t>
          </a:r>
          <a:endParaRPr lang="en-US" dirty="0"/>
        </a:p>
      </dgm:t>
    </dgm:pt>
    <dgm:pt modelId="{1ECF40A7-E809-A84F-AD56-B5E3B91E39FA}" type="parTrans" cxnId="{D7117D84-5B9D-C04D-AF73-0483618295F7}">
      <dgm:prSet/>
      <dgm:spPr/>
      <dgm:t>
        <a:bodyPr/>
        <a:lstStyle/>
        <a:p>
          <a:endParaRPr lang="en-US"/>
        </a:p>
      </dgm:t>
    </dgm:pt>
    <dgm:pt modelId="{A0833405-F4CA-3E41-9AF6-17EF0D5014CB}" type="sibTrans" cxnId="{D7117D84-5B9D-C04D-AF73-0483618295F7}">
      <dgm:prSet/>
      <dgm:spPr/>
      <dgm:t>
        <a:bodyPr/>
        <a:lstStyle/>
        <a:p>
          <a:endParaRPr lang="en-US"/>
        </a:p>
      </dgm:t>
    </dgm:pt>
    <dgm:pt modelId="{50A6797A-9CA3-3C44-86B5-3652B8E5708B}">
      <dgm:prSet/>
      <dgm:spPr/>
      <dgm:t>
        <a:bodyPr/>
        <a:lstStyle/>
        <a:p>
          <a:r>
            <a:rPr lang="en-US" dirty="0" smtClean="0"/>
            <a:t>Used when there is insufficient evidence or for less serious incidents</a:t>
          </a:r>
          <a:endParaRPr lang="en-US" dirty="0"/>
        </a:p>
      </dgm:t>
    </dgm:pt>
    <dgm:pt modelId="{7309AD41-A241-574A-AB7C-775902061470}" type="parTrans" cxnId="{DF36185F-58E7-A242-94EA-773CEA574200}">
      <dgm:prSet/>
      <dgm:spPr/>
      <dgm:t>
        <a:bodyPr/>
        <a:lstStyle/>
        <a:p>
          <a:endParaRPr lang="en-US"/>
        </a:p>
      </dgm:t>
    </dgm:pt>
    <dgm:pt modelId="{B6E8087B-EE70-7E46-A5A5-3952CFC26B50}" type="sibTrans" cxnId="{DF36185F-58E7-A242-94EA-773CEA574200}">
      <dgm:prSet/>
      <dgm:spPr/>
      <dgm:t>
        <a:bodyPr/>
        <a:lstStyle/>
        <a:p>
          <a:endParaRPr lang="en-US"/>
        </a:p>
      </dgm:t>
    </dgm:pt>
    <dgm:pt modelId="{8B61596D-8B40-894B-9295-65440F085D6C}">
      <dgm:prSet/>
      <dgm:spPr/>
      <dgm:t>
        <a:bodyPr/>
        <a:lstStyle/>
        <a:p>
          <a:r>
            <a:rPr lang="en-US" dirty="0" smtClean="0"/>
            <a:t>Police offer verbal advice and provide contact details of relevant service agencies</a:t>
          </a:r>
          <a:endParaRPr lang="en-US" dirty="0"/>
        </a:p>
      </dgm:t>
    </dgm:pt>
    <dgm:pt modelId="{1275B317-6598-AF42-AA58-AD5ED4DF97E9}" type="parTrans" cxnId="{EB6693E9-D614-6D4F-8B76-3B5ED336DF20}">
      <dgm:prSet/>
      <dgm:spPr/>
      <dgm:t>
        <a:bodyPr/>
        <a:lstStyle/>
        <a:p>
          <a:endParaRPr lang="en-US"/>
        </a:p>
      </dgm:t>
    </dgm:pt>
    <dgm:pt modelId="{102570F7-610E-9C4A-B807-209F073F091F}" type="sibTrans" cxnId="{EB6693E9-D614-6D4F-8B76-3B5ED336DF20}">
      <dgm:prSet/>
      <dgm:spPr/>
      <dgm:t>
        <a:bodyPr/>
        <a:lstStyle/>
        <a:p>
          <a:endParaRPr lang="en-US"/>
        </a:p>
      </dgm:t>
    </dgm:pt>
    <dgm:pt modelId="{D93A9460-2D3C-844B-B8EE-2521124D929E}">
      <dgm:prSet/>
      <dgm:spPr/>
      <dgm:t>
        <a:bodyPr/>
        <a:lstStyle/>
        <a:p>
          <a:r>
            <a:rPr lang="en-US" dirty="0" smtClean="0"/>
            <a:t>Perpetrators may contact service providers at their own discretion</a:t>
          </a:r>
          <a:endParaRPr lang="en-US" dirty="0"/>
        </a:p>
      </dgm:t>
    </dgm:pt>
    <dgm:pt modelId="{BF168587-687A-CB43-AD4C-37D2D19BE672}" type="parTrans" cxnId="{0A2B85C9-9AB5-2F4D-8AB2-E517022AEE33}">
      <dgm:prSet/>
      <dgm:spPr/>
      <dgm:t>
        <a:bodyPr/>
        <a:lstStyle/>
        <a:p>
          <a:endParaRPr lang="en-US"/>
        </a:p>
      </dgm:t>
    </dgm:pt>
    <dgm:pt modelId="{B25CA92B-59E9-7246-9589-F2A081CBB701}" type="sibTrans" cxnId="{0A2B85C9-9AB5-2F4D-8AB2-E517022AEE33}">
      <dgm:prSet/>
      <dgm:spPr/>
      <dgm:t>
        <a:bodyPr/>
        <a:lstStyle/>
        <a:p>
          <a:endParaRPr lang="en-US"/>
        </a:p>
      </dgm:t>
    </dgm:pt>
    <dgm:pt modelId="{008760D6-7F2F-6D4C-8C82-986B900A0D11}" type="pres">
      <dgm:prSet presAssocID="{B325DE12-40E6-1C4E-9C1D-C3BB7B270EFD}" presName="diagram" presStyleCnt="0">
        <dgm:presLayoutVars>
          <dgm:chPref val="1"/>
          <dgm:dir/>
          <dgm:animOne val="branch"/>
          <dgm:animLvl val="lvl"/>
          <dgm:resizeHandles/>
        </dgm:presLayoutVars>
      </dgm:prSet>
      <dgm:spPr/>
      <dgm:t>
        <a:bodyPr/>
        <a:lstStyle/>
        <a:p>
          <a:endParaRPr lang="en-US"/>
        </a:p>
      </dgm:t>
    </dgm:pt>
    <dgm:pt modelId="{DA05B6B8-8DB4-C942-809A-930A882C1267}" type="pres">
      <dgm:prSet presAssocID="{5BD75DA0-726A-C84E-8125-CD187CC7DDD5}" presName="root" presStyleCnt="0"/>
      <dgm:spPr/>
    </dgm:pt>
    <dgm:pt modelId="{7214385A-ED63-E54B-85BF-68813E212F4D}" type="pres">
      <dgm:prSet presAssocID="{5BD75DA0-726A-C84E-8125-CD187CC7DDD5}" presName="rootComposite" presStyleCnt="0"/>
      <dgm:spPr/>
    </dgm:pt>
    <dgm:pt modelId="{5A37F6ED-5E8F-FE48-8DD6-366F9717B6D7}" type="pres">
      <dgm:prSet presAssocID="{5BD75DA0-726A-C84E-8125-CD187CC7DDD5}" presName="rootText" presStyleLbl="node1" presStyleIdx="0" presStyleCnt="2" custScaleX="141345" custScaleY="69817" custLinFactNeighborY="-60"/>
      <dgm:spPr/>
      <dgm:t>
        <a:bodyPr/>
        <a:lstStyle/>
        <a:p>
          <a:endParaRPr lang="en-US"/>
        </a:p>
      </dgm:t>
    </dgm:pt>
    <dgm:pt modelId="{A7941C30-E21D-CA4E-AA40-452EC62357C6}" type="pres">
      <dgm:prSet presAssocID="{5BD75DA0-726A-C84E-8125-CD187CC7DDD5}" presName="rootConnector" presStyleLbl="node1" presStyleIdx="0" presStyleCnt="2"/>
      <dgm:spPr/>
      <dgm:t>
        <a:bodyPr/>
        <a:lstStyle/>
        <a:p>
          <a:endParaRPr lang="en-US"/>
        </a:p>
      </dgm:t>
    </dgm:pt>
    <dgm:pt modelId="{EA0D49C7-268E-9E46-BD8E-874154B7A28C}" type="pres">
      <dgm:prSet presAssocID="{5BD75DA0-726A-C84E-8125-CD187CC7DDD5}" presName="childShape" presStyleCnt="0"/>
      <dgm:spPr/>
    </dgm:pt>
    <dgm:pt modelId="{1931A108-3503-9E4E-A6DE-D78C61555338}" type="pres">
      <dgm:prSet presAssocID="{61C5C829-8892-5B41-B6DD-0A1ECFE6622B}" presName="Name13" presStyleLbl="parChTrans1D2" presStyleIdx="0" presStyleCnt="6"/>
      <dgm:spPr/>
      <dgm:t>
        <a:bodyPr/>
        <a:lstStyle/>
        <a:p>
          <a:endParaRPr lang="en-US"/>
        </a:p>
      </dgm:t>
    </dgm:pt>
    <dgm:pt modelId="{CA0E48D0-FEB2-4F47-9237-51DC226042FA}" type="pres">
      <dgm:prSet presAssocID="{DEEB16F0-5B52-8A4E-B14D-4E9561CE25AD}" presName="childText" presStyleLbl="bgAcc1" presStyleIdx="0" presStyleCnt="6" custScaleX="139469" custScaleY="98417">
        <dgm:presLayoutVars>
          <dgm:bulletEnabled val="1"/>
        </dgm:presLayoutVars>
      </dgm:prSet>
      <dgm:spPr/>
      <dgm:t>
        <a:bodyPr/>
        <a:lstStyle/>
        <a:p>
          <a:endParaRPr lang="en-US"/>
        </a:p>
      </dgm:t>
    </dgm:pt>
    <dgm:pt modelId="{3CF880CE-26BF-BC48-BFC9-340B80A261CF}" type="pres">
      <dgm:prSet presAssocID="{F8C16ED9-12E4-0E49-946E-8B9D5CA62F04}" presName="Name13" presStyleLbl="parChTrans1D2" presStyleIdx="1" presStyleCnt="6"/>
      <dgm:spPr/>
      <dgm:t>
        <a:bodyPr/>
        <a:lstStyle/>
        <a:p>
          <a:endParaRPr lang="en-US"/>
        </a:p>
      </dgm:t>
    </dgm:pt>
    <dgm:pt modelId="{FEA078BC-3047-3C4B-BF91-9DDEC6F7EE33}" type="pres">
      <dgm:prSet presAssocID="{3DDF53B5-63B7-7D47-9B36-A7FAD17249F7}" presName="childText" presStyleLbl="bgAcc1" presStyleIdx="1" presStyleCnt="6" custScaleX="138844" custScaleY="97621" custLinFactNeighborX="2055" custLinFactNeighborY="60">
        <dgm:presLayoutVars>
          <dgm:bulletEnabled val="1"/>
        </dgm:presLayoutVars>
      </dgm:prSet>
      <dgm:spPr/>
      <dgm:t>
        <a:bodyPr/>
        <a:lstStyle/>
        <a:p>
          <a:endParaRPr lang="en-US"/>
        </a:p>
      </dgm:t>
    </dgm:pt>
    <dgm:pt modelId="{E260EEBA-7314-AB4A-B9CF-A4006C594FCC}" type="pres">
      <dgm:prSet presAssocID="{1ECF40A7-E809-A84F-AD56-B5E3B91E39FA}" presName="Name13" presStyleLbl="parChTrans1D2" presStyleIdx="2" presStyleCnt="6"/>
      <dgm:spPr/>
      <dgm:t>
        <a:bodyPr/>
        <a:lstStyle/>
        <a:p>
          <a:endParaRPr lang="en-US"/>
        </a:p>
      </dgm:t>
    </dgm:pt>
    <dgm:pt modelId="{9BA681F1-977F-6647-BFAC-596D35D54DAF}" type="pres">
      <dgm:prSet presAssocID="{BCFD0196-3CFE-DA4B-9EB9-08D9FE244244}" presName="childText" presStyleLbl="bgAcc1" presStyleIdx="2" presStyleCnt="6" custScaleX="137727" custScaleY="96763">
        <dgm:presLayoutVars>
          <dgm:bulletEnabled val="1"/>
        </dgm:presLayoutVars>
      </dgm:prSet>
      <dgm:spPr/>
      <dgm:t>
        <a:bodyPr/>
        <a:lstStyle/>
        <a:p>
          <a:endParaRPr lang="en-US"/>
        </a:p>
      </dgm:t>
    </dgm:pt>
    <dgm:pt modelId="{A6EAEEC9-9A59-CB4C-95E9-07A7C1039D25}" type="pres">
      <dgm:prSet presAssocID="{2754F681-F847-054B-A122-94B040EA79BA}" presName="root" presStyleCnt="0"/>
      <dgm:spPr/>
    </dgm:pt>
    <dgm:pt modelId="{B82837DA-B548-D844-A39C-E844A8FCC260}" type="pres">
      <dgm:prSet presAssocID="{2754F681-F847-054B-A122-94B040EA79BA}" presName="rootComposite" presStyleCnt="0"/>
      <dgm:spPr/>
    </dgm:pt>
    <dgm:pt modelId="{6A050732-E557-8F42-8E4A-B402C7F3C956}" type="pres">
      <dgm:prSet presAssocID="{2754F681-F847-054B-A122-94B040EA79BA}" presName="rootText" presStyleLbl="node1" presStyleIdx="1" presStyleCnt="2" custScaleX="128269" custScaleY="70990"/>
      <dgm:spPr/>
      <dgm:t>
        <a:bodyPr/>
        <a:lstStyle/>
        <a:p>
          <a:endParaRPr lang="en-US"/>
        </a:p>
      </dgm:t>
    </dgm:pt>
    <dgm:pt modelId="{CE42C474-2931-214A-8AAA-8FD507075A10}" type="pres">
      <dgm:prSet presAssocID="{2754F681-F847-054B-A122-94B040EA79BA}" presName="rootConnector" presStyleLbl="node1" presStyleIdx="1" presStyleCnt="2"/>
      <dgm:spPr/>
      <dgm:t>
        <a:bodyPr/>
        <a:lstStyle/>
        <a:p>
          <a:endParaRPr lang="en-US"/>
        </a:p>
      </dgm:t>
    </dgm:pt>
    <dgm:pt modelId="{64641185-4753-9947-9F2A-AA200001ED9E}" type="pres">
      <dgm:prSet presAssocID="{2754F681-F847-054B-A122-94B040EA79BA}" presName="childShape" presStyleCnt="0"/>
      <dgm:spPr/>
    </dgm:pt>
    <dgm:pt modelId="{50E920E5-0976-5E41-9EA7-22F9791D6A1D}" type="pres">
      <dgm:prSet presAssocID="{7309AD41-A241-574A-AB7C-775902061470}" presName="Name13" presStyleLbl="parChTrans1D2" presStyleIdx="3" presStyleCnt="6"/>
      <dgm:spPr/>
      <dgm:t>
        <a:bodyPr/>
        <a:lstStyle/>
        <a:p>
          <a:endParaRPr lang="en-US"/>
        </a:p>
      </dgm:t>
    </dgm:pt>
    <dgm:pt modelId="{6A468873-C630-4044-AF5E-B9022957F73E}" type="pres">
      <dgm:prSet presAssocID="{50A6797A-9CA3-3C44-86B5-3652B8E5708B}" presName="childText" presStyleLbl="bgAcc1" presStyleIdx="3" presStyleCnt="6" custScaleX="135519" custScaleY="95573">
        <dgm:presLayoutVars>
          <dgm:bulletEnabled val="1"/>
        </dgm:presLayoutVars>
      </dgm:prSet>
      <dgm:spPr/>
      <dgm:t>
        <a:bodyPr/>
        <a:lstStyle/>
        <a:p>
          <a:endParaRPr lang="en-US"/>
        </a:p>
      </dgm:t>
    </dgm:pt>
    <dgm:pt modelId="{30E466A0-7D8A-3845-B958-85F16E2F784B}" type="pres">
      <dgm:prSet presAssocID="{1275B317-6598-AF42-AA58-AD5ED4DF97E9}" presName="Name13" presStyleLbl="parChTrans1D2" presStyleIdx="4" presStyleCnt="6"/>
      <dgm:spPr/>
      <dgm:t>
        <a:bodyPr/>
        <a:lstStyle/>
        <a:p>
          <a:endParaRPr lang="en-US"/>
        </a:p>
      </dgm:t>
    </dgm:pt>
    <dgm:pt modelId="{544E60D6-21D9-EE44-98DE-388BD20D5ADB}" type="pres">
      <dgm:prSet presAssocID="{8B61596D-8B40-894B-9295-65440F085D6C}" presName="childText" presStyleLbl="bgAcc1" presStyleIdx="4" presStyleCnt="6" custScaleX="135914" custScaleY="95688">
        <dgm:presLayoutVars>
          <dgm:bulletEnabled val="1"/>
        </dgm:presLayoutVars>
      </dgm:prSet>
      <dgm:spPr/>
      <dgm:t>
        <a:bodyPr/>
        <a:lstStyle/>
        <a:p>
          <a:endParaRPr lang="en-US"/>
        </a:p>
      </dgm:t>
    </dgm:pt>
    <dgm:pt modelId="{76208ED8-17FB-7247-B33D-D6460482495B}" type="pres">
      <dgm:prSet presAssocID="{BF168587-687A-CB43-AD4C-37D2D19BE672}" presName="Name13" presStyleLbl="parChTrans1D2" presStyleIdx="5" presStyleCnt="6"/>
      <dgm:spPr/>
      <dgm:t>
        <a:bodyPr/>
        <a:lstStyle/>
        <a:p>
          <a:endParaRPr lang="en-US"/>
        </a:p>
      </dgm:t>
    </dgm:pt>
    <dgm:pt modelId="{2DEA1F80-FE99-8C4D-B0A1-862B1B410A62}" type="pres">
      <dgm:prSet presAssocID="{D93A9460-2D3C-844B-B8EE-2521124D929E}" presName="childText" presStyleLbl="bgAcc1" presStyleIdx="5" presStyleCnt="6" custScaleX="136309" custScaleY="96477">
        <dgm:presLayoutVars>
          <dgm:bulletEnabled val="1"/>
        </dgm:presLayoutVars>
      </dgm:prSet>
      <dgm:spPr/>
      <dgm:t>
        <a:bodyPr/>
        <a:lstStyle/>
        <a:p>
          <a:endParaRPr lang="en-US"/>
        </a:p>
      </dgm:t>
    </dgm:pt>
  </dgm:ptLst>
  <dgm:cxnLst>
    <dgm:cxn modelId="{0F23B2B5-28B7-294B-B702-21E48DE51EBC}" type="presOf" srcId="{3DDF53B5-63B7-7D47-9B36-A7FAD17249F7}" destId="{FEA078BC-3047-3C4B-BF91-9DDEC6F7EE33}" srcOrd="0" destOrd="0" presId="urn:microsoft.com/office/officeart/2005/8/layout/hierarchy3"/>
    <dgm:cxn modelId="{559BAF50-50F0-C446-AA49-F0080039E743}" type="presOf" srcId="{BCFD0196-3CFE-DA4B-9EB9-08D9FE244244}" destId="{9BA681F1-977F-6647-BFAC-596D35D54DAF}" srcOrd="0" destOrd="0" presId="urn:microsoft.com/office/officeart/2005/8/layout/hierarchy3"/>
    <dgm:cxn modelId="{7EE448D5-2EAF-344F-B9D4-9E788EE5EE1B}" type="presOf" srcId="{B325DE12-40E6-1C4E-9C1D-C3BB7B270EFD}" destId="{008760D6-7F2F-6D4C-8C82-986B900A0D11}" srcOrd="0" destOrd="0" presId="urn:microsoft.com/office/officeart/2005/8/layout/hierarchy3"/>
    <dgm:cxn modelId="{175A35B8-24FD-FC4B-B979-88F053FCD75A}" srcId="{B325DE12-40E6-1C4E-9C1D-C3BB7B270EFD}" destId="{5BD75DA0-726A-C84E-8125-CD187CC7DDD5}" srcOrd="0" destOrd="0" parTransId="{3FE43435-0C53-AE43-8745-4CB72C873646}" sibTransId="{3008F85B-41BC-6E4E-AE51-E02B31C60995}"/>
    <dgm:cxn modelId="{36F9C8FB-1270-2244-949B-354F744293CE}" type="presOf" srcId="{D93A9460-2D3C-844B-B8EE-2521124D929E}" destId="{2DEA1F80-FE99-8C4D-B0A1-862B1B410A62}" srcOrd="0" destOrd="0" presId="urn:microsoft.com/office/officeart/2005/8/layout/hierarchy3"/>
    <dgm:cxn modelId="{DF36185F-58E7-A242-94EA-773CEA574200}" srcId="{2754F681-F847-054B-A122-94B040EA79BA}" destId="{50A6797A-9CA3-3C44-86B5-3652B8E5708B}" srcOrd="0" destOrd="0" parTransId="{7309AD41-A241-574A-AB7C-775902061470}" sibTransId="{B6E8087B-EE70-7E46-A5A5-3952CFC26B50}"/>
    <dgm:cxn modelId="{65474810-2490-4C4C-AF0A-65BFA68EA994}" srcId="{B325DE12-40E6-1C4E-9C1D-C3BB7B270EFD}" destId="{2754F681-F847-054B-A122-94B040EA79BA}" srcOrd="1" destOrd="0" parTransId="{60772252-6E9C-2B45-9E04-DB8C63BD450B}" sibTransId="{CC9C76F5-BEB5-4942-A078-D740B436E8D7}"/>
    <dgm:cxn modelId="{0A2B85C9-9AB5-2F4D-8AB2-E517022AEE33}" srcId="{2754F681-F847-054B-A122-94B040EA79BA}" destId="{D93A9460-2D3C-844B-B8EE-2521124D929E}" srcOrd="2" destOrd="0" parTransId="{BF168587-687A-CB43-AD4C-37D2D19BE672}" sibTransId="{B25CA92B-59E9-7246-9589-F2A081CBB701}"/>
    <dgm:cxn modelId="{A425B204-1695-0949-8F20-B9D264113522}" srcId="{5BD75DA0-726A-C84E-8125-CD187CC7DDD5}" destId="{DEEB16F0-5B52-8A4E-B14D-4E9561CE25AD}" srcOrd="0" destOrd="0" parTransId="{61C5C829-8892-5B41-B6DD-0A1ECFE6622B}" sibTransId="{2461332D-692E-6541-93DF-3757876B91E1}"/>
    <dgm:cxn modelId="{C903132C-0F31-5046-89B4-F670ACA25CE8}" srcId="{5BD75DA0-726A-C84E-8125-CD187CC7DDD5}" destId="{3DDF53B5-63B7-7D47-9B36-A7FAD17249F7}" srcOrd="1" destOrd="0" parTransId="{F8C16ED9-12E4-0E49-946E-8B9D5CA62F04}" sibTransId="{CB370EEC-61D8-974B-8EAE-73F0847426D0}"/>
    <dgm:cxn modelId="{C667B4A8-E203-A045-B5CC-696A8454FE95}" type="presOf" srcId="{50A6797A-9CA3-3C44-86B5-3652B8E5708B}" destId="{6A468873-C630-4044-AF5E-B9022957F73E}" srcOrd="0" destOrd="0" presId="urn:microsoft.com/office/officeart/2005/8/layout/hierarchy3"/>
    <dgm:cxn modelId="{CC451C03-9AD8-0347-81B8-DBEE9B793BAA}" type="presOf" srcId="{7309AD41-A241-574A-AB7C-775902061470}" destId="{50E920E5-0976-5E41-9EA7-22F9791D6A1D}" srcOrd="0" destOrd="0" presId="urn:microsoft.com/office/officeart/2005/8/layout/hierarchy3"/>
    <dgm:cxn modelId="{EEF9D7F3-5176-334C-B6E5-FAE337C5E375}" type="presOf" srcId="{61C5C829-8892-5B41-B6DD-0A1ECFE6622B}" destId="{1931A108-3503-9E4E-A6DE-D78C61555338}" srcOrd="0" destOrd="0" presId="urn:microsoft.com/office/officeart/2005/8/layout/hierarchy3"/>
    <dgm:cxn modelId="{EB6693E9-D614-6D4F-8B76-3B5ED336DF20}" srcId="{2754F681-F847-054B-A122-94B040EA79BA}" destId="{8B61596D-8B40-894B-9295-65440F085D6C}" srcOrd="1" destOrd="0" parTransId="{1275B317-6598-AF42-AA58-AD5ED4DF97E9}" sibTransId="{102570F7-610E-9C4A-B807-209F073F091F}"/>
    <dgm:cxn modelId="{47A59A62-A01A-2844-A42B-B9BD03EE73E3}" type="presOf" srcId="{BF168587-687A-CB43-AD4C-37D2D19BE672}" destId="{76208ED8-17FB-7247-B33D-D6460482495B}" srcOrd="0" destOrd="0" presId="urn:microsoft.com/office/officeart/2005/8/layout/hierarchy3"/>
    <dgm:cxn modelId="{5F8076DF-4AC6-A34E-AF9B-1C34CAE50570}" type="presOf" srcId="{DEEB16F0-5B52-8A4E-B14D-4E9561CE25AD}" destId="{CA0E48D0-FEB2-4F47-9237-51DC226042FA}" srcOrd="0" destOrd="0" presId="urn:microsoft.com/office/officeart/2005/8/layout/hierarchy3"/>
    <dgm:cxn modelId="{ADA9047C-7F4E-264B-AAEB-588E707339D8}" type="presOf" srcId="{F8C16ED9-12E4-0E49-946E-8B9D5CA62F04}" destId="{3CF880CE-26BF-BC48-BFC9-340B80A261CF}" srcOrd="0" destOrd="0" presId="urn:microsoft.com/office/officeart/2005/8/layout/hierarchy3"/>
    <dgm:cxn modelId="{52001785-E917-EC42-A162-A1FB78395AB4}" type="presOf" srcId="{5BD75DA0-726A-C84E-8125-CD187CC7DDD5}" destId="{A7941C30-E21D-CA4E-AA40-452EC62357C6}" srcOrd="1" destOrd="0" presId="urn:microsoft.com/office/officeart/2005/8/layout/hierarchy3"/>
    <dgm:cxn modelId="{A85AE6B0-AC9B-B94C-98B7-88F73A0AC564}" type="presOf" srcId="{1ECF40A7-E809-A84F-AD56-B5E3B91E39FA}" destId="{E260EEBA-7314-AB4A-B9CF-A4006C594FCC}" srcOrd="0" destOrd="0" presId="urn:microsoft.com/office/officeart/2005/8/layout/hierarchy3"/>
    <dgm:cxn modelId="{9C7C66AD-93D0-344C-9AA0-74D881596DCA}" type="presOf" srcId="{2754F681-F847-054B-A122-94B040EA79BA}" destId="{CE42C474-2931-214A-8AAA-8FD507075A10}" srcOrd="1" destOrd="0" presId="urn:microsoft.com/office/officeart/2005/8/layout/hierarchy3"/>
    <dgm:cxn modelId="{95B256FF-F811-E442-92D0-D97F83AAAED9}" type="presOf" srcId="{1275B317-6598-AF42-AA58-AD5ED4DF97E9}" destId="{30E466A0-7D8A-3845-B958-85F16E2F784B}" srcOrd="0" destOrd="0" presId="urn:microsoft.com/office/officeart/2005/8/layout/hierarchy3"/>
    <dgm:cxn modelId="{D7117D84-5B9D-C04D-AF73-0483618295F7}" srcId="{5BD75DA0-726A-C84E-8125-CD187CC7DDD5}" destId="{BCFD0196-3CFE-DA4B-9EB9-08D9FE244244}" srcOrd="2" destOrd="0" parTransId="{1ECF40A7-E809-A84F-AD56-B5E3B91E39FA}" sibTransId="{A0833405-F4CA-3E41-9AF6-17EF0D5014CB}"/>
    <dgm:cxn modelId="{06CBA217-BA87-2C45-B819-D45D011D457B}" type="presOf" srcId="{8B61596D-8B40-894B-9295-65440F085D6C}" destId="{544E60D6-21D9-EE44-98DE-388BD20D5ADB}" srcOrd="0" destOrd="0" presId="urn:microsoft.com/office/officeart/2005/8/layout/hierarchy3"/>
    <dgm:cxn modelId="{03A25A98-BA12-1A4E-A563-9216DE43B32D}" type="presOf" srcId="{2754F681-F847-054B-A122-94B040EA79BA}" destId="{6A050732-E557-8F42-8E4A-B402C7F3C956}" srcOrd="0" destOrd="0" presId="urn:microsoft.com/office/officeart/2005/8/layout/hierarchy3"/>
    <dgm:cxn modelId="{F10716F6-3574-C54D-8C50-C22611556784}" type="presOf" srcId="{5BD75DA0-726A-C84E-8125-CD187CC7DDD5}" destId="{5A37F6ED-5E8F-FE48-8DD6-366F9717B6D7}" srcOrd="0" destOrd="0" presId="urn:microsoft.com/office/officeart/2005/8/layout/hierarchy3"/>
    <dgm:cxn modelId="{55009321-8BE6-484A-A767-C7DE0EEEA33A}" type="presParOf" srcId="{008760D6-7F2F-6D4C-8C82-986B900A0D11}" destId="{DA05B6B8-8DB4-C942-809A-930A882C1267}" srcOrd="0" destOrd="0" presId="urn:microsoft.com/office/officeart/2005/8/layout/hierarchy3"/>
    <dgm:cxn modelId="{0720B60F-4F2B-A641-896A-3C38EAD198F6}" type="presParOf" srcId="{DA05B6B8-8DB4-C942-809A-930A882C1267}" destId="{7214385A-ED63-E54B-85BF-68813E212F4D}" srcOrd="0" destOrd="0" presId="urn:microsoft.com/office/officeart/2005/8/layout/hierarchy3"/>
    <dgm:cxn modelId="{3365F12D-A2BC-B64B-8FA4-E058BAEC85EF}" type="presParOf" srcId="{7214385A-ED63-E54B-85BF-68813E212F4D}" destId="{5A37F6ED-5E8F-FE48-8DD6-366F9717B6D7}" srcOrd="0" destOrd="0" presId="urn:microsoft.com/office/officeart/2005/8/layout/hierarchy3"/>
    <dgm:cxn modelId="{DE4FCAB5-19B0-5D4C-8C3C-801B72D0FE00}" type="presParOf" srcId="{7214385A-ED63-E54B-85BF-68813E212F4D}" destId="{A7941C30-E21D-CA4E-AA40-452EC62357C6}" srcOrd="1" destOrd="0" presId="urn:microsoft.com/office/officeart/2005/8/layout/hierarchy3"/>
    <dgm:cxn modelId="{0BDD38A5-605C-7D4F-900A-85C4074881EE}" type="presParOf" srcId="{DA05B6B8-8DB4-C942-809A-930A882C1267}" destId="{EA0D49C7-268E-9E46-BD8E-874154B7A28C}" srcOrd="1" destOrd="0" presId="urn:microsoft.com/office/officeart/2005/8/layout/hierarchy3"/>
    <dgm:cxn modelId="{392AE4EB-5159-F140-9B20-CBAB6E7168B4}" type="presParOf" srcId="{EA0D49C7-268E-9E46-BD8E-874154B7A28C}" destId="{1931A108-3503-9E4E-A6DE-D78C61555338}" srcOrd="0" destOrd="0" presId="urn:microsoft.com/office/officeart/2005/8/layout/hierarchy3"/>
    <dgm:cxn modelId="{690BF91F-3F3C-5642-AFE1-E0773792046A}" type="presParOf" srcId="{EA0D49C7-268E-9E46-BD8E-874154B7A28C}" destId="{CA0E48D0-FEB2-4F47-9237-51DC226042FA}" srcOrd="1" destOrd="0" presId="urn:microsoft.com/office/officeart/2005/8/layout/hierarchy3"/>
    <dgm:cxn modelId="{6CE64CCF-9F8F-F447-A00D-93B1A041D7D6}" type="presParOf" srcId="{EA0D49C7-268E-9E46-BD8E-874154B7A28C}" destId="{3CF880CE-26BF-BC48-BFC9-340B80A261CF}" srcOrd="2" destOrd="0" presId="urn:microsoft.com/office/officeart/2005/8/layout/hierarchy3"/>
    <dgm:cxn modelId="{A934E86E-D58C-ED4A-840A-D4B2EBEC0F2C}" type="presParOf" srcId="{EA0D49C7-268E-9E46-BD8E-874154B7A28C}" destId="{FEA078BC-3047-3C4B-BF91-9DDEC6F7EE33}" srcOrd="3" destOrd="0" presId="urn:microsoft.com/office/officeart/2005/8/layout/hierarchy3"/>
    <dgm:cxn modelId="{A3939BBB-3D2F-2648-B1F7-61B9183666C2}" type="presParOf" srcId="{EA0D49C7-268E-9E46-BD8E-874154B7A28C}" destId="{E260EEBA-7314-AB4A-B9CF-A4006C594FCC}" srcOrd="4" destOrd="0" presId="urn:microsoft.com/office/officeart/2005/8/layout/hierarchy3"/>
    <dgm:cxn modelId="{F26FC1E3-F57E-6941-A9B1-36B83CE4E84E}" type="presParOf" srcId="{EA0D49C7-268E-9E46-BD8E-874154B7A28C}" destId="{9BA681F1-977F-6647-BFAC-596D35D54DAF}" srcOrd="5" destOrd="0" presId="urn:microsoft.com/office/officeart/2005/8/layout/hierarchy3"/>
    <dgm:cxn modelId="{954D0199-5FF1-AA4E-9B73-5F1B0DE049CA}" type="presParOf" srcId="{008760D6-7F2F-6D4C-8C82-986B900A0D11}" destId="{A6EAEEC9-9A59-CB4C-95E9-07A7C1039D25}" srcOrd="1" destOrd="0" presId="urn:microsoft.com/office/officeart/2005/8/layout/hierarchy3"/>
    <dgm:cxn modelId="{E50A04A1-2F93-F341-90B2-EDC08B8DDADD}" type="presParOf" srcId="{A6EAEEC9-9A59-CB4C-95E9-07A7C1039D25}" destId="{B82837DA-B548-D844-A39C-E844A8FCC260}" srcOrd="0" destOrd="0" presId="urn:microsoft.com/office/officeart/2005/8/layout/hierarchy3"/>
    <dgm:cxn modelId="{6C9CE135-E193-2D41-938C-4D695B6AE3B4}" type="presParOf" srcId="{B82837DA-B548-D844-A39C-E844A8FCC260}" destId="{6A050732-E557-8F42-8E4A-B402C7F3C956}" srcOrd="0" destOrd="0" presId="urn:microsoft.com/office/officeart/2005/8/layout/hierarchy3"/>
    <dgm:cxn modelId="{0F7A46B4-9819-D748-BE99-DB51EFF337D4}" type="presParOf" srcId="{B82837DA-B548-D844-A39C-E844A8FCC260}" destId="{CE42C474-2931-214A-8AAA-8FD507075A10}" srcOrd="1" destOrd="0" presId="urn:microsoft.com/office/officeart/2005/8/layout/hierarchy3"/>
    <dgm:cxn modelId="{B8AC0985-F852-E740-942C-46905BFE9167}" type="presParOf" srcId="{A6EAEEC9-9A59-CB4C-95E9-07A7C1039D25}" destId="{64641185-4753-9947-9F2A-AA200001ED9E}" srcOrd="1" destOrd="0" presId="urn:microsoft.com/office/officeart/2005/8/layout/hierarchy3"/>
    <dgm:cxn modelId="{7BFCDFE7-ECF4-9D48-8249-A7AB5C7A8241}" type="presParOf" srcId="{64641185-4753-9947-9F2A-AA200001ED9E}" destId="{50E920E5-0976-5E41-9EA7-22F9791D6A1D}" srcOrd="0" destOrd="0" presId="urn:microsoft.com/office/officeart/2005/8/layout/hierarchy3"/>
    <dgm:cxn modelId="{BA4BD8F8-F4C9-3B41-A37A-75D0D5916C57}" type="presParOf" srcId="{64641185-4753-9947-9F2A-AA200001ED9E}" destId="{6A468873-C630-4044-AF5E-B9022957F73E}" srcOrd="1" destOrd="0" presId="urn:microsoft.com/office/officeart/2005/8/layout/hierarchy3"/>
    <dgm:cxn modelId="{E37DFBF4-E3B9-014E-AA82-007B4F1A79DB}" type="presParOf" srcId="{64641185-4753-9947-9F2A-AA200001ED9E}" destId="{30E466A0-7D8A-3845-B958-85F16E2F784B}" srcOrd="2" destOrd="0" presId="urn:microsoft.com/office/officeart/2005/8/layout/hierarchy3"/>
    <dgm:cxn modelId="{1DD31189-5172-464B-853B-62077172EE54}" type="presParOf" srcId="{64641185-4753-9947-9F2A-AA200001ED9E}" destId="{544E60D6-21D9-EE44-98DE-388BD20D5ADB}" srcOrd="3" destOrd="0" presId="urn:microsoft.com/office/officeart/2005/8/layout/hierarchy3"/>
    <dgm:cxn modelId="{2932DE87-8349-E847-B5FA-F8D81F41D251}" type="presParOf" srcId="{64641185-4753-9947-9F2A-AA200001ED9E}" destId="{76208ED8-17FB-7247-B33D-D6460482495B}" srcOrd="4" destOrd="0" presId="urn:microsoft.com/office/officeart/2005/8/layout/hierarchy3"/>
    <dgm:cxn modelId="{523A831E-0B43-5E46-86C9-20CE4BF4B9D9}" type="presParOf" srcId="{64641185-4753-9947-9F2A-AA200001ED9E}" destId="{2DEA1F80-FE99-8C4D-B0A1-862B1B410A62}" srcOrd="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3772270-BD5D-F143-93AA-522577707D93}" type="doc">
      <dgm:prSet loTypeId="urn:microsoft.com/office/officeart/2005/8/layout/hierarchy4" loCatId="" qsTypeId="urn:microsoft.com/office/officeart/2005/8/quickstyle/simple3" qsCatId="simple" csTypeId="urn:microsoft.com/office/officeart/2005/8/colors/accent1_2" csCatId="accent1" phldr="1"/>
      <dgm:spPr/>
      <dgm:t>
        <a:bodyPr/>
        <a:lstStyle/>
        <a:p>
          <a:endParaRPr lang="en-US"/>
        </a:p>
      </dgm:t>
    </dgm:pt>
    <dgm:pt modelId="{8BB75026-59E0-DA41-9327-08137BC8F89F}">
      <dgm:prSet phldrT="[Text]" custT="1"/>
      <dgm:spPr/>
      <dgm:t>
        <a:bodyPr/>
        <a:lstStyle/>
        <a:p>
          <a:r>
            <a:rPr lang="en-US" sz="2400" dirty="0" smtClean="0"/>
            <a:t>RQ: How do the difficulties of policing domestic violence in immigrant communities manifest themselves in the Victorian context?</a:t>
          </a:r>
          <a:endParaRPr lang="en-US" sz="2400" dirty="0"/>
        </a:p>
      </dgm:t>
    </dgm:pt>
    <dgm:pt modelId="{0FDE3FB4-8887-914A-B038-23C79A1A1DA7}" type="parTrans" cxnId="{4089E52B-BAD6-7A41-A30B-E17ECC2C0D3B}">
      <dgm:prSet/>
      <dgm:spPr/>
      <dgm:t>
        <a:bodyPr/>
        <a:lstStyle/>
        <a:p>
          <a:endParaRPr lang="en-US"/>
        </a:p>
      </dgm:t>
    </dgm:pt>
    <dgm:pt modelId="{E46D8F06-84C6-4845-96E8-F72B34043944}" type="sibTrans" cxnId="{4089E52B-BAD6-7A41-A30B-E17ECC2C0D3B}">
      <dgm:prSet/>
      <dgm:spPr/>
      <dgm:t>
        <a:bodyPr/>
        <a:lstStyle/>
        <a:p>
          <a:endParaRPr lang="en-US"/>
        </a:p>
      </dgm:t>
    </dgm:pt>
    <dgm:pt modelId="{55147DC7-2054-014E-9BDD-E05A6C55FBC7}">
      <dgm:prSet phldrT="[Text]" custT="1"/>
      <dgm:spPr/>
      <dgm:t>
        <a:bodyPr/>
        <a:lstStyle/>
        <a:p>
          <a:r>
            <a:rPr lang="en-US" sz="2000" dirty="0" smtClean="0"/>
            <a:t>Informal Consultations:</a:t>
          </a:r>
        </a:p>
        <a:p>
          <a:r>
            <a:rPr lang="en-US" sz="2000" dirty="0" smtClean="0"/>
            <a:t> Victoria Police – Violence against Women Strategy Group, Multicultural Liaison Officer, New and Emerging Communities Liaison Officer, CEO - </a:t>
          </a:r>
          <a:r>
            <a:rPr lang="en-US" sz="2000" dirty="0" err="1" smtClean="0"/>
            <a:t>InTouch</a:t>
          </a:r>
          <a:endParaRPr lang="en-US" sz="2000" dirty="0"/>
        </a:p>
      </dgm:t>
    </dgm:pt>
    <dgm:pt modelId="{FA4B3C92-51A0-E642-BB5F-9A758949BA9F}" type="parTrans" cxnId="{AB61A156-BF41-804B-AD2C-2C70CD6F5573}">
      <dgm:prSet/>
      <dgm:spPr/>
      <dgm:t>
        <a:bodyPr/>
        <a:lstStyle/>
        <a:p>
          <a:endParaRPr lang="en-US"/>
        </a:p>
      </dgm:t>
    </dgm:pt>
    <dgm:pt modelId="{9CDC0F14-9F86-5344-8078-B53A93413136}" type="sibTrans" cxnId="{AB61A156-BF41-804B-AD2C-2C70CD6F5573}">
      <dgm:prSet/>
      <dgm:spPr/>
      <dgm:t>
        <a:bodyPr/>
        <a:lstStyle/>
        <a:p>
          <a:endParaRPr lang="en-US"/>
        </a:p>
      </dgm:t>
    </dgm:pt>
    <dgm:pt modelId="{7ED502F2-6E1E-B941-B4E8-1067EA3D8C4B}">
      <dgm:prSet phldrT="[Text]" custT="1"/>
      <dgm:spPr/>
      <dgm:t>
        <a:bodyPr/>
        <a:lstStyle/>
        <a:p>
          <a:r>
            <a:rPr lang="en-US" sz="2000" dirty="0" smtClean="0"/>
            <a:t>Semi-structured Interviews:</a:t>
          </a:r>
        </a:p>
        <a:p>
          <a:r>
            <a:rPr lang="en-US" sz="2000" dirty="0" smtClean="0"/>
            <a:t>Family violence workers from the coordinating agency of the South-East Metropolitan Region, Victoria (n = 19)</a:t>
          </a:r>
        </a:p>
      </dgm:t>
    </dgm:pt>
    <dgm:pt modelId="{44C1B144-778C-8845-AF24-9FB80380574E}" type="parTrans" cxnId="{9A1DB124-79DA-064A-B8FF-940D797B0278}">
      <dgm:prSet/>
      <dgm:spPr/>
      <dgm:t>
        <a:bodyPr/>
        <a:lstStyle/>
        <a:p>
          <a:endParaRPr lang="en-US"/>
        </a:p>
      </dgm:t>
    </dgm:pt>
    <dgm:pt modelId="{AB1B7E82-DB21-E643-941C-693D931828F7}" type="sibTrans" cxnId="{9A1DB124-79DA-064A-B8FF-940D797B0278}">
      <dgm:prSet/>
      <dgm:spPr/>
      <dgm:t>
        <a:bodyPr/>
        <a:lstStyle/>
        <a:p>
          <a:endParaRPr lang="en-US"/>
        </a:p>
      </dgm:t>
    </dgm:pt>
    <dgm:pt modelId="{C3D600C5-F804-C647-BACB-2184F3644493}" type="pres">
      <dgm:prSet presAssocID="{63772270-BD5D-F143-93AA-522577707D93}" presName="Name0" presStyleCnt="0">
        <dgm:presLayoutVars>
          <dgm:chPref val="1"/>
          <dgm:dir/>
          <dgm:animOne val="branch"/>
          <dgm:animLvl val="lvl"/>
          <dgm:resizeHandles/>
        </dgm:presLayoutVars>
      </dgm:prSet>
      <dgm:spPr/>
      <dgm:t>
        <a:bodyPr/>
        <a:lstStyle/>
        <a:p>
          <a:endParaRPr lang="en-US"/>
        </a:p>
      </dgm:t>
    </dgm:pt>
    <dgm:pt modelId="{90FF9673-8A40-0A4E-86E0-2609A17A18F5}" type="pres">
      <dgm:prSet presAssocID="{8BB75026-59E0-DA41-9327-08137BC8F89F}" presName="vertOne" presStyleCnt="0"/>
      <dgm:spPr/>
    </dgm:pt>
    <dgm:pt modelId="{65BF8211-642E-E64E-A773-BAB67F1E5F52}" type="pres">
      <dgm:prSet presAssocID="{8BB75026-59E0-DA41-9327-08137BC8F89F}" presName="txOne" presStyleLbl="node0" presStyleIdx="0" presStyleCnt="1" custScaleY="48185">
        <dgm:presLayoutVars>
          <dgm:chPref val="3"/>
        </dgm:presLayoutVars>
      </dgm:prSet>
      <dgm:spPr/>
      <dgm:t>
        <a:bodyPr/>
        <a:lstStyle/>
        <a:p>
          <a:endParaRPr lang="en-US"/>
        </a:p>
      </dgm:t>
    </dgm:pt>
    <dgm:pt modelId="{4599A557-5B66-E849-9314-0716559CF027}" type="pres">
      <dgm:prSet presAssocID="{8BB75026-59E0-DA41-9327-08137BC8F89F}" presName="parTransOne" presStyleCnt="0"/>
      <dgm:spPr/>
    </dgm:pt>
    <dgm:pt modelId="{C57427CE-1A7F-DE40-9351-3E6709DB55B4}" type="pres">
      <dgm:prSet presAssocID="{8BB75026-59E0-DA41-9327-08137BC8F89F}" presName="horzOne" presStyleCnt="0"/>
      <dgm:spPr/>
    </dgm:pt>
    <dgm:pt modelId="{86269CB2-C3A9-284C-8096-C0A0F1F7848A}" type="pres">
      <dgm:prSet presAssocID="{55147DC7-2054-014E-9BDD-E05A6C55FBC7}" presName="vertTwo" presStyleCnt="0"/>
      <dgm:spPr/>
    </dgm:pt>
    <dgm:pt modelId="{B9D695FE-049C-E04D-AD3A-FB8D596C8A3A}" type="pres">
      <dgm:prSet presAssocID="{55147DC7-2054-014E-9BDD-E05A6C55FBC7}" presName="txTwo" presStyleLbl="node2" presStyleIdx="0" presStyleCnt="2">
        <dgm:presLayoutVars>
          <dgm:chPref val="3"/>
        </dgm:presLayoutVars>
      </dgm:prSet>
      <dgm:spPr/>
      <dgm:t>
        <a:bodyPr/>
        <a:lstStyle/>
        <a:p>
          <a:endParaRPr lang="en-US"/>
        </a:p>
      </dgm:t>
    </dgm:pt>
    <dgm:pt modelId="{2AE937C7-30ED-7E40-9AAC-81ACDC8B7750}" type="pres">
      <dgm:prSet presAssocID="{55147DC7-2054-014E-9BDD-E05A6C55FBC7}" presName="horzTwo" presStyleCnt="0"/>
      <dgm:spPr/>
    </dgm:pt>
    <dgm:pt modelId="{AD82E796-2C25-C246-B0B8-E1D32FC284B6}" type="pres">
      <dgm:prSet presAssocID="{9CDC0F14-9F86-5344-8078-B53A93413136}" presName="sibSpaceTwo" presStyleCnt="0"/>
      <dgm:spPr/>
    </dgm:pt>
    <dgm:pt modelId="{6AC3DC12-5814-634F-9F82-4EEB19095123}" type="pres">
      <dgm:prSet presAssocID="{7ED502F2-6E1E-B941-B4E8-1067EA3D8C4B}" presName="vertTwo" presStyleCnt="0"/>
      <dgm:spPr/>
    </dgm:pt>
    <dgm:pt modelId="{D4CC0676-1C36-DA42-8E92-6DB2B70CD3F8}" type="pres">
      <dgm:prSet presAssocID="{7ED502F2-6E1E-B941-B4E8-1067EA3D8C4B}" presName="txTwo" presStyleLbl="node2" presStyleIdx="1" presStyleCnt="2">
        <dgm:presLayoutVars>
          <dgm:chPref val="3"/>
        </dgm:presLayoutVars>
      </dgm:prSet>
      <dgm:spPr/>
      <dgm:t>
        <a:bodyPr/>
        <a:lstStyle/>
        <a:p>
          <a:endParaRPr lang="en-US"/>
        </a:p>
      </dgm:t>
    </dgm:pt>
    <dgm:pt modelId="{BCD172B0-9DE8-794F-9FA7-970640566239}" type="pres">
      <dgm:prSet presAssocID="{7ED502F2-6E1E-B941-B4E8-1067EA3D8C4B}" presName="horzTwo" presStyleCnt="0"/>
      <dgm:spPr/>
    </dgm:pt>
  </dgm:ptLst>
  <dgm:cxnLst>
    <dgm:cxn modelId="{2C124D04-C918-2448-B15F-CDBEA945DECC}" type="presOf" srcId="{7ED502F2-6E1E-B941-B4E8-1067EA3D8C4B}" destId="{D4CC0676-1C36-DA42-8E92-6DB2B70CD3F8}" srcOrd="0" destOrd="0" presId="urn:microsoft.com/office/officeart/2005/8/layout/hierarchy4"/>
    <dgm:cxn modelId="{752B00A5-CE72-9143-B00E-B277B76536EF}" type="presOf" srcId="{8BB75026-59E0-DA41-9327-08137BC8F89F}" destId="{65BF8211-642E-E64E-A773-BAB67F1E5F52}" srcOrd="0" destOrd="0" presId="urn:microsoft.com/office/officeart/2005/8/layout/hierarchy4"/>
    <dgm:cxn modelId="{4089E52B-BAD6-7A41-A30B-E17ECC2C0D3B}" srcId="{63772270-BD5D-F143-93AA-522577707D93}" destId="{8BB75026-59E0-DA41-9327-08137BC8F89F}" srcOrd="0" destOrd="0" parTransId="{0FDE3FB4-8887-914A-B038-23C79A1A1DA7}" sibTransId="{E46D8F06-84C6-4845-96E8-F72B34043944}"/>
    <dgm:cxn modelId="{9A1DB124-79DA-064A-B8FF-940D797B0278}" srcId="{8BB75026-59E0-DA41-9327-08137BC8F89F}" destId="{7ED502F2-6E1E-B941-B4E8-1067EA3D8C4B}" srcOrd="1" destOrd="0" parTransId="{44C1B144-778C-8845-AF24-9FB80380574E}" sibTransId="{AB1B7E82-DB21-E643-941C-693D931828F7}"/>
    <dgm:cxn modelId="{C142EE6C-4520-594B-B6F4-D9FDD92597BC}" type="presOf" srcId="{55147DC7-2054-014E-9BDD-E05A6C55FBC7}" destId="{B9D695FE-049C-E04D-AD3A-FB8D596C8A3A}" srcOrd="0" destOrd="0" presId="urn:microsoft.com/office/officeart/2005/8/layout/hierarchy4"/>
    <dgm:cxn modelId="{AB61A156-BF41-804B-AD2C-2C70CD6F5573}" srcId="{8BB75026-59E0-DA41-9327-08137BC8F89F}" destId="{55147DC7-2054-014E-9BDD-E05A6C55FBC7}" srcOrd="0" destOrd="0" parTransId="{FA4B3C92-51A0-E642-BB5F-9A758949BA9F}" sibTransId="{9CDC0F14-9F86-5344-8078-B53A93413136}"/>
    <dgm:cxn modelId="{E821E064-A6F4-B640-9EA5-95F62ADF4AE5}" type="presOf" srcId="{63772270-BD5D-F143-93AA-522577707D93}" destId="{C3D600C5-F804-C647-BACB-2184F3644493}" srcOrd="0" destOrd="0" presId="urn:microsoft.com/office/officeart/2005/8/layout/hierarchy4"/>
    <dgm:cxn modelId="{5B55BE8F-8447-4E43-9946-4C1D55F04C83}" type="presParOf" srcId="{C3D600C5-F804-C647-BACB-2184F3644493}" destId="{90FF9673-8A40-0A4E-86E0-2609A17A18F5}" srcOrd="0" destOrd="0" presId="urn:microsoft.com/office/officeart/2005/8/layout/hierarchy4"/>
    <dgm:cxn modelId="{D0B0B9E8-694D-2B46-8433-E6BC1AC188A3}" type="presParOf" srcId="{90FF9673-8A40-0A4E-86E0-2609A17A18F5}" destId="{65BF8211-642E-E64E-A773-BAB67F1E5F52}" srcOrd="0" destOrd="0" presId="urn:microsoft.com/office/officeart/2005/8/layout/hierarchy4"/>
    <dgm:cxn modelId="{40DDAEEE-1C05-8E4A-85F4-1959762CEB61}" type="presParOf" srcId="{90FF9673-8A40-0A4E-86E0-2609A17A18F5}" destId="{4599A557-5B66-E849-9314-0716559CF027}" srcOrd="1" destOrd="0" presId="urn:microsoft.com/office/officeart/2005/8/layout/hierarchy4"/>
    <dgm:cxn modelId="{6C72B306-0569-074A-85FF-3E91335CC770}" type="presParOf" srcId="{90FF9673-8A40-0A4E-86E0-2609A17A18F5}" destId="{C57427CE-1A7F-DE40-9351-3E6709DB55B4}" srcOrd="2" destOrd="0" presId="urn:microsoft.com/office/officeart/2005/8/layout/hierarchy4"/>
    <dgm:cxn modelId="{95B5C1D1-F45B-9044-8811-34958CFE772E}" type="presParOf" srcId="{C57427CE-1A7F-DE40-9351-3E6709DB55B4}" destId="{86269CB2-C3A9-284C-8096-C0A0F1F7848A}" srcOrd="0" destOrd="0" presId="urn:microsoft.com/office/officeart/2005/8/layout/hierarchy4"/>
    <dgm:cxn modelId="{687C66E8-99B8-2841-9B48-A474B18A463F}" type="presParOf" srcId="{86269CB2-C3A9-284C-8096-C0A0F1F7848A}" destId="{B9D695FE-049C-E04D-AD3A-FB8D596C8A3A}" srcOrd="0" destOrd="0" presId="urn:microsoft.com/office/officeart/2005/8/layout/hierarchy4"/>
    <dgm:cxn modelId="{B5AF934B-1540-C840-80A6-836DB34DEA22}" type="presParOf" srcId="{86269CB2-C3A9-284C-8096-C0A0F1F7848A}" destId="{2AE937C7-30ED-7E40-9AAC-81ACDC8B7750}" srcOrd="1" destOrd="0" presId="urn:microsoft.com/office/officeart/2005/8/layout/hierarchy4"/>
    <dgm:cxn modelId="{E65487D0-D810-6A49-A6F7-404DE3A633DE}" type="presParOf" srcId="{C57427CE-1A7F-DE40-9351-3E6709DB55B4}" destId="{AD82E796-2C25-C246-B0B8-E1D32FC284B6}" srcOrd="1" destOrd="0" presId="urn:microsoft.com/office/officeart/2005/8/layout/hierarchy4"/>
    <dgm:cxn modelId="{BDED0D66-A955-944E-835E-8FD213465C2B}" type="presParOf" srcId="{C57427CE-1A7F-DE40-9351-3E6709DB55B4}" destId="{6AC3DC12-5814-634F-9F82-4EEB19095123}" srcOrd="2" destOrd="0" presId="urn:microsoft.com/office/officeart/2005/8/layout/hierarchy4"/>
    <dgm:cxn modelId="{F7727F9F-6C54-6B47-95FC-06AA4A28593B}" type="presParOf" srcId="{6AC3DC12-5814-634F-9F82-4EEB19095123}" destId="{D4CC0676-1C36-DA42-8E92-6DB2B70CD3F8}" srcOrd="0" destOrd="0" presId="urn:microsoft.com/office/officeart/2005/8/layout/hierarchy4"/>
    <dgm:cxn modelId="{A9FEF715-DB7B-6B4A-963A-C7A9F2A22C1C}" type="presParOf" srcId="{6AC3DC12-5814-634F-9F82-4EEB19095123}" destId="{BCD172B0-9DE8-794F-9FA7-970640566239}"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2B84F20-8759-E94B-BE4F-A0DF1E95E40A}" type="doc">
      <dgm:prSet loTypeId="urn:microsoft.com/office/officeart/2005/8/layout/hProcess7" loCatId="" qsTypeId="urn:microsoft.com/office/officeart/2005/8/quickstyle/simple4" qsCatId="simple" csTypeId="urn:microsoft.com/office/officeart/2005/8/colors/accent1_2" csCatId="accent1" phldr="1"/>
      <dgm:spPr/>
      <dgm:t>
        <a:bodyPr/>
        <a:lstStyle/>
        <a:p>
          <a:endParaRPr lang="en-US"/>
        </a:p>
      </dgm:t>
    </dgm:pt>
    <dgm:pt modelId="{6E547CFC-D95E-C24D-A2A2-459DB6085FC2}">
      <dgm:prSet phldrT="[Text]" custT="1"/>
      <dgm:spPr/>
      <dgm:t>
        <a:bodyPr/>
        <a:lstStyle/>
        <a:p>
          <a:r>
            <a:rPr lang="en-US" sz="3200" dirty="0" smtClean="0">
              <a:solidFill>
                <a:schemeClr val="bg2">
                  <a:lumMod val="75000"/>
                </a:schemeClr>
              </a:solidFill>
            </a:rPr>
            <a:t>Historical</a:t>
          </a:r>
          <a:endParaRPr lang="en-US" sz="3200" dirty="0">
            <a:solidFill>
              <a:schemeClr val="bg2">
                <a:lumMod val="75000"/>
              </a:schemeClr>
            </a:solidFill>
          </a:endParaRPr>
        </a:p>
      </dgm:t>
    </dgm:pt>
    <dgm:pt modelId="{FE6F079A-745D-B54F-97E6-34794738262F}" type="parTrans" cxnId="{56BA3AB2-353D-5F41-BDF3-5118F5D8ABE0}">
      <dgm:prSet/>
      <dgm:spPr/>
      <dgm:t>
        <a:bodyPr/>
        <a:lstStyle/>
        <a:p>
          <a:endParaRPr lang="en-US"/>
        </a:p>
      </dgm:t>
    </dgm:pt>
    <dgm:pt modelId="{8B5CE300-4073-8C45-B379-F080155B92BF}" type="sibTrans" cxnId="{56BA3AB2-353D-5F41-BDF3-5118F5D8ABE0}">
      <dgm:prSet/>
      <dgm:spPr/>
      <dgm:t>
        <a:bodyPr/>
        <a:lstStyle/>
        <a:p>
          <a:endParaRPr lang="en-US"/>
        </a:p>
      </dgm:t>
    </dgm:pt>
    <dgm:pt modelId="{52F0779E-95FE-5143-B8ED-DCF4C4F1376A}">
      <dgm:prSet phldrT="[Text]" custT="1"/>
      <dgm:spPr/>
      <dgm:t>
        <a:bodyPr/>
        <a:lstStyle/>
        <a:p>
          <a:r>
            <a:rPr lang="en-US" sz="2000" dirty="0" smtClean="0">
              <a:solidFill>
                <a:schemeClr val="bg1"/>
              </a:solidFill>
            </a:rPr>
            <a:t>Women from CALD backgrounds have typically come from countries or cultures where police do not intervene in family violence</a:t>
          </a:r>
          <a:endParaRPr lang="en-US" sz="2000" dirty="0">
            <a:solidFill>
              <a:schemeClr val="bg1"/>
            </a:solidFill>
          </a:endParaRPr>
        </a:p>
      </dgm:t>
    </dgm:pt>
    <dgm:pt modelId="{65C9C899-6CD9-6041-93E1-34418BE30398}" type="parTrans" cxnId="{DC7574CD-EFBE-094B-B5A3-C1BD12A90C31}">
      <dgm:prSet/>
      <dgm:spPr/>
      <dgm:t>
        <a:bodyPr/>
        <a:lstStyle/>
        <a:p>
          <a:endParaRPr lang="en-US"/>
        </a:p>
      </dgm:t>
    </dgm:pt>
    <dgm:pt modelId="{10C0562A-2771-ED40-9334-A69ED0C7538C}" type="sibTrans" cxnId="{DC7574CD-EFBE-094B-B5A3-C1BD12A90C31}">
      <dgm:prSet/>
      <dgm:spPr/>
      <dgm:t>
        <a:bodyPr/>
        <a:lstStyle/>
        <a:p>
          <a:endParaRPr lang="en-US"/>
        </a:p>
      </dgm:t>
    </dgm:pt>
    <dgm:pt modelId="{C7037659-12CA-D849-A2AF-5B00E0ED6905}">
      <dgm:prSet phldrT="[Text]" custT="1"/>
      <dgm:spPr/>
      <dgm:t>
        <a:bodyPr/>
        <a:lstStyle/>
        <a:p>
          <a:r>
            <a:rPr lang="en-US" sz="3200" dirty="0" smtClean="0">
              <a:solidFill>
                <a:srgbClr val="1B1E3E"/>
              </a:solidFill>
            </a:rPr>
            <a:t>Contemporary</a:t>
          </a:r>
          <a:endParaRPr lang="en-US" sz="3200" dirty="0">
            <a:solidFill>
              <a:srgbClr val="1B1E3E"/>
            </a:solidFill>
          </a:endParaRPr>
        </a:p>
      </dgm:t>
    </dgm:pt>
    <dgm:pt modelId="{27733017-B3E9-F248-8B6F-E900A2BB8E1D}" type="parTrans" cxnId="{D2E922FA-9EBE-FA49-9697-6462EEA3F485}">
      <dgm:prSet/>
      <dgm:spPr/>
      <dgm:t>
        <a:bodyPr/>
        <a:lstStyle/>
        <a:p>
          <a:endParaRPr lang="en-US"/>
        </a:p>
      </dgm:t>
    </dgm:pt>
    <dgm:pt modelId="{EA4C9A8F-4EA1-3546-B0C0-23EBBDC65E7B}" type="sibTrans" cxnId="{D2E922FA-9EBE-FA49-9697-6462EEA3F485}">
      <dgm:prSet/>
      <dgm:spPr/>
      <dgm:t>
        <a:bodyPr/>
        <a:lstStyle/>
        <a:p>
          <a:endParaRPr lang="en-US"/>
        </a:p>
      </dgm:t>
    </dgm:pt>
    <dgm:pt modelId="{9D35ACD7-07FE-6A4B-938F-CEC45A78903B}">
      <dgm:prSet phldrT="[Text]" custT="1"/>
      <dgm:spPr/>
      <dgm:t>
        <a:bodyPr/>
        <a:lstStyle/>
        <a:p>
          <a:r>
            <a:rPr lang="en-US" sz="1900" dirty="0" smtClean="0">
              <a:solidFill>
                <a:schemeClr val="bg1"/>
              </a:solidFill>
            </a:rPr>
            <a:t>Due to stories and/or reports of difficult interactions between CALD communities and police, women from CALD backgrounds are hesitant to report family violence for fear of police brutality/racism/discrimination against their partners</a:t>
          </a:r>
          <a:endParaRPr lang="en-US" sz="1900" dirty="0">
            <a:solidFill>
              <a:schemeClr val="bg1"/>
            </a:solidFill>
          </a:endParaRPr>
        </a:p>
      </dgm:t>
    </dgm:pt>
    <dgm:pt modelId="{BED9A250-E0ED-F341-BC94-5B56A94F067E}" type="parTrans" cxnId="{FDE060DF-CEC0-9B4B-AEFA-8C56B78B967F}">
      <dgm:prSet/>
      <dgm:spPr/>
      <dgm:t>
        <a:bodyPr/>
        <a:lstStyle/>
        <a:p>
          <a:endParaRPr lang="en-US"/>
        </a:p>
      </dgm:t>
    </dgm:pt>
    <dgm:pt modelId="{92AD285F-2BAD-C64E-A532-74DEF69EA368}" type="sibTrans" cxnId="{FDE060DF-CEC0-9B4B-AEFA-8C56B78B967F}">
      <dgm:prSet/>
      <dgm:spPr/>
      <dgm:t>
        <a:bodyPr/>
        <a:lstStyle/>
        <a:p>
          <a:endParaRPr lang="en-US"/>
        </a:p>
      </dgm:t>
    </dgm:pt>
    <dgm:pt modelId="{0A3265B7-0710-6747-9E6A-4EB067BF6008}">
      <dgm:prSet phldrT="[Text]" custT="1"/>
      <dgm:spPr/>
      <dgm:t>
        <a:bodyPr/>
        <a:lstStyle/>
        <a:p>
          <a:r>
            <a:rPr lang="en-US" sz="2000" smtClean="0">
              <a:solidFill>
                <a:schemeClr val="bg1"/>
              </a:solidFill>
            </a:rPr>
            <a:t>Women from CALD backgrounds have come from countries or cultures where police or state agencies have been corrupt, oppressive and/or violent</a:t>
          </a:r>
          <a:endParaRPr lang="en-US" sz="2000" dirty="0">
            <a:solidFill>
              <a:schemeClr val="bg1"/>
            </a:solidFill>
          </a:endParaRPr>
        </a:p>
      </dgm:t>
    </dgm:pt>
    <dgm:pt modelId="{DDA7BFD0-27DE-5E4E-BCEC-BDE6979ADFA6}" type="parTrans" cxnId="{5A6CCD58-F764-834E-BC79-60F471C8D748}">
      <dgm:prSet/>
      <dgm:spPr/>
      <dgm:t>
        <a:bodyPr/>
        <a:lstStyle/>
        <a:p>
          <a:endParaRPr lang="en-US"/>
        </a:p>
      </dgm:t>
    </dgm:pt>
    <dgm:pt modelId="{A58399C8-2E8C-F244-9816-9DF175C68DB1}" type="sibTrans" cxnId="{5A6CCD58-F764-834E-BC79-60F471C8D748}">
      <dgm:prSet/>
      <dgm:spPr/>
      <dgm:t>
        <a:bodyPr/>
        <a:lstStyle/>
        <a:p>
          <a:endParaRPr lang="en-US"/>
        </a:p>
      </dgm:t>
    </dgm:pt>
    <dgm:pt modelId="{DDD30A21-4972-4E4D-8E53-D2992B7DBEF2}">
      <dgm:prSet phldrT="[Text]" custT="1"/>
      <dgm:spPr/>
      <dgm:t>
        <a:bodyPr/>
        <a:lstStyle/>
        <a:p>
          <a:r>
            <a:rPr lang="en-US" sz="1900" dirty="0" smtClean="0">
              <a:solidFill>
                <a:schemeClr val="bg1"/>
              </a:solidFill>
            </a:rPr>
            <a:t>Fear that reporting violence will ‘increase police scrutiny’ of their community</a:t>
          </a:r>
          <a:endParaRPr lang="en-US" sz="1900" dirty="0">
            <a:solidFill>
              <a:schemeClr val="bg1"/>
            </a:solidFill>
          </a:endParaRPr>
        </a:p>
      </dgm:t>
    </dgm:pt>
    <dgm:pt modelId="{00C4515B-2892-9841-8DF6-24A4A9FF76C5}" type="parTrans" cxnId="{53DEC984-A00B-6B4F-AD26-3446F78BCA87}">
      <dgm:prSet/>
      <dgm:spPr/>
      <dgm:t>
        <a:bodyPr/>
        <a:lstStyle/>
        <a:p>
          <a:endParaRPr lang="en-US"/>
        </a:p>
      </dgm:t>
    </dgm:pt>
    <dgm:pt modelId="{E2DE2EA9-1F78-CB4C-8A2B-D72FE1C07C14}" type="sibTrans" cxnId="{53DEC984-A00B-6B4F-AD26-3446F78BCA87}">
      <dgm:prSet/>
      <dgm:spPr/>
      <dgm:t>
        <a:bodyPr/>
        <a:lstStyle/>
        <a:p>
          <a:endParaRPr lang="en-US"/>
        </a:p>
      </dgm:t>
    </dgm:pt>
    <dgm:pt modelId="{3B373DF0-DA34-3445-8BB0-A3F0C9C9AE7B}" type="pres">
      <dgm:prSet presAssocID="{32B84F20-8759-E94B-BE4F-A0DF1E95E40A}" presName="Name0" presStyleCnt="0">
        <dgm:presLayoutVars>
          <dgm:dir/>
          <dgm:animLvl val="lvl"/>
          <dgm:resizeHandles val="exact"/>
        </dgm:presLayoutVars>
      </dgm:prSet>
      <dgm:spPr/>
      <dgm:t>
        <a:bodyPr/>
        <a:lstStyle/>
        <a:p>
          <a:endParaRPr lang="en-US"/>
        </a:p>
      </dgm:t>
    </dgm:pt>
    <dgm:pt modelId="{1CD18364-5A3A-F245-AC03-F476CA15759F}" type="pres">
      <dgm:prSet presAssocID="{6E547CFC-D95E-C24D-A2A2-459DB6085FC2}" presName="compositeNode" presStyleCnt="0">
        <dgm:presLayoutVars>
          <dgm:bulletEnabled val="1"/>
        </dgm:presLayoutVars>
      </dgm:prSet>
      <dgm:spPr/>
    </dgm:pt>
    <dgm:pt modelId="{25E7028F-D947-C84D-80C8-0C09A634F15D}" type="pres">
      <dgm:prSet presAssocID="{6E547CFC-D95E-C24D-A2A2-459DB6085FC2}" presName="bgRect" presStyleLbl="node1" presStyleIdx="0" presStyleCnt="2" custScaleY="107013"/>
      <dgm:spPr/>
      <dgm:t>
        <a:bodyPr/>
        <a:lstStyle/>
        <a:p>
          <a:endParaRPr lang="en-US"/>
        </a:p>
      </dgm:t>
    </dgm:pt>
    <dgm:pt modelId="{56DDDB71-DFD9-634F-826A-45E0A84559C3}" type="pres">
      <dgm:prSet presAssocID="{6E547CFC-D95E-C24D-A2A2-459DB6085FC2}" presName="parentNode" presStyleLbl="node1" presStyleIdx="0" presStyleCnt="2">
        <dgm:presLayoutVars>
          <dgm:chMax val="0"/>
          <dgm:bulletEnabled val="1"/>
        </dgm:presLayoutVars>
      </dgm:prSet>
      <dgm:spPr/>
      <dgm:t>
        <a:bodyPr/>
        <a:lstStyle/>
        <a:p>
          <a:endParaRPr lang="en-US"/>
        </a:p>
      </dgm:t>
    </dgm:pt>
    <dgm:pt modelId="{76A5E8E7-068B-184A-AF88-5365A138A572}" type="pres">
      <dgm:prSet presAssocID="{6E547CFC-D95E-C24D-A2A2-459DB6085FC2}" presName="childNode" presStyleLbl="node1" presStyleIdx="0" presStyleCnt="2">
        <dgm:presLayoutVars>
          <dgm:bulletEnabled val="1"/>
        </dgm:presLayoutVars>
      </dgm:prSet>
      <dgm:spPr/>
      <dgm:t>
        <a:bodyPr/>
        <a:lstStyle/>
        <a:p>
          <a:endParaRPr lang="en-US"/>
        </a:p>
      </dgm:t>
    </dgm:pt>
    <dgm:pt modelId="{8B0635F2-9063-3148-BB96-8A9EBCC58A26}" type="pres">
      <dgm:prSet presAssocID="{8B5CE300-4073-8C45-B379-F080155B92BF}" presName="hSp" presStyleCnt="0"/>
      <dgm:spPr/>
    </dgm:pt>
    <dgm:pt modelId="{44A6EA80-39B5-324D-B566-BC57799B859A}" type="pres">
      <dgm:prSet presAssocID="{8B5CE300-4073-8C45-B379-F080155B92BF}" presName="vProcSp" presStyleCnt="0"/>
      <dgm:spPr/>
    </dgm:pt>
    <dgm:pt modelId="{A42A3400-589F-0844-9F4B-CD384D6C3F63}" type="pres">
      <dgm:prSet presAssocID="{8B5CE300-4073-8C45-B379-F080155B92BF}" presName="vSp1" presStyleCnt="0"/>
      <dgm:spPr/>
    </dgm:pt>
    <dgm:pt modelId="{1E3EADD5-4B5E-0143-9C65-7B18BA9948A3}" type="pres">
      <dgm:prSet presAssocID="{8B5CE300-4073-8C45-B379-F080155B92BF}" presName="simulatedConn" presStyleLbl="solidFgAcc1" presStyleIdx="0" presStyleCnt="1" custAng="9778748" custFlipVert="1" custFlipHor="1" custScaleX="13038" custScaleY="7568" custLinFactY="-142668" custLinFactNeighborX="-12929" custLinFactNeighborY="-200000"/>
      <dgm:spPr/>
    </dgm:pt>
    <dgm:pt modelId="{A4A80636-6030-714E-BCF3-963668DE748D}" type="pres">
      <dgm:prSet presAssocID="{8B5CE300-4073-8C45-B379-F080155B92BF}" presName="vSp2" presStyleCnt="0"/>
      <dgm:spPr/>
    </dgm:pt>
    <dgm:pt modelId="{60D25987-7EA6-6C40-9AF6-9F5A7BAB12F7}" type="pres">
      <dgm:prSet presAssocID="{8B5CE300-4073-8C45-B379-F080155B92BF}" presName="sibTrans" presStyleCnt="0"/>
      <dgm:spPr/>
    </dgm:pt>
    <dgm:pt modelId="{663910CD-72A3-6C47-9098-1FFCAD237234}" type="pres">
      <dgm:prSet presAssocID="{C7037659-12CA-D849-A2AF-5B00E0ED6905}" presName="compositeNode" presStyleCnt="0">
        <dgm:presLayoutVars>
          <dgm:bulletEnabled val="1"/>
        </dgm:presLayoutVars>
      </dgm:prSet>
      <dgm:spPr/>
    </dgm:pt>
    <dgm:pt modelId="{D6846DA9-FF79-064B-B70A-A35EF4EB9B6C}" type="pres">
      <dgm:prSet presAssocID="{C7037659-12CA-D849-A2AF-5B00E0ED6905}" presName="bgRect" presStyleLbl="node1" presStyleIdx="1" presStyleCnt="2" custScaleY="107013"/>
      <dgm:spPr/>
      <dgm:t>
        <a:bodyPr/>
        <a:lstStyle/>
        <a:p>
          <a:endParaRPr lang="en-US"/>
        </a:p>
      </dgm:t>
    </dgm:pt>
    <dgm:pt modelId="{DF5EE228-FA42-8549-A149-49E156EB7B50}" type="pres">
      <dgm:prSet presAssocID="{C7037659-12CA-D849-A2AF-5B00E0ED6905}" presName="parentNode" presStyleLbl="node1" presStyleIdx="1" presStyleCnt="2">
        <dgm:presLayoutVars>
          <dgm:chMax val="0"/>
          <dgm:bulletEnabled val="1"/>
        </dgm:presLayoutVars>
      </dgm:prSet>
      <dgm:spPr/>
      <dgm:t>
        <a:bodyPr/>
        <a:lstStyle/>
        <a:p>
          <a:endParaRPr lang="en-US"/>
        </a:p>
      </dgm:t>
    </dgm:pt>
    <dgm:pt modelId="{380B6C27-DB8A-4740-978E-4DE273D4E6A2}" type="pres">
      <dgm:prSet presAssocID="{C7037659-12CA-D849-A2AF-5B00E0ED6905}" presName="childNode" presStyleLbl="node1" presStyleIdx="1" presStyleCnt="2">
        <dgm:presLayoutVars>
          <dgm:bulletEnabled val="1"/>
        </dgm:presLayoutVars>
      </dgm:prSet>
      <dgm:spPr/>
      <dgm:t>
        <a:bodyPr/>
        <a:lstStyle/>
        <a:p>
          <a:endParaRPr lang="en-US"/>
        </a:p>
      </dgm:t>
    </dgm:pt>
  </dgm:ptLst>
  <dgm:cxnLst>
    <dgm:cxn modelId="{544BCA32-D473-F140-AABF-1899B60B6197}" type="presOf" srcId="{C7037659-12CA-D849-A2AF-5B00E0ED6905}" destId="{DF5EE228-FA42-8549-A149-49E156EB7B50}" srcOrd="1" destOrd="0" presId="urn:microsoft.com/office/officeart/2005/8/layout/hProcess7"/>
    <dgm:cxn modelId="{8B0A6118-9C19-5B42-A438-36327C545390}" type="presOf" srcId="{DDD30A21-4972-4E4D-8E53-D2992B7DBEF2}" destId="{380B6C27-DB8A-4740-978E-4DE273D4E6A2}" srcOrd="0" destOrd="1" presId="urn:microsoft.com/office/officeart/2005/8/layout/hProcess7"/>
    <dgm:cxn modelId="{DC7574CD-EFBE-094B-B5A3-C1BD12A90C31}" srcId="{6E547CFC-D95E-C24D-A2A2-459DB6085FC2}" destId="{52F0779E-95FE-5143-B8ED-DCF4C4F1376A}" srcOrd="0" destOrd="0" parTransId="{65C9C899-6CD9-6041-93E1-34418BE30398}" sibTransId="{10C0562A-2771-ED40-9334-A69ED0C7538C}"/>
    <dgm:cxn modelId="{CF4B3FD1-F21A-1B48-B7D7-B083CACE1929}" type="presOf" srcId="{C7037659-12CA-D849-A2AF-5B00E0ED6905}" destId="{D6846DA9-FF79-064B-B70A-A35EF4EB9B6C}" srcOrd="0" destOrd="0" presId="urn:microsoft.com/office/officeart/2005/8/layout/hProcess7"/>
    <dgm:cxn modelId="{685DE5F7-9B50-B24C-88A3-D421A112D008}" type="presOf" srcId="{6E547CFC-D95E-C24D-A2A2-459DB6085FC2}" destId="{25E7028F-D947-C84D-80C8-0C09A634F15D}" srcOrd="0" destOrd="0" presId="urn:microsoft.com/office/officeart/2005/8/layout/hProcess7"/>
    <dgm:cxn modelId="{AE3071F0-C312-3743-9065-40D9688CADCC}" type="presOf" srcId="{32B84F20-8759-E94B-BE4F-A0DF1E95E40A}" destId="{3B373DF0-DA34-3445-8BB0-A3F0C9C9AE7B}" srcOrd="0" destOrd="0" presId="urn:microsoft.com/office/officeart/2005/8/layout/hProcess7"/>
    <dgm:cxn modelId="{FDE060DF-CEC0-9B4B-AEFA-8C56B78B967F}" srcId="{C7037659-12CA-D849-A2AF-5B00E0ED6905}" destId="{9D35ACD7-07FE-6A4B-938F-CEC45A78903B}" srcOrd="0" destOrd="0" parTransId="{BED9A250-E0ED-F341-BC94-5B56A94F067E}" sibTransId="{92AD285F-2BAD-C64E-A532-74DEF69EA368}"/>
    <dgm:cxn modelId="{A381C832-E7C6-044F-80AF-247F41E3388A}" type="presOf" srcId="{6E547CFC-D95E-C24D-A2A2-459DB6085FC2}" destId="{56DDDB71-DFD9-634F-826A-45E0A84559C3}" srcOrd="1" destOrd="0" presId="urn:microsoft.com/office/officeart/2005/8/layout/hProcess7"/>
    <dgm:cxn modelId="{C5DEAEA0-C6F1-4A47-9B81-5085F5A9C026}" type="presOf" srcId="{52F0779E-95FE-5143-B8ED-DCF4C4F1376A}" destId="{76A5E8E7-068B-184A-AF88-5365A138A572}" srcOrd="0" destOrd="0" presId="urn:microsoft.com/office/officeart/2005/8/layout/hProcess7"/>
    <dgm:cxn modelId="{56BA3AB2-353D-5F41-BDF3-5118F5D8ABE0}" srcId="{32B84F20-8759-E94B-BE4F-A0DF1E95E40A}" destId="{6E547CFC-D95E-C24D-A2A2-459DB6085FC2}" srcOrd="0" destOrd="0" parTransId="{FE6F079A-745D-B54F-97E6-34794738262F}" sibTransId="{8B5CE300-4073-8C45-B379-F080155B92BF}"/>
    <dgm:cxn modelId="{5A6CCD58-F764-834E-BC79-60F471C8D748}" srcId="{6E547CFC-D95E-C24D-A2A2-459DB6085FC2}" destId="{0A3265B7-0710-6747-9E6A-4EB067BF6008}" srcOrd="1" destOrd="0" parTransId="{DDA7BFD0-27DE-5E4E-BCEC-BDE6979ADFA6}" sibTransId="{A58399C8-2E8C-F244-9816-9DF175C68DB1}"/>
    <dgm:cxn modelId="{D2E922FA-9EBE-FA49-9697-6462EEA3F485}" srcId="{32B84F20-8759-E94B-BE4F-A0DF1E95E40A}" destId="{C7037659-12CA-D849-A2AF-5B00E0ED6905}" srcOrd="1" destOrd="0" parTransId="{27733017-B3E9-F248-8B6F-E900A2BB8E1D}" sibTransId="{EA4C9A8F-4EA1-3546-B0C0-23EBBDC65E7B}"/>
    <dgm:cxn modelId="{B33742DD-4C45-D245-8F80-E975E74BA36D}" type="presOf" srcId="{0A3265B7-0710-6747-9E6A-4EB067BF6008}" destId="{76A5E8E7-068B-184A-AF88-5365A138A572}" srcOrd="0" destOrd="1" presId="urn:microsoft.com/office/officeart/2005/8/layout/hProcess7"/>
    <dgm:cxn modelId="{4EE96AC9-CCF2-BD4C-8C17-D89EF1E82646}" type="presOf" srcId="{9D35ACD7-07FE-6A4B-938F-CEC45A78903B}" destId="{380B6C27-DB8A-4740-978E-4DE273D4E6A2}" srcOrd="0" destOrd="0" presId="urn:microsoft.com/office/officeart/2005/8/layout/hProcess7"/>
    <dgm:cxn modelId="{53DEC984-A00B-6B4F-AD26-3446F78BCA87}" srcId="{C7037659-12CA-D849-A2AF-5B00E0ED6905}" destId="{DDD30A21-4972-4E4D-8E53-D2992B7DBEF2}" srcOrd="1" destOrd="0" parTransId="{00C4515B-2892-9841-8DF6-24A4A9FF76C5}" sibTransId="{E2DE2EA9-1F78-CB4C-8A2B-D72FE1C07C14}"/>
    <dgm:cxn modelId="{FF4D831C-E1B9-F244-B696-6AC29E068EA3}" type="presParOf" srcId="{3B373DF0-DA34-3445-8BB0-A3F0C9C9AE7B}" destId="{1CD18364-5A3A-F245-AC03-F476CA15759F}" srcOrd="0" destOrd="0" presId="urn:microsoft.com/office/officeart/2005/8/layout/hProcess7"/>
    <dgm:cxn modelId="{828BF21C-218B-4F42-9F02-30977B90F02D}" type="presParOf" srcId="{1CD18364-5A3A-F245-AC03-F476CA15759F}" destId="{25E7028F-D947-C84D-80C8-0C09A634F15D}" srcOrd="0" destOrd="0" presId="urn:microsoft.com/office/officeart/2005/8/layout/hProcess7"/>
    <dgm:cxn modelId="{3F8917F5-4DF3-8D47-ADEB-115EB5D24EAA}" type="presParOf" srcId="{1CD18364-5A3A-F245-AC03-F476CA15759F}" destId="{56DDDB71-DFD9-634F-826A-45E0A84559C3}" srcOrd="1" destOrd="0" presId="urn:microsoft.com/office/officeart/2005/8/layout/hProcess7"/>
    <dgm:cxn modelId="{87D74DF9-8710-B148-A824-85147D4FDF02}" type="presParOf" srcId="{1CD18364-5A3A-F245-AC03-F476CA15759F}" destId="{76A5E8E7-068B-184A-AF88-5365A138A572}" srcOrd="2" destOrd="0" presId="urn:microsoft.com/office/officeart/2005/8/layout/hProcess7"/>
    <dgm:cxn modelId="{A8C8B539-B025-9B4F-B226-645978843B4C}" type="presParOf" srcId="{3B373DF0-DA34-3445-8BB0-A3F0C9C9AE7B}" destId="{8B0635F2-9063-3148-BB96-8A9EBCC58A26}" srcOrd="1" destOrd="0" presId="urn:microsoft.com/office/officeart/2005/8/layout/hProcess7"/>
    <dgm:cxn modelId="{8604131F-0D90-E145-BB22-CB0F14053106}" type="presParOf" srcId="{3B373DF0-DA34-3445-8BB0-A3F0C9C9AE7B}" destId="{44A6EA80-39B5-324D-B566-BC57799B859A}" srcOrd="2" destOrd="0" presId="urn:microsoft.com/office/officeart/2005/8/layout/hProcess7"/>
    <dgm:cxn modelId="{0B1CD4A0-A63A-894B-AD28-4134A43D754B}" type="presParOf" srcId="{44A6EA80-39B5-324D-B566-BC57799B859A}" destId="{A42A3400-589F-0844-9F4B-CD384D6C3F63}" srcOrd="0" destOrd="0" presId="urn:microsoft.com/office/officeart/2005/8/layout/hProcess7"/>
    <dgm:cxn modelId="{7F8203A2-03B9-3040-90D5-3B749C74B3C8}" type="presParOf" srcId="{44A6EA80-39B5-324D-B566-BC57799B859A}" destId="{1E3EADD5-4B5E-0143-9C65-7B18BA9948A3}" srcOrd="1" destOrd="0" presId="urn:microsoft.com/office/officeart/2005/8/layout/hProcess7"/>
    <dgm:cxn modelId="{BA5CF117-32DE-DE42-A22D-A27C27C0FE3E}" type="presParOf" srcId="{44A6EA80-39B5-324D-B566-BC57799B859A}" destId="{A4A80636-6030-714E-BCF3-963668DE748D}" srcOrd="2" destOrd="0" presId="urn:microsoft.com/office/officeart/2005/8/layout/hProcess7"/>
    <dgm:cxn modelId="{2B8AC59B-290F-DF4E-B188-E332ABE250D9}" type="presParOf" srcId="{3B373DF0-DA34-3445-8BB0-A3F0C9C9AE7B}" destId="{60D25987-7EA6-6C40-9AF6-9F5A7BAB12F7}" srcOrd="3" destOrd="0" presId="urn:microsoft.com/office/officeart/2005/8/layout/hProcess7"/>
    <dgm:cxn modelId="{B215C496-B544-7C43-A4A7-D425F127214D}" type="presParOf" srcId="{3B373DF0-DA34-3445-8BB0-A3F0C9C9AE7B}" destId="{663910CD-72A3-6C47-9098-1FFCAD237234}" srcOrd="4" destOrd="0" presId="urn:microsoft.com/office/officeart/2005/8/layout/hProcess7"/>
    <dgm:cxn modelId="{363BA31B-71E1-C74E-A5E3-24934D6AE5F7}" type="presParOf" srcId="{663910CD-72A3-6C47-9098-1FFCAD237234}" destId="{D6846DA9-FF79-064B-B70A-A35EF4EB9B6C}" srcOrd="0" destOrd="0" presId="urn:microsoft.com/office/officeart/2005/8/layout/hProcess7"/>
    <dgm:cxn modelId="{B7D06C04-797D-0A41-917B-5BF2A25D28BF}" type="presParOf" srcId="{663910CD-72A3-6C47-9098-1FFCAD237234}" destId="{DF5EE228-FA42-8549-A149-49E156EB7B50}" srcOrd="1" destOrd="0" presId="urn:microsoft.com/office/officeart/2005/8/layout/hProcess7"/>
    <dgm:cxn modelId="{9943AB7E-9D91-404C-B1D6-A09E7F6B3635}" type="presParOf" srcId="{663910CD-72A3-6C47-9098-1FFCAD237234}" destId="{380B6C27-DB8A-4740-978E-4DE273D4E6A2}" srcOrd="2" destOrd="0" presId="urn:microsoft.com/office/officeart/2005/8/layout/hProcess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8A7D73D-09B3-0F45-AD7B-C21478205C8F}" type="doc">
      <dgm:prSet loTypeId="urn:microsoft.com/office/officeart/2009/3/layout/PlusandMinus" loCatId="" qsTypeId="urn:microsoft.com/office/officeart/2005/8/quickstyle/simple4" qsCatId="simple" csTypeId="urn:microsoft.com/office/officeart/2005/8/colors/accent1_2" csCatId="accent1" phldr="1"/>
      <dgm:spPr/>
      <dgm:t>
        <a:bodyPr/>
        <a:lstStyle/>
        <a:p>
          <a:endParaRPr lang="en-US"/>
        </a:p>
      </dgm:t>
    </dgm:pt>
    <dgm:pt modelId="{B6E60158-1ADD-AC4E-BFFB-014DCE4BC39C}">
      <dgm:prSet custT="1"/>
      <dgm:spPr/>
      <dgm:t>
        <a:bodyPr/>
        <a:lstStyle/>
        <a:p>
          <a:pPr rtl="0"/>
          <a:r>
            <a:rPr lang="en-US" sz="2000" dirty="0" smtClean="0">
              <a:solidFill>
                <a:srgbClr val="000000"/>
              </a:solidFill>
            </a:rPr>
            <a:t>Police are better able to negotiate the complexities of the legal system</a:t>
          </a:r>
          <a:endParaRPr lang="en-US" sz="2000" dirty="0">
            <a:solidFill>
              <a:srgbClr val="000000"/>
            </a:solidFill>
          </a:endParaRPr>
        </a:p>
      </dgm:t>
    </dgm:pt>
    <dgm:pt modelId="{3BCB1421-AF80-D94E-A1E9-E3755F05ADB0}" type="parTrans" cxnId="{3687652D-3E79-DB40-9C4B-B0E9E7F4B132}">
      <dgm:prSet/>
      <dgm:spPr/>
      <dgm:t>
        <a:bodyPr/>
        <a:lstStyle/>
        <a:p>
          <a:endParaRPr lang="en-US"/>
        </a:p>
      </dgm:t>
    </dgm:pt>
    <dgm:pt modelId="{0C630277-0C21-5743-8066-DE846ECF639D}" type="sibTrans" cxnId="{3687652D-3E79-DB40-9C4B-B0E9E7F4B132}">
      <dgm:prSet/>
      <dgm:spPr/>
      <dgm:t>
        <a:bodyPr/>
        <a:lstStyle/>
        <a:p>
          <a:endParaRPr lang="en-US"/>
        </a:p>
      </dgm:t>
    </dgm:pt>
    <dgm:pt modelId="{26B7A817-3F85-7140-9927-3D5BB407B43A}">
      <dgm:prSet/>
      <dgm:spPr/>
      <dgm:t>
        <a:bodyPr/>
        <a:lstStyle/>
        <a:p>
          <a:pPr rtl="0"/>
          <a:r>
            <a:rPr lang="en-US" sz="2000" dirty="0" smtClean="0">
              <a:solidFill>
                <a:srgbClr val="000000"/>
              </a:solidFill>
            </a:rPr>
            <a:t>much quicker resolution of the application process</a:t>
          </a:r>
          <a:endParaRPr lang="en-US" sz="2000" dirty="0">
            <a:solidFill>
              <a:srgbClr val="000000"/>
            </a:solidFill>
          </a:endParaRPr>
        </a:p>
      </dgm:t>
    </dgm:pt>
    <dgm:pt modelId="{8FE38B39-984C-554A-95D8-82AE547E1913}" type="parTrans" cxnId="{8BF50C8F-2715-6844-9A37-A94E74FFBD2E}">
      <dgm:prSet/>
      <dgm:spPr/>
      <dgm:t>
        <a:bodyPr/>
        <a:lstStyle/>
        <a:p>
          <a:endParaRPr lang="en-US"/>
        </a:p>
      </dgm:t>
    </dgm:pt>
    <dgm:pt modelId="{0D3898C6-27DB-2A4E-81E5-C243D3D5A1E7}" type="sibTrans" cxnId="{8BF50C8F-2715-6844-9A37-A94E74FFBD2E}">
      <dgm:prSet/>
      <dgm:spPr/>
      <dgm:t>
        <a:bodyPr/>
        <a:lstStyle/>
        <a:p>
          <a:endParaRPr lang="en-US"/>
        </a:p>
      </dgm:t>
    </dgm:pt>
    <dgm:pt modelId="{ADAC15F7-3E84-7141-BEA5-FE7B3231AB9C}">
      <dgm:prSet/>
      <dgm:spPr/>
      <dgm:t>
        <a:bodyPr/>
        <a:lstStyle/>
        <a:p>
          <a:pPr rtl="0"/>
          <a:r>
            <a:rPr lang="en-US" sz="2000" dirty="0" smtClean="0">
              <a:solidFill>
                <a:srgbClr val="000000"/>
              </a:solidFill>
            </a:rPr>
            <a:t>service providers can focus on other issues such as housing, financial, emotional issues</a:t>
          </a:r>
          <a:endParaRPr lang="en-US" sz="2000" dirty="0">
            <a:solidFill>
              <a:srgbClr val="000000"/>
            </a:solidFill>
          </a:endParaRPr>
        </a:p>
      </dgm:t>
    </dgm:pt>
    <dgm:pt modelId="{CFB6C9AD-8BCD-BD47-9EA3-B530A28C6DD4}" type="parTrans" cxnId="{3FB105CA-8BC8-5144-997B-C31B99430DE9}">
      <dgm:prSet/>
      <dgm:spPr/>
      <dgm:t>
        <a:bodyPr/>
        <a:lstStyle/>
        <a:p>
          <a:endParaRPr lang="en-US"/>
        </a:p>
      </dgm:t>
    </dgm:pt>
    <dgm:pt modelId="{51488BFE-A226-544B-9FEB-2C28475DE4A5}" type="sibTrans" cxnId="{3FB105CA-8BC8-5144-997B-C31B99430DE9}">
      <dgm:prSet/>
      <dgm:spPr/>
      <dgm:t>
        <a:bodyPr/>
        <a:lstStyle/>
        <a:p>
          <a:endParaRPr lang="en-US"/>
        </a:p>
      </dgm:t>
    </dgm:pt>
    <dgm:pt modelId="{34C7D5CC-58C5-4141-A001-4E578E3ED3D1}">
      <dgm:prSet custT="1"/>
      <dgm:spPr/>
      <dgm:t>
        <a:bodyPr/>
        <a:lstStyle/>
        <a:p>
          <a:pPr rtl="0"/>
          <a:r>
            <a:rPr lang="en-US" sz="2000" dirty="0" smtClean="0">
              <a:solidFill>
                <a:srgbClr val="000000"/>
              </a:solidFill>
            </a:rPr>
            <a:t>Victims from CALD communities are far more likely to perceive intervention orders negatively</a:t>
          </a:r>
          <a:endParaRPr lang="en-US" sz="2000" dirty="0">
            <a:solidFill>
              <a:srgbClr val="000000"/>
            </a:solidFill>
          </a:endParaRPr>
        </a:p>
      </dgm:t>
    </dgm:pt>
    <dgm:pt modelId="{9B48B9D9-473F-EF4A-A0FA-322874851589}" type="parTrans" cxnId="{245A8505-9072-524D-8186-447922BDD0B6}">
      <dgm:prSet/>
      <dgm:spPr/>
      <dgm:t>
        <a:bodyPr/>
        <a:lstStyle/>
        <a:p>
          <a:endParaRPr lang="en-US"/>
        </a:p>
      </dgm:t>
    </dgm:pt>
    <dgm:pt modelId="{BE6A0C08-C38A-F54F-B1D0-8C17AB568BA7}" type="sibTrans" cxnId="{245A8505-9072-524D-8186-447922BDD0B6}">
      <dgm:prSet/>
      <dgm:spPr/>
      <dgm:t>
        <a:bodyPr/>
        <a:lstStyle/>
        <a:p>
          <a:endParaRPr lang="en-US"/>
        </a:p>
      </dgm:t>
    </dgm:pt>
    <dgm:pt modelId="{B9A6ED3E-C70E-9446-81E5-35E32B213A28}">
      <dgm:prSet/>
      <dgm:spPr/>
      <dgm:t>
        <a:bodyPr/>
        <a:lstStyle/>
        <a:p>
          <a:pPr rtl="0"/>
          <a:r>
            <a:rPr lang="en-US" sz="2000" dirty="0" smtClean="0">
              <a:solidFill>
                <a:srgbClr val="000000"/>
              </a:solidFill>
            </a:rPr>
            <a:t>Perpetrators are better placed to use/threaten to use these against victims</a:t>
          </a:r>
          <a:endParaRPr lang="en-US" sz="2000" dirty="0">
            <a:solidFill>
              <a:srgbClr val="000000"/>
            </a:solidFill>
          </a:endParaRPr>
        </a:p>
      </dgm:t>
    </dgm:pt>
    <dgm:pt modelId="{2C47DC9E-1A16-4A4C-932D-7487D5FA3895}" type="parTrans" cxnId="{7339EECF-B0CF-0A48-A138-023E659C0ADD}">
      <dgm:prSet/>
      <dgm:spPr/>
      <dgm:t>
        <a:bodyPr/>
        <a:lstStyle/>
        <a:p>
          <a:endParaRPr lang="en-US"/>
        </a:p>
      </dgm:t>
    </dgm:pt>
    <dgm:pt modelId="{F4892A71-D646-A846-BE12-1A0689231C0F}" type="sibTrans" cxnId="{7339EECF-B0CF-0A48-A138-023E659C0ADD}">
      <dgm:prSet/>
      <dgm:spPr/>
      <dgm:t>
        <a:bodyPr/>
        <a:lstStyle/>
        <a:p>
          <a:endParaRPr lang="en-US"/>
        </a:p>
      </dgm:t>
    </dgm:pt>
    <dgm:pt modelId="{AB49039D-6805-0C46-869D-16549DDA0A3B}">
      <dgm:prSet/>
      <dgm:spPr/>
      <dgm:t>
        <a:bodyPr/>
        <a:lstStyle/>
        <a:p>
          <a:pPr rtl="0"/>
          <a:r>
            <a:rPr lang="en-US" sz="2000" dirty="0" smtClean="0">
              <a:solidFill>
                <a:srgbClr val="000000"/>
              </a:solidFill>
            </a:rPr>
            <a:t>Victims do not have, or feel that they have, the ability to live independently</a:t>
          </a:r>
          <a:endParaRPr lang="en-US" sz="2000" dirty="0">
            <a:solidFill>
              <a:srgbClr val="000000"/>
            </a:solidFill>
          </a:endParaRPr>
        </a:p>
      </dgm:t>
    </dgm:pt>
    <dgm:pt modelId="{19C7A767-9CC7-0447-8C1D-EA2EF56C1C8C}" type="parTrans" cxnId="{2D181631-19A2-CC4D-B7CA-4F359A62453D}">
      <dgm:prSet/>
      <dgm:spPr/>
      <dgm:t>
        <a:bodyPr/>
        <a:lstStyle/>
        <a:p>
          <a:endParaRPr lang="en-US"/>
        </a:p>
      </dgm:t>
    </dgm:pt>
    <dgm:pt modelId="{F355A956-97AB-1343-ADEE-80A2524F50FA}" type="sibTrans" cxnId="{2D181631-19A2-CC4D-B7CA-4F359A62453D}">
      <dgm:prSet/>
      <dgm:spPr/>
      <dgm:t>
        <a:bodyPr/>
        <a:lstStyle/>
        <a:p>
          <a:endParaRPr lang="en-US"/>
        </a:p>
      </dgm:t>
    </dgm:pt>
    <dgm:pt modelId="{C2343257-FECC-B046-AA4D-E06E6E0B2E7D}" type="pres">
      <dgm:prSet presAssocID="{38A7D73D-09B3-0F45-AD7B-C21478205C8F}" presName="Name0" presStyleCnt="0">
        <dgm:presLayoutVars>
          <dgm:chMax val="2"/>
          <dgm:chPref val="2"/>
          <dgm:dir/>
          <dgm:animOne/>
          <dgm:resizeHandles val="exact"/>
        </dgm:presLayoutVars>
      </dgm:prSet>
      <dgm:spPr/>
      <dgm:t>
        <a:bodyPr/>
        <a:lstStyle/>
        <a:p>
          <a:endParaRPr lang="en-US"/>
        </a:p>
      </dgm:t>
    </dgm:pt>
    <dgm:pt modelId="{D475B221-BFA5-9A41-A723-039B55A25977}" type="pres">
      <dgm:prSet presAssocID="{38A7D73D-09B3-0F45-AD7B-C21478205C8F}" presName="Background" presStyleLbl="bgImgPlace1" presStyleIdx="0" presStyleCnt="1" custScaleY="122903"/>
      <dgm:spPr/>
    </dgm:pt>
    <dgm:pt modelId="{1C69C753-8184-9B45-A14C-C86FE6816AE4}" type="pres">
      <dgm:prSet presAssocID="{38A7D73D-09B3-0F45-AD7B-C21478205C8F}" presName="ParentText1" presStyleLbl="revTx" presStyleIdx="0" presStyleCnt="2" custScaleY="114477">
        <dgm:presLayoutVars>
          <dgm:chMax val="0"/>
          <dgm:chPref val="0"/>
          <dgm:bulletEnabled val="1"/>
        </dgm:presLayoutVars>
      </dgm:prSet>
      <dgm:spPr/>
      <dgm:t>
        <a:bodyPr/>
        <a:lstStyle/>
        <a:p>
          <a:endParaRPr lang="en-US"/>
        </a:p>
      </dgm:t>
    </dgm:pt>
    <dgm:pt modelId="{6CC16AFC-14DA-5B46-A711-316C6647E4DE}" type="pres">
      <dgm:prSet presAssocID="{38A7D73D-09B3-0F45-AD7B-C21478205C8F}" presName="ParentText2" presStyleLbl="revTx" presStyleIdx="1" presStyleCnt="2" custScaleY="117512">
        <dgm:presLayoutVars>
          <dgm:chMax val="0"/>
          <dgm:chPref val="0"/>
          <dgm:bulletEnabled val="1"/>
        </dgm:presLayoutVars>
      </dgm:prSet>
      <dgm:spPr/>
      <dgm:t>
        <a:bodyPr/>
        <a:lstStyle/>
        <a:p>
          <a:endParaRPr lang="en-US"/>
        </a:p>
      </dgm:t>
    </dgm:pt>
    <dgm:pt modelId="{E46F665F-B865-6B42-9ECB-4F58A8D5261D}" type="pres">
      <dgm:prSet presAssocID="{38A7D73D-09B3-0F45-AD7B-C21478205C8F}" presName="Plus" presStyleLbl="alignNode1" presStyleIdx="0" presStyleCnt="2" custScaleX="53353" custScaleY="51475"/>
      <dgm:spPr/>
    </dgm:pt>
    <dgm:pt modelId="{4442D52B-92BE-F74B-A0A2-69A7341645BD}" type="pres">
      <dgm:prSet presAssocID="{38A7D73D-09B3-0F45-AD7B-C21478205C8F}" presName="Minus" presStyleLbl="alignNode1" presStyleIdx="1" presStyleCnt="2" custScaleX="55180"/>
      <dgm:spPr/>
    </dgm:pt>
    <dgm:pt modelId="{C2E4D2ED-ED11-024C-82CD-CA2ADF774E58}" type="pres">
      <dgm:prSet presAssocID="{38A7D73D-09B3-0F45-AD7B-C21478205C8F}" presName="Divider" presStyleLbl="parChTrans1D1" presStyleIdx="0" presStyleCnt="1"/>
      <dgm:spPr/>
    </dgm:pt>
  </dgm:ptLst>
  <dgm:cxnLst>
    <dgm:cxn modelId="{93C40134-522E-2348-AE02-C153B7C2B433}" type="presOf" srcId="{34C7D5CC-58C5-4141-A001-4E578E3ED3D1}" destId="{6CC16AFC-14DA-5B46-A711-316C6647E4DE}" srcOrd="0" destOrd="0" presId="urn:microsoft.com/office/officeart/2009/3/layout/PlusandMinus"/>
    <dgm:cxn modelId="{A8D81EF3-63E7-A64C-A613-9A59F947B303}" type="presOf" srcId="{ADAC15F7-3E84-7141-BEA5-FE7B3231AB9C}" destId="{1C69C753-8184-9B45-A14C-C86FE6816AE4}" srcOrd="0" destOrd="2" presId="urn:microsoft.com/office/officeart/2009/3/layout/PlusandMinus"/>
    <dgm:cxn modelId="{3FB105CA-8BC8-5144-997B-C31B99430DE9}" srcId="{B6E60158-1ADD-AC4E-BFFB-014DCE4BC39C}" destId="{ADAC15F7-3E84-7141-BEA5-FE7B3231AB9C}" srcOrd="1" destOrd="0" parTransId="{CFB6C9AD-8BCD-BD47-9EA3-B530A28C6DD4}" sibTransId="{51488BFE-A226-544B-9FEB-2C28475DE4A5}"/>
    <dgm:cxn modelId="{497FDFCB-7A4D-C346-AB84-14F6E468FE03}" type="presOf" srcId="{B9A6ED3E-C70E-9446-81E5-35E32B213A28}" destId="{6CC16AFC-14DA-5B46-A711-316C6647E4DE}" srcOrd="0" destOrd="1" presId="urn:microsoft.com/office/officeart/2009/3/layout/PlusandMinus"/>
    <dgm:cxn modelId="{245A8505-9072-524D-8186-447922BDD0B6}" srcId="{38A7D73D-09B3-0F45-AD7B-C21478205C8F}" destId="{34C7D5CC-58C5-4141-A001-4E578E3ED3D1}" srcOrd="1" destOrd="0" parTransId="{9B48B9D9-473F-EF4A-A0FA-322874851589}" sibTransId="{BE6A0C08-C38A-F54F-B1D0-8C17AB568BA7}"/>
    <dgm:cxn modelId="{7A568B4D-6D6B-5F45-A363-B8B4E8239968}" type="presOf" srcId="{26B7A817-3F85-7140-9927-3D5BB407B43A}" destId="{1C69C753-8184-9B45-A14C-C86FE6816AE4}" srcOrd="0" destOrd="1" presId="urn:microsoft.com/office/officeart/2009/3/layout/PlusandMinus"/>
    <dgm:cxn modelId="{7339EECF-B0CF-0A48-A138-023E659C0ADD}" srcId="{34C7D5CC-58C5-4141-A001-4E578E3ED3D1}" destId="{B9A6ED3E-C70E-9446-81E5-35E32B213A28}" srcOrd="0" destOrd="0" parTransId="{2C47DC9E-1A16-4A4C-932D-7487D5FA3895}" sibTransId="{F4892A71-D646-A846-BE12-1A0689231C0F}"/>
    <dgm:cxn modelId="{8BF50C8F-2715-6844-9A37-A94E74FFBD2E}" srcId="{B6E60158-1ADD-AC4E-BFFB-014DCE4BC39C}" destId="{26B7A817-3F85-7140-9927-3D5BB407B43A}" srcOrd="0" destOrd="0" parTransId="{8FE38B39-984C-554A-95D8-82AE547E1913}" sibTransId="{0D3898C6-27DB-2A4E-81E5-C243D3D5A1E7}"/>
    <dgm:cxn modelId="{5B23D96C-347B-D245-BC95-7AD3D76D0041}" type="presOf" srcId="{AB49039D-6805-0C46-869D-16549DDA0A3B}" destId="{6CC16AFC-14DA-5B46-A711-316C6647E4DE}" srcOrd="0" destOrd="2" presId="urn:microsoft.com/office/officeart/2009/3/layout/PlusandMinus"/>
    <dgm:cxn modelId="{6C71F2C7-4FD3-F844-889F-0791327D0DE8}" type="presOf" srcId="{38A7D73D-09B3-0F45-AD7B-C21478205C8F}" destId="{C2343257-FECC-B046-AA4D-E06E6E0B2E7D}" srcOrd="0" destOrd="0" presId="urn:microsoft.com/office/officeart/2009/3/layout/PlusandMinus"/>
    <dgm:cxn modelId="{3687652D-3E79-DB40-9C4B-B0E9E7F4B132}" srcId="{38A7D73D-09B3-0F45-AD7B-C21478205C8F}" destId="{B6E60158-1ADD-AC4E-BFFB-014DCE4BC39C}" srcOrd="0" destOrd="0" parTransId="{3BCB1421-AF80-D94E-A1E9-E3755F05ADB0}" sibTransId="{0C630277-0C21-5743-8066-DE846ECF639D}"/>
    <dgm:cxn modelId="{29939A2E-0304-994F-95E6-ACA3E826CE68}" type="presOf" srcId="{B6E60158-1ADD-AC4E-BFFB-014DCE4BC39C}" destId="{1C69C753-8184-9B45-A14C-C86FE6816AE4}" srcOrd="0" destOrd="0" presId="urn:microsoft.com/office/officeart/2009/3/layout/PlusandMinus"/>
    <dgm:cxn modelId="{2D181631-19A2-CC4D-B7CA-4F359A62453D}" srcId="{34C7D5CC-58C5-4141-A001-4E578E3ED3D1}" destId="{AB49039D-6805-0C46-869D-16549DDA0A3B}" srcOrd="1" destOrd="0" parTransId="{19C7A767-9CC7-0447-8C1D-EA2EF56C1C8C}" sibTransId="{F355A956-97AB-1343-ADEE-80A2524F50FA}"/>
    <dgm:cxn modelId="{86324EDD-9B02-F147-B118-D48E776E1A77}" type="presParOf" srcId="{C2343257-FECC-B046-AA4D-E06E6E0B2E7D}" destId="{D475B221-BFA5-9A41-A723-039B55A25977}" srcOrd="0" destOrd="0" presId="urn:microsoft.com/office/officeart/2009/3/layout/PlusandMinus"/>
    <dgm:cxn modelId="{A5A97C6C-76B8-824F-B732-E4303D385F9D}" type="presParOf" srcId="{C2343257-FECC-B046-AA4D-E06E6E0B2E7D}" destId="{1C69C753-8184-9B45-A14C-C86FE6816AE4}" srcOrd="1" destOrd="0" presId="urn:microsoft.com/office/officeart/2009/3/layout/PlusandMinus"/>
    <dgm:cxn modelId="{DBC319AB-C65A-4C4D-A0C2-9F1D90D022C2}" type="presParOf" srcId="{C2343257-FECC-B046-AA4D-E06E6E0B2E7D}" destId="{6CC16AFC-14DA-5B46-A711-316C6647E4DE}" srcOrd="2" destOrd="0" presId="urn:microsoft.com/office/officeart/2009/3/layout/PlusandMinus"/>
    <dgm:cxn modelId="{F4B123CD-3FD6-7B42-ACA7-D6C33E7938A8}" type="presParOf" srcId="{C2343257-FECC-B046-AA4D-E06E6E0B2E7D}" destId="{E46F665F-B865-6B42-9ECB-4F58A8D5261D}" srcOrd="3" destOrd="0" presId="urn:microsoft.com/office/officeart/2009/3/layout/PlusandMinus"/>
    <dgm:cxn modelId="{3B8375EE-613E-FB4C-ABBD-A1B43C10BD45}" type="presParOf" srcId="{C2343257-FECC-B046-AA4D-E06E6E0B2E7D}" destId="{4442D52B-92BE-F74B-A0A2-69A7341645BD}" srcOrd="4" destOrd="0" presId="urn:microsoft.com/office/officeart/2009/3/layout/PlusandMinus"/>
    <dgm:cxn modelId="{632BF2E1-8C91-6F40-A921-B8635DD12226}" type="presParOf" srcId="{C2343257-FECC-B046-AA4D-E06E6E0B2E7D}" destId="{C2E4D2ED-ED11-024C-82CD-CA2ADF774E58}" srcOrd="5" destOrd="0" presId="urn:microsoft.com/office/officeart/2009/3/layout/PlusandMinu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572CB8-004D-5445-BB32-8E607541F4B5}">
      <dsp:nvSpPr>
        <dsp:cNvPr id="0" name=""/>
        <dsp:cNvSpPr/>
      </dsp:nvSpPr>
      <dsp:spPr>
        <a:xfrm>
          <a:off x="2864941" y="2561591"/>
          <a:ext cx="2119271" cy="2119271"/>
        </a:xfrm>
        <a:prstGeom prst="ellipse">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t>First ‘wave’ of family violence reforms</a:t>
          </a:r>
          <a:endParaRPr lang="en-US" sz="2400" kern="1200" dirty="0"/>
        </a:p>
      </dsp:txBody>
      <dsp:txXfrm>
        <a:off x="3175301" y="2871951"/>
        <a:ext cx="1498551" cy="1498551"/>
      </dsp:txXfrm>
    </dsp:sp>
    <dsp:sp modelId="{2E913197-DEE1-F446-8877-2EB4F3FE4707}">
      <dsp:nvSpPr>
        <dsp:cNvPr id="0" name=""/>
        <dsp:cNvSpPr/>
      </dsp:nvSpPr>
      <dsp:spPr>
        <a:xfrm rot="12900000">
          <a:off x="1468990" y="2180451"/>
          <a:ext cx="1658481" cy="603992"/>
        </a:xfrm>
        <a:prstGeom prst="leftArrow">
          <a:avLst>
            <a:gd name="adj1" fmla="val 60000"/>
            <a:gd name="adj2" fmla="val 50000"/>
          </a:avLst>
        </a:prstGeom>
        <a:gradFill rotWithShape="0">
          <a:gsLst>
            <a:gs pos="0">
              <a:schemeClr val="accent1">
                <a:tint val="60000"/>
                <a:hueOff val="0"/>
                <a:satOff val="0"/>
                <a:lumOff val="0"/>
                <a:alphaOff val="0"/>
              </a:schemeClr>
            </a:gs>
            <a:gs pos="100000">
              <a:schemeClr val="accent1">
                <a:tint val="60000"/>
                <a:hueOff val="0"/>
                <a:satOff val="0"/>
                <a:lumOff val="0"/>
                <a:alphaOff val="0"/>
                <a:shade val="48000"/>
                <a:satMod val="180000"/>
                <a:lumMod val="94000"/>
              </a:schemeClr>
            </a:gs>
            <a:gs pos="100000">
              <a:schemeClr val="accent1">
                <a:tint val="60000"/>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0">
          <a:scrgbClr r="0" g="0" b="0"/>
        </a:lnRef>
        <a:fillRef idx="3">
          <a:scrgbClr r="0" g="0" b="0"/>
        </a:fillRef>
        <a:effectRef idx="2">
          <a:scrgbClr r="0" g="0" b="0"/>
        </a:effectRef>
        <a:fontRef idx="minor">
          <a:schemeClr val="lt1"/>
        </a:fontRef>
      </dsp:style>
    </dsp:sp>
    <dsp:sp modelId="{09FD9F53-CDCB-3046-8D00-BA45F31609CA}">
      <dsp:nvSpPr>
        <dsp:cNvPr id="0" name=""/>
        <dsp:cNvSpPr/>
      </dsp:nvSpPr>
      <dsp:spPr>
        <a:xfrm>
          <a:off x="612302" y="1201491"/>
          <a:ext cx="2013308" cy="1610646"/>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kern="1200" dirty="0" smtClean="0"/>
            <a:t>Victoria Police: Code of Practice for the Investigation of Family Violence</a:t>
          </a:r>
          <a:endParaRPr lang="en-US" sz="2000" kern="1200" dirty="0"/>
        </a:p>
      </dsp:txBody>
      <dsp:txXfrm>
        <a:off x="659476" y="1248665"/>
        <a:ext cx="1918960" cy="1516298"/>
      </dsp:txXfrm>
    </dsp:sp>
    <dsp:sp modelId="{445FDE75-3679-ED4D-88B8-AC9307F249F2}">
      <dsp:nvSpPr>
        <dsp:cNvPr id="0" name=""/>
        <dsp:cNvSpPr/>
      </dsp:nvSpPr>
      <dsp:spPr>
        <a:xfrm rot="16200000">
          <a:off x="3095336" y="1333829"/>
          <a:ext cx="1658481" cy="603992"/>
        </a:xfrm>
        <a:prstGeom prst="leftArrow">
          <a:avLst>
            <a:gd name="adj1" fmla="val 60000"/>
            <a:gd name="adj2" fmla="val 50000"/>
          </a:avLst>
        </a:prstGeom>
        <a:gradFill rotWithShape="0">
          <a:gsLst>
            <a:gs pos="0">
              <a:schemeClr val="accent1">
                <a:tint val="60000"/>
                <a:hueOff val="0"/>
                <a:satOff val="0"/>
                <a:lumOff val="0"/>
                <a:alphaOff val="0"/>
              </a:schemeClr>
            </a:gs>
            <a:gs pos="100000">
              <a:schemeClr val="accent1">
                <a:tint val="60000"/>
                <a:hueOff val="0"/>
                <a:satOff val="0"/>
                <a:lumOff val="0"/>
                <a:alphaOff val="0"/>
                <a:shade val="48000"/>
                <a:satMod val="180000"/>
                <a:lumMod val="94000"/>
              </a:schemeClr>
            </a:gs>
            <a:gs pos="100000">
              <a:schemeClr val="accent1">
                <a:tint val="60000"/>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0">
          <a:scrgbClr r="0" g="0" b="0"/>
        </a:lnRef>
        <a:fillRef idx="3">
          <a:scrgbClr r="0" g="0" b="0"/>
        </a:fillRef>
        <a:effectRef idx="2">
          <a:scrgbClr r="0" g="0" b="0"/>
        </a:effectRef>
        <a:fontRef idx="minor">
          <a:schemeClr val="lt1"/>
        </a:fontRef>
      </dsp:style>
    </dsp:sp>
    <dsp:sp modelId="{A2024320-AC07-8444-B67F-D326E26B7984}">
      <dsp:nvSpPr>
        <dsp:cNvPr id="0" name=""/>
        <dsp:cNvSpPr/>
      </dsp:nvSpPr>
      <dsp:spPr>
        <a:xfrm>
          <a:off x="2917923" y="1261"/>
          <a:ext cx="2013308" cy="1610646"/>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kern="1200" dirty="0" smtClean="0"/>
            <a:t>Statewide Steering Committee to Reduce Family Violence</a:t>
          </a:r>
          <a:endParaRPr lang="en-US" sz="2000" kern="1200" dirty="0"/>
        </a:p>
      </dsp:txBody>
      <dsp:txXfrm>
        <a:off x="2965097" y="48435"/>
        <a:ext cx="1918960" cy="1516298"/>
      </dsp:txXfrm>
    </dsp:sp>
    <dsp:sp modelId="{E31C9551-26D2-B741-A41A-F12472A6228D}">
      <dsp:nvSpPr>
        <dsp:cNvPr id="0" name=""/>
        <dsp:cNvSpPr/>
      </dsp:nvSpPr>
      <dsp:spPr>
        <a:xfrm rot="19500000">
          <a:off x="4721682" y="2180451"/>
          <a:ext cx="1658481" cy="603992"/>
        </a:xfrm>
        <a:prstGeom prst="leftArrow">
          <a:avLst>
            <a:gd name="adj1" fmla="val 60000"/>
            <a:gd name="adj2" fmla="val 50000"/>
          </a:avLst>
        </a:prstGeom>
        <a:gradFill rotWithShape="0">
          <a:gsLst>
            <a:gs pos="0">
              <a:schemeClr val="accent1">
                <a:tint val="60000"/>
                <a:hueOff val="0"/>
                <a:satOff val="0"/>
                <a:lumOff val="0"/>
                <a:alphaOff val="0"/>
              </a:schemeClr>
            </a:gs>
            <a:gs pos="100000">
              <a:schemeClr val="accent1">
                <a:tint val="60000"/>
                <a:hueOff val="0"/>
                <a:satOff val="0"/>
                <a:lumOff val="0"/>
                <a:alphaOff val="0"/>
                <a:shade val="48000"/>
                <a:satMod val="180000"/>
                <a:lumMod val="94000"/>
              </a:schemeClr>
            </a:gs>
            <a:gs pos="100000">
              <a:schemeClr val="accent1">
                <a:tint val="60000"/>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0">
          <a:scrgbClr r="0" g="0" b="0"/>
        </a:lnRef>
        <a:fillRef idx="3">
          <a:scrgbClr r="0" g="0" b="0"/>
        </a:fillRef>
        <a:effectRef idx="2">
          <a:scrgbClr r="0" g="0" b="0"/>
        </a:effectRef>
        <a:fontRef idx="minor">
          <a:schemeClr val="lt1"/>
        </a:fontRef>
      </dsp:style>
    </dsp:sp>
    <dsp:sp modelId="{77D8A025-CC1A-2F4B-B25A-5405ED2AD9EC}">
      <dsp:nvSpPr>
        <dsp:cNvPr id="0" name=""/>
        <dsp:cNvSpPr/>
      </dsp:nvSpPr>
      <dsp:spPr>
        <a:xfrm>
          <a:off x="5223543" y="1201491"/>
          <a:ext cx="2013308" cy="1610646"/>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i="1" kern="1200" dirty="0" smtClean="0"/>
            <a:t>Family Violence Protection Act </a:t>
          </a:r>
          <a:r>
            <a:rPr lang="en-US" sz="2000" kern="1200" dirty="0" smtClean="0"/>
            <a:t>(2008)</a:t>
          </a:r>
          <a:endParaRPr lang="en-US" sz="2000" kern="1200" dirty="0"/>
        </a:p>
      </dsp:txBody>
      <dsp:txXfrm>
        <a:off x="5270717" y="1248665"/>
        <a:ext cx="1918960" cy="15162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37F6ED-5E8F-FE48-8DD6-366F9717B6D7}">
      <dsp:nvSpPr>
        <dsp:cNvPr id="0" name=""/>
        <dsp:cNvSpPr/>
      </dsp:nvSpPr>
      <dsp:spPr>
        <a:xfrm>
          <a:off x="411927" y="1126"/>
          <a:ext cx="3155101" cy="779227"/>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0">
          <a:scrgbClr r="0" g="0" b="0"/>
        </a:lnRef>
        <a:fillRef idx="3">
          <a:scrgbClr r="0" g="0" b="0"/>
        </a:fillRef>
        <a:effectRef idx="2">
          <a:scrgbClr r="0" g="0" b="0"/>
        </a:effectRef>
        <a:fontRef idx="minor">
          <a:schemeClr val="lt1"/>
        </a:fontRef>
      </dsp:style>
      <dsp:txBody>
        <a:bodyPr spcFirstLastPara="0" vert="horz" wrap="square" lIns="40005" tIns="26670" rIns="40005" bIns="26670" numCol="1" spcCol="1270" anchor="ctr" anchorCtr="0">
          <a:noAutofit/>
        </a:bodyPr>
        <a:lstStyle/>
        <a:p>
          <a:pPr lvl="0" algn="ctr" defTabSz="933450">
            <a:lnSpc>
              <a:spcPct val="90000"/>
            </a:lnSpc>
            <a:spcBef>
              <a:spcPct val="0"/>
            </a:spcBef>
            <a:spcAft>
              <a:spcPct val="35000"/>
            </a:spcAft>
          </a:pPr>
          <a:r>
            <a:rPr lang="en-US" sz="2100" kern="1200" dirty="0" smtClean="0"/>
            <a:t>Formal Referrals (Criminal Option)</a:t>
          </a:r>
          <a:endParaRPr lang="en-US" sz="2100" kern="1200" dirty="0"/>
        </a:p>
      </dsp:txBody>
      <dsp:txXfrm>
        <a:off x="434750" y="23949"/>
        <a:ext cx="3109455" cy="733581"/>
      </dsp:txXfrm>
    </dsp:sp>
    <dsp:sp modelId="{1931A108-3503-9E4E-A6DE-D78C61555338}">
      <dsp:nvSpPr>
        <dsp:cNvPr id="0" name=""/>
        <dsp:cNvSpPr/>
      </dsp:nvSpPr>
      <dsp:spPr>
        <a:xfrm>
          <a:off x="727437" y="780353"/>
          <a:ext cx="315510" cy="828910"/>
        </a:xfrm>
        <a:custGeom>
          <a:avLst/>
          <a:gdLst/>
          <a:ahLst/>
          <a:cxnLst/>
          <a:rect l="0" t="0" r="0" b="0"/>
          <a:pathLst>
            <a:path>
              <a:moveTo>
                <a:pt x="0" y="0"/>
              </a:moveTo>
              <a:lnTo>
                <a:pt x="0" y="828910"/>
              </a:lnTo>
              <a:lnTo>
                <a:pt x="315510" y="828910"/>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A0E48D0-FEB2-4F47-9237-51DC226042FA}">
      <dsp:nvSpPr>
        <dsp:cNvPr id="0" name=""/>
        <dsp:cNvSpPr/>
      </dsp:nvSpPr>
      <dsp:spPr>
        <a:xfrm>
          <a:off x="1042947" y="1060047"/>
          <a:ext cx="2490580" cy="109843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Used when police intend to lay criminal charges, or when they believe a crime has occurred</a:t>
          </a:r>
          <a:endParaRPr lang="en-US" sz="1500" kern="1200" dirty="0"/>
        </a:p>
      </dsp:txBody>
      <dsp:txXfrm>
        <a:off x="1075119" y="1092219"/>
        <a:ext cx="2426236" cy="1034087"/>
      </dsp:txXfrm>
    </dsp:sp>
    <dsp:sp modelId="{3CF880CE-26BF-BC48-BFC9-340B80A261CF}">
      <dsp:nvSpPr>
        <dsp:cNvPr id="0" name=""/>
        <dsp:cNvSpPr/>
      </dsp:nvSpPr>
      <dsp:spPr>
        <a:xfrm>
          <a:off x="727437" y="780353"/>
          <a:ext cx="352207" cy="2202594"/>
        </a:xfrm>
        <a:custGeom>
          <a:avLst/>
          <a:gdLst/>
          <a:ahLst/>
          <a:cxnLst/>
          <a:rect l="0" t="0" r="0" b="0"/>
          <a:pathLst>
            <a:path>
              <a:moveTo>
                <a:pt x="0" y="0"/>
              </a:moveTo>
              <a:lnTo>
                <a:pt x="0" y="2202594"/>
              </a:lnTo>
              <a:lnTo>
                <a:pt x="352207" y="2202594"/>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EA078BC-3047-3C4B-BF91-9DDEC6F7EE33}">
      <dsp:nvSpPr>
        <dsp:cNvPr id="0" name=""/>
        <dsp:cNvSpPr/>
      </dsp:nvSpPr>
      <dsp:spPr>
        <a:xfrm>
          <a:off x="1079645" y="2438173"/>
          <a:ext cx="2479419" cy="108954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Involves faxing the victim section of L17 form (CRAF) to service providers</a:t>
          </a:r>
          <a:endParaRPr lang="en-US" sz="1500" kern="1200" dirty="0"/>
        </a:p>
      </dsp:txBody>
      <dsp:txXfrm>
        <a:off x="1111557" y="2470085"/>
        <a:ext cx="2415595" cy="1025723"/>
      </dsp:txXfrm>
    </dsp:sp>
    <dsp:sp modelId="{E260EEBA-7314-AB4A-B9CF-A4006C594FCC}">
      <dsp:nvSpPr>
        <dsp:cNvPr id="0" name=""/>
        <dsp:cNvSpPr/>
      </dsp:nvSpPr>
      <dsp:spPr>
        <a:xfrm>
          <a:off x="727437" y="780353"/>
          <a:ext cx="315510" cy="3565708"/>
        </a:xfrm>
        <a:custGeom>
          <a:avLst/>
          <a:gdLst/>
          <a:ahLst/>
          <a:cxnLst/>
          <a:rect l="0" t="0" r="0" b="0"/>
          <a:pathLst>
            <a:path>
              <a:moveTo>
                <a:pt x="0" y="0"/>
              </a:moveTo>
              <a:lnTo>
                <a:pt x="0" y="3565708"/>
              </a:lnTo>
              <a:lnTo>
                <a:pt x="315510" y="3565708"/>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BA681F1-977F-6647-BFAC-596D35D54DAF}">
      <dsp:nvSpPr>
        <dsp:cNvPr id="0" name=""/>
        <dsp:cNvSpPr/>
      </dsp:nvSpPr>
      <dsp:spPr>
        <a:xfrm>
          <a:off x="1042947" y="3806076"/>
          <a:ext cx="2459472" cy="1079971"/>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Service providers establish contact with the victim over the next 48 hours </a:t>
          </a:r>
          <a:endParaRPr lang="en-US" sz="1500" kern="1200" dirty="0"/>
        </a:p>
      </dsp:txBody>
      <dsp:txXfrm>
        <a:off x="1074578" y="3837707"/>
        <a:ext cx="2396210" cy="1016709"/>
      </dsp:txXfrm>
    </dsp:sp>
    <dsp:sp modelId="{6A050732-E557-8F42-8E4A-B402C7F3C956}">
      <dsp:nvSpPr>
        <dsp:cNvPr id="0" name=""/>
        <dsp:cNvSpPr/>
      </dsp:nvSpPr>
      <dsp:spPr>
        <a:xfrm>
          <a:off x="4125078" y="1795"/>
          <a:ext cx="2863218" cy="792318"/>
        </a:xfrm>
        <a:prstGeom prst="roundRect">
          <a:avLst>
            <a:gd name="adj" fmla="val 10000"/>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0">
          <a:scrgbClr r="0" g="0" b="0"/>
        </a:lnRef>
        <a:fillRef idx="3">
          <a:scrgbClr r="0" g="0" b="0"/>
        </a:fillRef>
        <a:effectRef idx="2">
          <a:scrgbClr r="0" g="0" b="0"/>
        </a:effectRef>
        <a:fontRef idx="minor">
          <a:schemeClr val="lt1"/>
        </a:fontRef>
      </dsp:style>
      <dsp:txBody>
        <a:bodyPr spcFirstLastPara="0" vert="horz" wrap="square" lIns="40005" tIns="26670" rIns="40005" bIns="26670" numCol="1" spcCol="1270" anchor="ctr" anchorCtr="0">
          <a:noAutofit/>
        </a:bodyPr>
        <a:lstStyle/>
        <a:p>
          <a:pPr lvl="0" algn="ctr" defTabSz="933450">
            <a:lnSpc>
              <a:spcPct val="90000"/>
            </a:lnSpc>
            <a:spcBef>
              <a:spcPct val="0"/>
            </a:spcBef>
            <a:spcAft>
              <a:spcPct val="35000"/>
            </a:spcAft>
          </a:pPr>
          <a:r>
            <a:rPr lang="en-US" sz="2100" kern="1200" dirty="0" smtClean="0"/>
            <a:t>Informal Referrals (Civil Option)</a:t>
          </a:r>
          <a:endParaRPr lang="en-US" sz="2100" kern="1200" dirty="0"/>
        </a:p>
      </dsp:txBody>
      <dsp:txXfrm>
        <a:off x="4148284" y="25001"/>
        <a:ext cx="2816806" cy="745906"/>
      </dsp:txXfrm>
    </dsp:sp>
    <dsp:sp modelId="{50E920E5-0976-5E41-9EA7-22F9791D6A1D}">
      <dsp:nvSpPr>
        <dsp:cNvPr id="0" name=""/>
        <dsp:cNvSpPr/>
      </dsp:nvSpPr>
      <dsp:spPr>
        <a:xfrm>
          <a:off x="4411400" y="794114"/>
          <a:ext cx="286321" cy="812369"/>
        </a:xfrm>
        <a:custGeom>
          <a:avLst/>
          <a:gdLst/>
          <a:ahLst/>
          <a:cxnLst/>
          <a:rect l="0" t="0" r="0" b="0"/>
          <a:pathLst>
            <a:path>
              <a:moveTo>
                <a:pt x="0" y="0"/>
              </a:moveTo>
              <a:lnTo>
                <a:pt x="0" y="812369"/>
              </a:lnTo>
              <a:lnTo>
                <a:pt x="286321" y="812369"/>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A468873-C630-4044-AF5E-B9022957F73E}">
      <dsp:nvSpPr>
        <dsp:cNvPr id="0" name=""/>
        <dsp:cNvSpPr/>
      </dsp:nvSpPr>
      <dsp:spPr>
        <a:xfrm>
          <a:off x="4697722" y="1073139"/>
          <a:ext cx="2420042" cy="106668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Used when there is insufficient evidence or for less serious incidents</a:t>
          </a:r>
          <a:endParaRPr lang="en-US" sz="1500" kern="1200" dirty="0"/>
        </a:p>
      </dsp:txBody>
      <dsp:txXfrm>
        <a:off x="4728964" y="1104381"/>
        <a:ext cx="2357558" cy="1004205"/>
      </dsp:txXfrm>
    </dsp:sp>
    <dsp:sp modelId="{30E466A0-7D8A-3845-B958-85F16E2F784B}">
      <dsp:nvSpPr>
        <dsp:cNvPr id="0" name=""/>
        <dsp:cNvSpPr/>
      </dsp:nvSpPr>
      <dsp:spPr>
        <a:xfrm>
          <a:off x="4411400" y="794114"/>
          <a:ext cx="286321" cy="2158725"/>
        </a:xfrm>
        <a:custGeom>
          <a:avLst/>
          <a:gdLst/>
          <a:ahLst/>
          <a:cxnLst/>
          <a:rect l="0" t="0" r="0" b="0"/>
          <a:pathLst>
            <a:path>
              <a:moveTo>
                <a:pt x="0" y="0"/>
              </a:moveTo>
              <a:lnTo>
                <a:pt x="0" y="2158725"/>
              </a:lnTo>
              <a:lnTo>
                <a:pt x="286321" y="2158725"/>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44E60D6-21D9-EE44-98DE-388BD20D5ADB}">
      <dsp:nvSpPr>
        <dsp:cNvPr id="0" name=""/>
        <dsp:cNvSpPr/>
      </dsp:nvSpPr>
      <dsp:spPr>
        <a:xfrm>
          <a:off x="4697722" y="2418853"/>
          <a:ext cx="2427096" cy="106797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Police offer verbal advice and provide contact details of relevant service agencies</a:t>
          </a:r>
          <a:endParaRPr lang="en-US" sz="1500" kern="1200" dirty="0"/>
        </a:p>
      </dsp:txBody>
      <dsp:txXfrm>
        <a:off x="4729002" y="2450133"/>
        <a:ext cx="2364536" cy="1005413"/>
      </dsp:txXfrm>
    </dsp:sp>
    <dsp:sp modelId="{76208ED8-17FB-7247-B33D-D6460482495B}">
      <dsp:nvSpPr>
        <dsp:cNvPr id="0" name=""/>
        <dsp:cNvSpPr/>
      </dsp:nvSpPr>
      <dsp:spPr>
        <a:xfrm>
          <a:off x="4411400" y="794114"/>
          <a:ext cx="286321" cy="3510126"/>
        </a:xfrm>
        <a:custGeom>
          <a:avLst/>
          <a:gdLst/>
          <a:ahLst/>
          <a:cxnLst/>
          <a:rect l="0" t="0" r="0" b="0"/>
          <a:pathLst>
            <a:path>
              <a:moveTo>
                <a:pt x="0" y="0"/>
              </a:moveTo>
              <a:lnTo>
                <a:pt x="0" y="3510126"/>
              </a:lnTo>
              <a:lnTo>
                <a:pt x="286321" y="3510126"/>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DEA1F80-FE99-8C4D-B0A1-862B1B410A62}">
      <dsp:nvSpPr>
        <dsp:cNvPr id="0" name=""/>
        <dsp:cNvSpPr/>
      </dsp:nvSpPr>
      <dsp:spPr>
        <a:xfrm>
          <a:off x="4697722" y="3765851"/>
          <a:ext cx="2434150" cy="107677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en-US" sz="1500" kern="1200" dirty="0" smtClean="0"/>
            <a:t>Perpetrators may contact service providers at their own discretion</a:t>
          </a:r>
          <a:endParaRPr lang="en-US" sz="1500" kern="1200" dirty="0"/>
        </a:p>
      </dsp:txBody>
      <dsp:txXfrm>
        <a:off x="4729260" y="3797389"/>
        <a:ext cx="2371074" cy="101370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BF8211-642E-E64E-A773-BAB67F1E5F52}">
      <dsp:nvSpPr>
        <dsp:cNvPr id="0" name=""/>
        <dsp:cNvSpPr/>
      </dsp:nvSpPr>
      <dsp:spPr>
        <a:xfrm>
          <a:off x="2784" y="2645"/>
          <a:ext cx="7538230" cy="1335044"/>
        </a:xfrm>
        <a:prstGeom prst="roundRect">
          <a:avLst>
            <a:gd name="adj" fmla="val 10000"/>
          </a:avLst>
        </a:prstGeom>
        <a:gradFill rotWithShape="0">
          <a:gsLst>
            <a:gs pos="0">
              <a:schemeClr val="accent1">
                <a:hueOff val="0"/>
                <a:satOff val="0"/>
                <a:lumOff val="0"/>
                <a:alphaOff val="0"/>
                <a:tint val="90000"/>
              </a:schemeClr>
            </a:gs>
            <a:gs pos="48000">
              <a:schemeClr val="accent1">
                <a:hueOff val="0"/>
                <a:satOff val="0"/>
                <a:lumOff val="0"/>
                <a:alphaOff val="0"/>
                <a:tint val="54000"/>
                <a:satMod val="140000"/>
              </a:schemeClr>
            </a:gs>
            <a:gs pos="100000">
              <a:schemeClr val="accent1">
                <a:hueOff val="0"/>
                <a:satOff val="0"/>
                <a:lumOff val="0"/>
                <a:alphaOff val="0"/>
                <a:tint val="24000"/>
                <a:satMod val="260000"/>
              </a:schemeClr>
            </a:gs>
          </a:gsLst>
          <a:lin ang="16200000" scaled="1"/>
        </a:gradFill>
        <a:ln>
          <a:noFill/>
        </a:ln>
        <a:effectLst>
          <a:outerShdw blurRad="63500" dist="12700" dir="5400000" sx="102000" sy="102000" rotWithShape="0">
            <a:srgbClr val="000000">
              <a:alpha val="32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RQ: How do the difficulties of policing domestic violence in immigrant communities manifest themselves in the Victorian context?</a:t>
          </a:r>
          <a:endParaRPr lang="en-US" sz="2400" kern="1200" dirty="0"/>
        </a:p>
      </dsp:txBody>
      <dsp:txXfrm>
        <a:off x="41886" y="41747"/>
        <a:ext cx="7460026" cy="1256840"/>
      </dsp:txXfrm>
    </dsp:sp>
    <dsp:sp modelId="{B9D695FE-049C-E04D-AD3A-FB8D596C8A3A}">
      <dsp:nvSpPr>
        <dsp:cNvPr id="0" name=""/>
        <dsp:cNvSpPr/>
      </dsp:nvSpPr>
      <dsp:spPr>
        <a:xfrm>
          <a:off x="2784" y="1605023"/>
          <a:ext cx="3617193" cy="2770663"/>
        </a:xfrm>
        <a:prstGeom prst="roundRect">
          <a:avLst>
            <a:gd name="adj" fmla="val 10000"/>
          </a:avLst>
        </a:prstGeom>
        <a:gradFill rotWithShape="0">
          <a:gsLst>
            <a:gs pos="0">
              <a:schemeClr val="accent1">
                <a:hueOff val="0"/>
                <a:satOff val="0"/>
                <a:lumOff val="0"/>
                <a:alphaOff val="0"/>
                <a:tint val="90000"/>
              </a:schemeClr>
            </a:gs>
            <a:gs pos="48000">
              <a:schemeClr val="accent1">
                <a:hueOff val="0"/>
                <a:satOff val="0"/>
                <a:lumOff val="0"/>
                <a:alphaOff val="0"/>
                <a:tint val="54000"/>
                <a:satMod val="140000"/>
              </a:schemeClr>
            </a:gs>
            <a:gs pos="100000">
              <a:schemeClr val="accent1">
                <a:hueOff val="0"/>
                <a:satOff val="0"/>
                <a:lumOff val="0"/>
                <a:alphaOff val="0"/>
                <a:tint val="24000"/>
                <a:satMod val="260000"/>
              </a:schemeClr>
            </a:gs>
          </a:gsLst>
          <a:lin ang="16200000" scaled="1"/>
        </a:gradFill>
        <a:ln>
          <a:noFill/>
        </a:ln>
        <a:effectLst>
          <a:outerShdw blurRad="63500" dist="12700" dir="5400000" sx="102000" sy="102000" rotWithShape="0">
            <a:srgbClr val="000000">
              <a:alpha val="32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Informal Consultations:</a:t>
          </a:r>
        </a:p>
        <a:p>
          <a:pPr lvl="0" algn="ctr" defTabSz="889000">
            <a:lnSpc>
              <a:spcPct val="90000"/>
            </a:lnSpc>
            <a:spcBef>
              <a:spcPct val="0"/>
            </a:spcBef>
            <a:spcAft>
              <a:spcPct val="35000"/>
            </a:spcAft>
          </a:pPr>
          <a:r>
            <a:rPr lang="en-US" sz="2000" kern="1200" dirty="0" smtClean="0"/>
            <a:t> Victoria Police – Violence against Women Strategy Group, Multicultural Liaison Officer, New and Emerging Communities Liaison Officer, CEO - </a:t>
          </a:r>
          <a:r>
            <a:rPr lang="en-US" sz="2000" kern="1200" dirty="0" err="1" smtClean="0"/>
            <a:t>InTouch</a:t>
          </a:r>
          <a:endParaRPr lang="en-US" sz="2000" kern="1200" dirty="0"/>
        </a:p>
      </dsp:txBody>
      <dsp:txXfrm>
        <a:off x="83934" y="1686173"/>
        <a:ext cx="3454893" cy="2608363"/>
      </dsp:txXfrm>
    </dsp:sp>
    <dsp:sp modelId="{D4CC0676-1C36-DA42-8E92-6DB2B70CD3F8}">
      <dsp:nvSpPr>
        <dsp:cNvPr id="0" name=""/>
        <dsp:cNvSpPr/>
      </dsp:nvSpPr>
      <dsp:spPr>
        <a:xfrm>
          <a:off x="3923822" y="1605023"/>
          <a:ext cx="3617193" cy="2770663"/>
        </a:xfrm>
        <a:prstGeom prst="roundRect">
          <a:avLst>
            <a:gd name="adj" fmla="val 10000"/>
          </a:avLst>
        </a:prstGeom>
        <a:gradFill rotWithShape="0">
          <a:gsLst>
            <a:gs pos="0">
              <a:schemeClr val="accent1">
                <a:hueOff val="0"/>
                <a:satOff val="0"/>
                <a:lumOff val="0"/>
                <a:alphaOff val="0"/>
                <a:tint val="90000"/>
              </a:schemeClr>
            </a:gs>
            <a:gs pos="48000">
              <a:schemeClr val="accent1">
                <a:hueOff val="0"/>
                <a:satOff val="0"/>
                <a:lumOff val="0"/>
                <a:alphaOff val="0"/>
                <a:tint val="54000"/>
                <a:satMod val="140000"/>
              </a:schemeClr>
            </a:gs>
            <a:gs pos="100000">
              <a:schemeClr val="accent1">
                <a:hueOff val="0"/>
                <a:satOff val="0"/>
                <a:lumOff val="0"/>
                <a:alphaOff val="0"/>
                <a:tint val="24000"/>
                <a:satMod val="260000"/>
              </a:schemeClr>
            </a:gs>
          </a:gsLst>
          <a:lin ang="16200000" scaled="1"/>
        </a:gradFill>
        <a:ln>
          <a:noFill/>
        </a:ln>
        <a:effectLst>
          <a:outerShdw blurRad="63500" dist="12700" dir="5400000" sx="102000" sy="102000" rotWithShape="0">
            <a:srgbClr val="000000">
              <a:alpha val="32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Semi-structured Interviews:</a:t>
          </a:r>
        </a:p>
        <a:p>
          <a:pPr lvl="0" algn="ctr" defTabSz="889000">
            <a:lnSpc>
              <a:spcPct val="90000"/>
            </a:lnSpc>
            <a:spcBef>
              <a:spcPct val="0"/>
            </a:spcBef>
            <a:spcAft>
              <a:spcPct val="35000"/>
            </a:spcAft>
          </a:pPr>
          <a:r>
            <a:rPr lang="en-US" sz="2000" kern="1200" dirty="0" smtClean="0"/>
            <a:t>Family violence workers from the coordinating agency of the South-East Metropolitan Region, Victoria (n = 19)</a:t>
          </a:r>
        </a:p>
      </dsp:txBody>
      <dsp:txXfrm>
        <a:off x="4004972" y="1686173"/>
        <a:ext cx="3454893" cy="260836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E7028F-D947-C84D-80C8-0C09A634F15D}">
      <dsp:nvSpPr>
        <dsp:cNvPr id="0" name=""/>
        <dsp:cNvSpPr/>
      </dsp:nvSpPr>
      <dsp:spPr>
        <a:xfrm>
          <a:off x="1454" y="-9"/>
          <a:ext cx="3705284" cy="4758163"/>
        </a:xfrm>
        <a:prstGeom prst="roundRect">
          <a:avLst>
            <a:gd name="adj" fmla="val 5000"/>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0">
          <a:scrgbClr r="0" g="0" b="0"/>
        </a:lnRef>
        <a:fillRef idx="3">
          <a:scrgbClr r="0" g="0" b="0"/>
        </a:fillRef>
        <a:effectRef idx="2">
          <a:scrgbClr r="0" g="0" b="0"/>
        </a:effectRef>
        <a:fontRef idx="minor">
          <a:schemeClr val="lt1"/>
        </a:fontRef>
      </dsp:style>
      <dsp:txBody>
        <a:bodyPr spcFirstLastPara="0" vert="horz" wrap="square" lIns="0" tIns="109728" rIns="142240" bIns="0" numCol="1" spcCol="1270" anchor="t" anchorCtr="0">
          <a:noAutofit/>
        </a:bodyPr>
        <a:lstStyle/>
        <a:p>
          <a:pPr lvl="0" algn="r" defTabSz="1422400">
            <a:lnSpc>
              <a:spcPct val="90000"/>
            </a:lnSpc>
            <a:spcBef>
              <a:spcPct val="0"/>
            </a:spcBef>
            <a:spcAft>
              <a:spcPct val="35000"/>
            </a:spcAft>
          </a:pPr>
          <a:r>
            <a:rPr lang="en-US" sz="3200" kern="1200" dirty="0" smtClean="0">
              <a:solidFill>
                <a:schemeClr val="bg2">
                  <a:lumMod val="75000"/>
                </a:schemeClr>
              </a:solidFill>
            </a:rPr>
            <a:t>Historical</a:t>
          </a:r>
          <a:endParaRPr lang="en-US" sz="3200" kern="1200" dirty="0">
            <a:solidFill>
              <a:schemeClr val="bg2">
                <a:lumMod val="75000"/>
              </a:schemeClr>
            </a:solidFill>
          </a:endParaRPr>
        </a:p>
      </dsp:txBody>
      <dsp:txXfrm rot="16200000">
        <a:off x="-1578863" y="1580308"/>
        <a:ext cx="3901694" cy="741056"/>
      </dsp:txXfrm>
    </dsp:sp>
    <dsp:sp modelId="{76A5E8E7-068B-184A-AF88-5365A138A572}">
      <dsp:nvSpPr>
        <dsp:cNvPr id="0" name=""/>
        <dsp:cNvSpPr/>
      </dsp:nvSpPr>
      <dsp:spPr>
        <a:xfrm>
          <a:off x="742511" y="-9"/>
          <a:ext cx="2760437" cy="4758163"/>
        </a:xfrm>
        <a:prstGeom prst="rect">
          <a:avLst/>
        </a:prstGeom>
        <a:noFill/>
        <a:ln>
          <a:noFill/>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dsp:spPr>
      <dsp:style>
        <a:lnRef idx="0">
          <a:scrgbClr r="0" g="0" b="0"/>
        </a:lnRef>
        <a:fillRef idx="3">
          <a:scrgbClr r="0" g="0" b="0"/>
        </a:fillRef>
        <a:effectRef idx="2">
          <a:scrgbClr r="0" g="0" b="0"/>
        </a:effectRef>
        <a:fontRef idx="minor">
          <a:schemeClr val="lt1"/>
        </a:fontRef>
      </dsp:style>
      <dsp:txBody>
        <a:bodyPr spcFirstLastPara="0" vert="horz" wrap="square" lIns="0" tIns="68580" rIns="0" bIns="0" numCol="1" spcCol="1270" anchor="t" anchorCtr="0">
          <a:noAutofit/>
        </a:bodyPr>
        <a:lstStyle/>
        <a:p>
          <a:pPr lvl="0" algn="l" defTabSz="889000">
            <a:lnSpc>
              <a:spcPct val="90000"/>
            </a:lnSpc>
            <a:spcBef>
              <a:spcPct val="0"/>
            </a:spcBef>
            <a:spcAft>
              <a:spcPct val="35000"/>
            </a:spcAft>
          </a:pPr>
          <a:r>
            <a:rPr lang="en-US" sz="2000" kern="1200" dirty="0" smtClean="0">
              <a:solidFill>
                <a:schemeClr val="bg1"/>
              </a:solidFill>
            </a:rPr>
            <a:t>Women from CALD backgrounds have typically come from countries or cultures where police do not intervene in family violence</a:t>
          </a:r>
          <a:endParaRPr lang="en-US" sz="2000" kern="1200" dirty="0">
            <a:solidFill>
              <a:schemeClr val="bg1"/>
            </a:solidFill>
          </a:endParaRPr>
        </a:p>
        <a:p>
          <a:pPr lvl="0" algn="l" defTabSz="889000">
            <a:lnSpc>
              <a:spcPct val="90000"/>
            </a:lnSpc>
            <a:spcBef>
              <a:spcPct val="0"/>
            </a:spcBef>
            <a:spcAft>
              <a:spcPct val="35000"/>
            </a:spcAft>
          </a:pPr>
          <a:r>
            <a:rPr lang="en-US" sz="2000" kern="1200" smtClean="0">
              <a:solidFill>
                <a:schemeClr val="bg1"/>
              </a:solidFill>
            </a:rPr>
            <a:t>Women from CALD backgrounds have come from countries or cultures where police or state agencies have been corrupt, oppressive and/or violent</a:t>
          </a:r>
          <a:endParaRPr lang="en-US" sz="2000" kern="1200" dirty="0">
            <a:solidFill>
              <a:schemeClr val="bg1"/>
            </a:solidFill>
          </a:endParaRPr>
        </a:p>
      </dsp:txBody>
      <dsp:txXfrm>
        <a:off x="742511" y="-9"/>
        <a:ext cx="2760437" cy="4758163"/>
      </dsp:txXfrm>
    </dsp:sp>
    <dsp:sp modelId="{D6846DA9-FF79-064B-B70A-A35EF4EB9B6C}">
      <dsp:nvSpPr>
        <dsp:cNvPr id="0" name=""/>
        <dsp:cNvSpPr/>
      </dsp:nvSpPr>
      <dsp:spPr>
        <a:xfrm>
          <a:off x="3836424" y="-9"/>
          <a:ext cx="3705284" cy="4758163"/>
        </a:xfrm>
        <a:prstGeom prst="roundRect">
          <a:avLst>
            <a:gd name="adj" fmla="val 5000"/>
          </a:avLst>
        </a:prstGeom>
        <a:gradFill rotWithShape="0">
          <a:gsLst>
            <a:gs pos="0">
              <a:schemeClr val="accent1">
                <a:hueOff val="0"/>
                <a:satOff val="0"/>
                <a:lumOff val="0"/>
                <a:alphaOff val="0"/>
              </a:schemeClr>
            </a:gs>
            <a:gs pos="100000">
              <a:schemeClr val="accent1">
                <a:hueOff val="0"/>
                <a:satOff val="0"/>
                <a:lumOff val="0"/>
                <a:alphaOff val="0"/>
                <a:shade val="48000"/>
                <a:satMod val="180000"/>
                <a:lumMod val="94000"/>
              </a:schemeClr>
            </a:gs>
            <a:gs pos="100000">
              <a:schemeClr val="accent1">
                <a:hueOff val="0"/>
                <a:satOff val="0"/>
                <a:lumOff val="0"/>
                <a:alphaOff val="0"/>
                <a:shade val="48000"/>
                <a:satMod val="180000"/>
                <a:lumMod val="94000"/>
              </a:schemeClr>
            </a:gs>
          </a:gsLst>
          <a:lin ang="4140000" scaled="1"/>
        </a:gradFill>
        <a:ln>
          <a:noFill/>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dsp:spPr>
      <dsp:style>
        <a:lnRef idx="0">
          <a:scrgbClr r="0" g="0" b="0"/>
        </a:lnRef>
        <a:fillRef idx="3">
          <a:scrgbClr r="0" g="0" b="0"/>
        </a:fillRef>
        <a:effectRef idx="2">
          <a:scrgbClr r="0" g="0" b="0"/>
        </a:effectRef>
        <a:fontRef idx="minor">
          <a:schemeClr val="lt1"/>
        </a:fontRef>
      </dsp:style>
      <dsp:txBody>
        <a:bodyPr spcFirstLastPara="0" vert="horz" wrap="square" lIns="0" tIns="109728" rIns="142240" bIns="0" numCol="1" spcCol="1270" anchor="t" anchorCtr="0">
          <a:noAutofit/>
        </a:bodyPr>
        <a:lstStyle/>
        <a:p>
          <a:pPr lvl="0" algn="r" defTabSz="1422400">
            <a:lnSpc>
              <a:spcPct val="90000"/>
            </a:lnSpc>
            <a:spcBef>
              <a:spcPct val="0"/>
            </a:spcBef>
            <a:spcAft>
              <a:spcPct val="35000"/>
            </a:spcAft>
          </a:pPr>
          <a:r>
            <a:rPr lang="en-US" sz="3200" kern="1200" dirty="0" smtClean="0">
              <a:solidFill>
                <a:srgbClr val="1B1E3E"/>
              </a:solidFill>
            </a:rPr>
            <a:t>Contemporary</a:t>
          </a:r>
          <a:endParaRPr lang="en-US" sz="3200" kern="1200" dirty="0">
            <a:solidFill>
              <a:srgbClr val="1B1E3E"/>
            </a:solidFill>
          </a:endParaRPr>
        </a:p>
      </dsp:txBody>
      <dsp:txXfrm rot="16200000">
        <a:off x="2256105" y="1580308"/>
        <a:ext cx="3901694" cy="741056"/>
      </dsp:txXfrm>
    </dsp:sp>
    <dsp:sp modelId="{1E3EADD5-4B5E-0143-9C65-7B18BA9948A3}">
      <dsp:nvSpPr>
        <dsp:cNvPr id="0" name=""/>
        <dsp:cNvSpPr/>
      </dsp:nvSpPr>
      <dsp:spPr>
        <a:xfrm rot="15178748" flipH="1" flipV="1">
          <a:off x="3754459" y="2242291"/>
          <a:ext cx="57266" cy="72464"/>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380B6C27-DB8A-4740-978E-4DE273D4E6A2}">
      <dsp:nvSpPr>
        <dsp:cNvPr id="0" name=""/>
        <dsp:cNvSpPr/>
      </dsp:nvSpPr>
      <dsp:spPr>
        <a:xfrm>
          <a:off x="4577481" y="-9"/>
          <a:ext cx="2760437" cy="4758163"/>
        </a:xfrm>
        <a:prstGeom prst="rect">
          <a:avLst/>
        </a:prstGeom>
        <a:noFill/>
        <a:ln>
          <a:noFill/>
        </a:ln>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dsp:spPr>
      <dsp:style>
        <a:lnRef idx="0">
          <a:scrgbClr r="0" g="0" b="0"/>
        </a:lnRef>
        <a:fillRef idx="3">
          <a:scrgbClr r="0" g="0" b="0"/>
        </a:fillRef>
        <a:effectRef idx="2">
          <a:scrgbClr r="0" g="0" b="0"/>
        </a:effectRef>
        <a:fontRef idx="minor">
          <a:schemeClr val="lt1"/>
        </a:fontRef>
      </dsp:style>
      <dsp:txBody>
        <a:bodyPr spcFirstLastPara="0" vert="horz" wrap="square" lIns="0" tIns="65151" rIns="0" bIns="0" numCol="1" spcCol="1270" anchor="t" anchorCtr="0">
          <a:noAutofit/>
        </a:bodyPr>
        <a:lstStyle/>
        <a:p>
          <a:pPr lvl="0" algn="l" defTabSz="844550">
            <a:lnSpc>
              <a:spcPct val="90000"/>
            </a:lnSpc>
            <a:spcBef>
              <a:spcPct val="0"/>
            </a:spcBef>
            <a:spcAft>
              <a:spcPct val="35000"/>
            </a:spcAft>
          </a:pPr>
          <a:r>
            <a:rPr lang="en-US" sz="1900" kern="1200" dirty="0" smtClean="0">
              <a:solidFill>
                <a:schemeClr val="bg1"/>
              </a:solidFill>
            </a:rPr>
            <a:t>Due to stories and/or reports of difficult interactions between CALD communities and police, women from CALD backgrounds are hesitant to report family violence for fear of police brutality/racism/discrimination against their partners</a:t>
          </a:r>
          <a:endParaRPr lang="en-US" sz="1900" kern="1200" dirty="0">
            <a:solidFill>
              <a:schemeClr val="bg1"/>
            </a:solidFill>
          </a:endParaRPr>
        </a:p>
        <a:p>
          <a:pPr lvl="0" algn="l" defTabSz="844550">
            <a:lnSpc>
              <a:spcPct val="90000"/>
            </a:lnSpc>
            <a:spcBef>
              <a:spcPct val="0"/>
            </a:spcBef>
            <a:spcAft>
              <a:spcPct val="35000"/>
            </a:spcAft>
          </a:pPr>
          <a:r>
            <a:rPr lang="en-US" sz="1900" kern="1200" dirty="0" smtClean="0">
              <a:solidFill>
                <a:schemeClr val="bg1"/>
              </a:solidFill>
            </a:rPr>
            <a:t>Fear that reporting violence will ‘increase police scrutiny’ of their community</a:t>
          </a:r>
          <a:endParaRPr lang="en-US" sz="1900" kern="1200" dirty="0">
            <a:solidFill>
              <a:schemeClr val="bg1"/>
            </a:solidFill>
          </a:endParaRPr>
        </a:p>
      </dsp:txBody>
      <dsp:txXfrm>
        <a:off x="4577481" y="-9"/>
        <a:ext cx="2760437" cy="475816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9B435F-8ED2-1F4C-87BD-71F917D406D5}" type="datetimeFigureOut">
              <a:rPr lang="en-US" smtClean="0"/>
              <a:t>15-Feb-17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C88A4A-615E-6243-863D-D1186497FBE6}" type="slidenum">
              <a:rPr lang="en-US" smtClean="0"/>
              <a:t>‹#›</a:t>
            </a:fld>
            <a:endParaRPr lang="en-US"/>
          </a:p>
        </p:txBody>
      </p:sp>
    </p:spTree>
    <p:extLst>
      <p:ext uri="{BB962C8B-B14F-4D97-AF65-F5344CB8AC3E}">
        <p14:creationId xmlns:p14="http://schemas.microsoft.com/office/powerpoint/2010/main" val="169069142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Fear</a:t>
            </a:r>
            <a:r>
              <a:rPr lang="en-US" baseline="0" dirty="0" smtClean="0"/>
              <a:t> of the “uniform” – anecdote about how they were reluctant to take taxis</a:t>
            </a:r>
          </a:p>
          <a:p>
            <a:endParaRPr lang="en-US" baseline="0" dirty="0" smtClean="0"/>
          </a:p>
          <a:p>
            <a:r>
              <a:rPr lang="en-US" baseline="0" dirty="0" smtClean="0"/>
              <a:t>Story of how police member changed into plainclothes to get victim to cooperate </a:t>
            </a:r>
          </a:p>
          <a:p>
            <a:endParaRPr lang="en-US" baseline="0" dirty="0" smtClean="0"/>
          </a:p>
          <a:p>
            <a:r>
              <a:rPr lang="en-US" baseline="0" dirty="0" smtClean="0"/>
              <a:t>(Thesis page 120)</a:t>
            </a:r>
            <a:endParaRPr lang="en-US" dirty="0"/>
          </a:p>
        </p:txBody>
      </p:sp>
      <p:sp>
        <p:nvSpPr>
          <p:cNvPr id="4" name="Slide Number Placeholder 3"/>
          <p:cNvSpPr>
            <a:spLocks noGrp="1"/>
          </p:cNvSpPr>
          <p:nvPr>
            <p:ph type="sldNum" sz="quarter" idx="10"/>
          </p:nvPr>
        </p:nvSpPr>
        <p:spPr/>
        <p:txBody>
          <a:bodyPr/>
          <a:lstStyle/>
          <a:p>
            <a:fld id="{EDC88A4A-615E-6243-863D-D1186497FBE6}" type="slidenum">
              <a:rPr lang="en-US" smtClean="0"/>
              <a:t>12</a:t>
            </a:fld>
            <a:endParaRPr lang="en-US"/>
          </a:p>
        </p:txBody>
      </p:sp>
    </p:spTree>
    <p:extLst>
      <p:ext uri="{BB962C8B-B14F-4D97-AF65-F5344CB8AC3E}">
        <p14:creationId xmlns:p14="http://schemas.microsoft.com/office/powerpoint/2010/main" val="7798667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Increased importance</a:t>
            </a:r>
            <a:r>
              <a:rPr lang="en-US" baseline="0" dirty="0" smtClean="0"/>
              <a:t> of the first contact – mainstream clients have an expectation or understanding that police will ‘do their job’ regardless of how they may receive the service (i.e. the ‘bedside manner’), but CALD clients have no understanding that this is true. Further they tend to hold many difference misconceptions and fears of police.</a:t>
            </a:r>
          </a:p>
          <a:p>
            <a:endParaRPr lang="en-US" baseline="0" dirty="0" smtClean="0"/>
          </a:p>
          <a:p>
            <a:r>
              <a:rPr lang="en-US" baseline="0" dirty="0" smtClean="0"/>
              <a:t>Further, there are often serious risks associated with reporting family violence – there is a risk of retributive violence if police do not deal with the issue adequately the first time around, or perpetrators may increase control in the future. </a:t>
            </a:r>
            <a:endParaRPr lang="en-US" dirty="0"/>
          </a:p>
        </p:txBody>
      </p:sp>
      <p:sp>
        <p:nvSpPr>
          <p:cNvPr id="4" name="Slide Number Placeholder 3"/>
          <p:cNvSpPr>
            <a:spLocks noGrp="1"/>
          </p:cNvSpPr>
          <p:nvPr>
            <p:ph type="sldNum" sz="quarter" idx="10"/>
          </p:nvPr>
        </p:nvSpPr>
        <p:spPr/>
        <p:txBody>
          <a:bodyPr/>
          <a:lstStyle/>
          <a:p>
            <a:fld id="{EDC88A4A-615E-6243-863D-D1186497FBE6}" type="slidenum">
              <a:rPr lang="en-US" smtClean="0"/>
              <a:t>13</a:t>
            </a:fld>
            <a:endParaRPr lang="en-US"/>
          </a:p>
        </p:txBody>
      </p:sp>
    </p:spTree>
    <p:extLst>
      <p:ext uri="{BB962C8B-B14F-4D97-AF65-F5344CB8AC3E}">
        <p14:creationId xmlns:p14="http://schemas.microsoft.com/office/powerpoint/2010/main" val="779866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Pages</a:t>
            </a:r>
            <a:r>
              <a:rPr lang="en-US" baseline="0" dirty="0" smtClean="0"/>
              <a:t> 110-111</a:t>
            </a:r>
            <a:endParaRPr lang="en-US" dirty="0"/>
          </a:p>
        </p:txBody>
      </p:sp>
      <p:sp>
        <p:nvSpPr>
          <p:cNvPr id="4" name="Slide Number Placeholder 3"/>
          <p:cNvSpPr>
            <a:spLocks noGrp="1"/>
          </p:cNvSpPr>
          <p:nvPr>
            <p:ph type="sldNum" sz="quarter" idx="10"/>
          </p:nvPr>
        </p:nvSpPr>
        <p:spPr/>
        <p:txBody>
          <a:bodyPr/>
          <a:lstStyle/>
          <a:p>
            <a:fld id="{EDC88A4A-615E-6243-863D-D1186497FBE6}" type="slidenum">
              <a:rPr lang="en-US" smtClean="0"/>
              <a:t>14</a:t>
            </a:fld>
            <a:endParaRPr lang="en-US"/>
          </a:p>
        </p:txBody>
      </p:sp>
    </p:spTree>
    <p:extLst>
      <p:ext uri="{BB962C8B-B14F-4D97-AF65-F5344CB8AC3E}">
        <p14:creationId xmlns:p14="http://schemas.microsoft.com/office/powerpoint/2010/main" val="7798667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C88A4A-615E-6243-863D-D1186497FBE6}" type="slidenum">
              <a:rPr lang="en-US" smtClean="0"/>
              <a:t>15</a:t>
            </a:fld>
            <a:endParaRPr lang="en-US"/>
          </a:p>
        </p:txBody>
      </p:sp>
    </p:spTree>
    <p:extLst>
      <p:ext uri="{BB962C8B-B14F-4D97-AF65-F5344CB8AC3E}">
        <p14:creationId xmlns:p14="http://schemas.microsoft.com/office/powerpoint/2010/main" val="779866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-Workers reported that victims</a:t>
            </a:r>
            <a:r>
              <a:rPr lang="en-US" baseline="0" dirty="0" smtClean="0"/>
              <a:t> have been told by perpetrators and their families that an intervention order will mean that she will not be able to see her children anymore. </a:t>
            </a:r>
          </a:p>
          <a:p>
            <a:endParaRPr lang="en-US" baseline="0" dirty="0" smtClean="0"/>
          </a:p>
          <a:p>
            <a:r>
              <a:rPr lang="en-US" baseline="0" dirty="0" smtClean="0"/>
              <a:t>-More than half of all interviewees cited that they have had clients who expressly did not want police to pursue the option of an intervention order – financial dependence, a lack of language ability, inability to find work or housing independently, wish to reduce disruption on children (especially school-age children), etc.</a:t>
            </a:r>
          </a:p>
          <a:p>
            <a:endParaRPr lang="en-US" dirty="0" smtClean="0"/>
          </a:p>
          <a:p>
            <a:r>
              <a:rPr lang="en-US" dirty="0" smtClean="0"/>
              <a:t>-CALD victims far more likely to choose, when offered, the option of an intervention order which</a:t>
            </a:r>
            <a:r>
              <a:rPr lang="en-US" baseline="0" dirty="0" smtClean="0"/>
              <a:t> permits the perpetrator to continue living under the same roof.</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EDC88A4A-615E-6243-863D-D1186497FBE6}" type="slidenum">
              <a:rPr lang="en-US" smtClean="0"/>
              <a:t>16</a:t>
            </a:fld>
            <a:endParaRPr lang="en-US"/>
          </a:p>
        </p:txBody>
      </p:sp>
    </p:spTree>
    <p:extLst>
      <p:ext uri="{BB962C8B-B14F-4D97-AF65-F5344CB8AC3E}">
        <p14:creationId xmlns:p14="http://schemas.microsoft.com/office/powerpoint/2010/main" val="7798667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-Police </a:t>
            </a:r>
            <a:r>
              <a:rPr lang="en-US" dirty="0" err="1" smtClean="0"/>
              <a:t>prioritise</a:t>
            </a:r>
            <a:r>
              <a:rPr lang="en-US" baseline="0" dirty="0" smtClean="0"/>
              <a:t> safety and risk management when responding to family violence incidents, and often do not have time to provide adequate follow up </a:t>
            </a:r>
          </a:p>
          <a:p>
            <a:endParaRPr lang="en-US" baseline="0" dirty="0" smtClean="0"/>
          </a:p>
          <a:p>
            <a:r>
              <a:rPr lang="en-US" baseline="0" dirty="0" smtClean="0"/>
              <a:t>-There may be difficulty with obtaining an interpreter for the purposes of serving an IO or SN; little impetus to do so</a:t>
            </a:r>
          </a:p>
          <a:p>
            <a:endParaRPr lang="en-US" baseline="0" dirty="0" smtClean="0"/>
          </a:p>
          <a:p>
            <a:r>
              <a:rPr lang="en-US" baseline="0" dirty="0" smtClean="0"/>
              <a:t>-Often workers, when following up with victims, state that ‘I see you have an intervention order or safety notice applied or being applied for’, and they have no idea what they mean</a:t>
            </a:r>
            <a:endParaRPr lang="en-US" dirty="0"/>
          </a:p>
        </p:txBody>
      </p:sp>
      <p:sp>
        <p:nvSpPr>
          <p:cNvPr id="4" name="Slide Number Placeholder 3"/>
          <p:cNvSpPr>
            <a:spLocks noGrp="1"/>
          </p:cNvSpPr>
          <p:nvPr>
            <p:ph type="sldNum" sz="quarter" idx="10"/>
          </p:nvPr>
        </p:nvSpPr>
        <p:spPr/>
        <p:txBody>
          <a:bodyPr/>
          <a:lstStyle/>
          <a:p>
            <a:fld id="{EDC88A4A-615E-6243-863D-D1186497FBE6}" type="slidenum">
              <a:rPr lang="en-US" smtClean="0"/>
              <a:t>17</a:t>
            </a:fld>
            <a:endParaRPr lang="en-US"/>
          </a:p>
        </p:txBody>
      </p:sp>
    </p:spTree>
    <p:extLst>
      <p:ext uri="{BB962C8B-B14F-4D97-AF65-F5344CB8AC3E}">
        <p14:creationId xmlns:p14="http://schemas.microsoft.com/office/powerpoint/2010/main" val="7798667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C88A4A-615E-6243-863D-D1186497FBE6}" type="slidenum">
              <a:rPr lang="en-US" smtClean="0"/>
              <a:t>18</a:t>
            </a:fld>
            <a:endParaRPr lang="en-US"/>
          </a:p>
        </p:txBody>
      </p:sp>
    </p:spTree>
    <p:extLst>
      <p:ext uri="{BB962C8B-B14F-4D97-AF65-F5344CB8AC3E}">
        <p14:creationId xmlns:p14="http://schemas.microsoft.com/office/powerpoint/2010/main" val="7798667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Police, Ambulance,</a:t>
            </a:r>
            <a:r>
              <a:rPr lang="en-US" baseline="0" dirty="0" smtClean="0"/>
              <a:t> and Clinical Early Response</a:t>
            </a:r>
            <a:r>
              <a:rPr lang="en-US" dirty="0" smtClean="0"/>
              <a:t> – joint crisis response from police and mental health clinicians</a:t>
            </a:r>
            <a:r>
              <a:rPr lang="en-US" baseline="0" dirty="0" smtClean="0"/>
              <a:t> to people experiencing a </a:t>
            </a:r>
            <a:r>
              <a:rPr lang="en-US" baseline="0" dirty="0" err="1" smtClean="0"/>
              <a:t>behavioural</a:t>
            </a:r>
            <a:r>
              <a:rPr lang="en-US" baseline="0" dirty="0" smtClean="0"/>
              <a:t> disturbance in the community, developed as part of the DHS Mental Health Reform Strategy. This was evaluated in 2011 by the Allen Consulting Group, and they found: </a:t>
            </a:r>
          </a:p>
          <a:p>
            <a:pPr marL="171450" indent="-171450">
              <a:buFont typeface="Arial"/>
              <a:buChar char="•"/>
            </a:pPr>
            <a:r>
              <a:rPr lang="en-US" baseline="0" dirty="0" smtClean="0"/>
              <a:t>resulted in more timely access to mental health services</a:t>
            </a:r>
          </a:p>
          <a:p>
            <a:pPr marL="171450" indent="-171450">
              <a:buFont typeface="Arial"/>
              <a:buChar char="•"/>
            </a:pPr>
            <a:r>
              <a:rPr lang="en-US" baseline="0" dirty="0" smtClean="0"/>
              <a:t>police first responders are released more quickly</a:t>
            </a:r>
          </a:p>
          <a:p>
            <a:pPr marL="171450" indent="-171450">
              <a:buFont typeface="Arial"/>
              <a:buChar char="•"/>
            </a:pPr>
            <a:r>
              <a:rPr lang="en-US" baseline="0" dirty="0" smtClean="0"/>
              <a:t>more accurate information sharing between police and mental health services</a:t>
            </a:r>
          </a:p>
          <a:p>
            <a:pPr marL="171450" indent="-171450">
              <a:buFont typeface="Arial"/>
              <a:buChar char="•"/>
            </a:pPr>
            <a:endParaRPr lang="en-US" baseline="0" dirty="0" smtClean="0"/>
          </a:p>
          <a:p>
            <a:pPr marL="0" indent="0">
              <a:buFont typeface="Arial"/>
              <a:buNone/>
            </a:pPr>
            <a:r>
              <a:rPr lang="en-US" baseline="0" dirty="0" smtClean="0"/>
              <a:t>ISR Pilot (NZ) brings together police, corrections, Child Youth and Family services, Health, Specialist Family Violence NGOs and </a:t>
            </a:r>
            <a:r>
              <a:rPr lang="en-US" b="1" baseline="0" dirty="0" smtClean="0"/>
              <a:t>Maori</a:t>
            </a:r>
            <a:r>
              <a:rPr lang="en-US" baseline="0" dirty="0" smtClean="0"/>
              <a:t> service providers. Reviews </a:t>
            </a:r>
            <a:r>
              <a:rPr lang="en-US" b="1" baseline="0" dirty="0" smtClean="0"/>
              <a:t>all</a:t>
            </a:r>
            <a:r>
              <a:rPr lang="en-US" baseline="0" dirty="0" smtClean="0"/>
              <a:t> cases attended by police and high-risk prison releases </a:t>
            </a:r>
            <a:r>
              <a:rPr lang="en-US" baseline="0" smtClean="0"/>
              <a:t>in Christchurch daily</a:t>
            </a:r>
            <a:r>
              <a:rPr lang="en-US" baseline="0" dirty="0" smtClean="0"/>
              <a:t>.</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EDC88A4A-615E-6243-863D-D1186497FBE6}" type="slidenum">
              <a:rPr lang="en-US" smtClean="0"/>
              <a:t>20</a:t>
            </a:fld>
            <a:endParaRPr lang="en-US"/>
          </a:p>
        </p:txBody>
      </p:sp>
    </p:spTree>
    <p:extLst>
      <p:ext uri="{BB962C8B-B14F-4D97-AF65-F5344CB8AC3E}">
        <p14:creationId xmlns:p14="http://schemas.microsoft.com/office/powerpoint/2010/main" val="30541157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C88A4A-615E-6243-863D-D1186497FBE6}" type="slidenum">
              <a:rPr lang="en-US" smtClean="0"/>
              <a:t>21</a:t>
            </a:fld>
            <a:endParaRPr lang="en-US"/>
          </a:p>
        </p:txBody>
      </p:sp>
    </p:spTree>
    <p:extLst>
      <p:ext uri="{BB962C8B-B14F-4D97-AF65-F5344CB8AC3E}">
        <p14:creationId xmlns:p14="http://schemas.microsoft.com/office/powerpoint/2010/main" val="3054115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en-AU" smtClean="0"/>
              <a:t>Click to edit Master title style</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smtClean="0"/>
              <a:t>Click to edit Master subtitle style</a:t>
            </a:r>
            <a:endParaRPr lang="en-US" dirty="0"/>
          </a:p>
        </p:txBody>
      </p:sp>
      <p:sp>
        <p:nvSpPr>
          <p:cNvPr id="15" name="Date Placeholder 14"/>
          <p:cNvSpPr>
            <a:spLocks noGrp="1"/>
          </p:cNvSpPr>
          <p:nvPr>
            <p:ph type="dt" sz="half" idx="10"/>
          </p:nvPr>
        </p:nvSpPr>
        <p:spPr/>
        <p:txBody>
          <a:bodyPr/>
          <a:lstStyle/>
          <a:p>
            <a:fld id="{2069C06D-4ED8-42C6-905D-CA84CA1B6CBF}" type="datetime2">
              <a:rPr lang="en-US" smtClean="0"/>
              <a:t>Wednesday, 15 February, 2017</a:t>
            </a:fld>
            <a:endParaRPr lang="en-US" dirty="0"/>
          </a:p>
        </p:txBody>
      </p:sp>
      <p:sp>
        <p:nvSpPr>
          <p:cNvPr id="16" name="Slide Number Placeholder 15"/>
          <p:cNvSpPr>
            <a:spLocks noGrp="1"/>
          </p:cNvSpPr>
          <p:nvPr>
            <p:ph type="sldNum" sz="quarter" idx="11"/>
          </p:nvPr>
        </p:nvSpPr>
        <p:spPr/>
        <p:txBody>
          <a:bodyPr/>
          <a:lstStyle/>
          <a:p>
            <a:fld id="{1789C0F2-17E0-497A-9BBE-0C73201AAFE3}" type="slidenum">
              <a:rPr lang="en-US" smtClean="0"/>
              <a:pPr/>
              <a:t>‹#›</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A56EEE0E-EDB0-4D84-86B0-50833DF22902}" type="datetime2">
              <a:rPr lang="en-US" smtClean="0"/>
              <a:t>Wednesday, 15 February, 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en-AU" smtClean="0"/>
              <a:t>Click to edit Master title style</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dirty="0"/>
          </a:p>
        </p:txBody>
      </p:sp>
      <p:sp>
        <p:nvSpPr>
          <p:cNvPr id="4" name="Date Placeholder 3"/>
          <p:cNvSpPr>
            <a:spLocks noGrp="1"/>
          </p:cNvSpPr>
          <p:nvPr>
            <p:ph type="dt" sz="half" idx="10"/>
          </p:nvPr>
        </p:nvSpPr>
        <p:spPr/>
        <p:txBody>
          <a:bodyPr/>
          <a:lstStyle/>
          <a:p>
            <a:fld id="{5114372C-B5AB-4C39-B273-B99224EB4DD5}" type="datetime2">
              <a:rPr lang="en-US" smtClean="0"/>
              <a:t>Wednesday, 15 February, 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13" name="Title 12"/>
          <p:cNvSpPr>
            <a:spLocks noGrp="1"/>
          </p:cNvSpPr>
          <p:nvPr>
            <p:ph type="title"/>
          </p:nvPr>
        </p:nvSpPr>
        <p:spPr/>
        <p:txBody>
          <a:bodyPr/>
          <a:lstStyle/>
          <a:p>
            <a:r>
              <a:rPr lang="en-AU" smtClean="0"/>
              <a:t>Click to edit Master title style</a:t>
            </a:r>
            <a:endParaRPr lang="en-US"/>
          </a:p>
        </p:txBody>
      </p:sp>
      <p:sp>
        <p:nvSpPr>
          <p:cNvPr id="14" name="Date Placeholder 13"/>
          <p:cNvSpPr>
            <a:spLocks noGrp="1"/>
          </p:cNvSpPr>
          <p:nvPr>
            <p:ph type="dt" sz="half" idx="10"/>
          </p:nvPr>
        </p:nvSpPr>
        <p:spPr/>
        <p:txBody>
          <a:bodyPr/>
          <a:lstStyle/>
          <a:p>
            <a:fld id="{14CB1CAA-32CD-4B55-B92A-B8F0843CACF4}" type="datetime2">
              <a:rPr lang="en-US" smtClean="0"/>
              <a:t>Wednesday, 15 February, 2017</a:t>
            </a:fld>
            <a:endParaRPr lang="en-US" dirty="0"/>
          </a:p>
        </p:txBody>
      </p:sp>
      <p:sp>
        <p:nvSpPr>
          <p:cNvPr id="15" name="Slide Number Placeholder 14"/>
          <p:cNvSpPr>
            <a:spLocks noGrp="1"/>
          </p:cNvSpPr>
          <p:nvPr>
            <p:ph type="sldNum" sz="quarter" idx="11"/>
          </p:nvPr>
        </p:nvSpPr>
        <p:spPr/>
        <p:txBody>
          <a:bodyPr/>
          <a:lstStyle/>
          <a:p>
            <a:fld id="{1789C0F2-17E0-497A-9BBE-0C73201AAFE3}" type="slidenum">
              <a:rPr lang="en-US" smtClean="0"/>
              <a:pPr/>
              <a:t>‹#›</a:t>
            </a:fld>
            <a:endParaRPr lang="en-US" dirty="0"/>
          </a:p>
        </p:txBody>
      </p:sp>
      <p:sp>
        <p:nvSpPr>
          <p:cNvPr id="16" name="Footer Placeholder 15"/>
          <p:cNvSpPr>
            <a:spLocks noGrp="1"/>
          </p:cNvSpPr>
          <p:nvPr>
            <p:ph type="ftr" sz="quarter" idx="12"/>
          </p:nvPr>
        </p:nvSpPr>
        <p:spPr/>
        <p:txBody>
          <a:body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smtClean="0"/>
              <a:t>Click to edit Master text styles</a:t>
            </a:r>
          </a:p>
        </p:txBody>
      </p:sp>
      <p:sp>
        <p:nvSpPr>
          <p:cNvPr id="12" name="Date Placeholder 11"/>
          <p:cNvSpPr>
            <a:spLocks noGrp="1"/>
          </p:cNvSpPr>
          <p:nvPr>
            <p:ph type="dt" sz="half" idx="10"/>
          </p:nvPr>
        </p:nvSpPr>
        <p:spPr/>
        <p:txBody>
          <a:bodyPr/>
          <a:lstStyle/>
          <a:p>
            <a:fld id="{3AD8CDC4-3D19-4983-B478-82F6B8E5AB66}" type="datetime2">
              <a:rPr lang="en-US" smtClean="0"/>
              <a:t>Wednesday, 15 February, 2017</a:t>
            </a:fld>
            <a:endParaRPr lang="en-US" dirty="0"/>
          </a:p>
        </p:txBody>
      </p:sp>
      <p:sp>
        <p:nvSpPr>
          <p:cNvPr id="13" name="Slide Number Placeholder 12"/>
          <p:cNvSpPr>
            <a:spLocks noGrp="1"/>
          </p:cNvSpPr>
          <p:nvPr>
            <p:ph type="sldNum" sz="quarter" idx="11"/>
          </p:nvPr>
        </p:nvSpPr>
        <p:spPr/>
        <p:txBody>
          <a:bodyPr/>
          <a:lstStyle/>
          <a:p>
            <a:fld id="{1789C0F2-17E0-497A-9BBE-0C73201AAFE3}" type="slidenum">
              <a:rPr lang="en-US" smtClean="0"/>
              <a:pPr/>
              <a:t>‹#›</a:t>
            </a:fld>
            <a:endParaRPr lang="en-US" dirty="0"/>
          </a:p>
        </p:txBody>
      </p:sp>
      <p:sp>
        <p:nvSpPr>
          <p:cNvPr id="14" name="Footer Placeholder 13"/>
          <p:cNvSpPr>
            <a:spLocks noGrp="1"/>
          </p:cNvSpPr>
          <p:nvPr>
            <p:ph type="ftr" sz="quarter" idx="12"/>
          </p:nvPr>
        </p:nvSpPr>
        <p:spPr/>
        <p:txBody>
          <a:bodyPr/>
          <a:lstStyle/>
          <a:p>
            <a:endParaRPr lang="en-US" dirty="0"/>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en-AU"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84B82477-D5D3-4181-8C11-75D0F2433A87}" type="datetime2">
              <a:rPr lang="en-US" smtClean="0"/>
              <a:t>Wednesday, 15 February, 2017</a:t>
            </a:fld>
            <a:endParaRPr lang="en-US" dirty="0"/>
          </a:p>
        </p:txBody>
      </p:sp>
      <p:sp>
        <p:nvSpPr>
          <p:cNvPr id="9" name="Slide Number Placeholder 8"/>
          <p:cNvSpPr>
            <a:spLocks noGrp="1"/>
          </p:cNvSpPr>
          <p:nvPr>
            <p:ph type="sldNum" sz="quarter" idx="11"/>
          </p:nvPr>
        </p:nvSpPr>
        <p:spPr/>
        <p:txBody>
          <a:bodyPr/>
          <a:lstStyle/>
          <a:p>
            <a:fld id="{1789C0F2-17E0-497A-9BBE-0C73201AAFE3}"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
        <p:nvSpPr>
          <p:cNvPr id="11" name="Title 10"/>
          <p:cNvSpPr>
            <a:spLocks noGrp="1"/>
          </p:cNvSpPr>
          <p:nvPr>
            <p:ph type="title"/>
          </p:nvPr>
        </p:nvSpPr>
        <p:spPr/>
        <p:txBody>
          <a:bodyPr/>
          <a:lstStyle/>
          <a:p>
            <a:r>
              <a:rPr lang="en-AU" smtClean="0"/>
              <a:t>Click to edit Master title style</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en-AU" smtClean="0"/>
              <a:t>Click to edit Master title style</a:t>
            </a:r>
            <a:endParaRPr lang="en-US" dirty="0"/>
          </a:p>
        </p:txBody>
      </p:sp>
      <p:sp>
        <p:nvSpPr>
          <p:cNvPr id="14" name="Date Placeholder 13"/>
          <p:cNvSpPr>
            <a:spLocks noGrp="1"/>
          </p:cNvSpPr>
          <p:nvPr>
            <p:ph type="dt" sz="half" idx="10"/>
          </p:nvPr>
        </p:nvSpPr>
        <p:spPr/>
        <p:txBody>
          <a:bodyPr/>
          <a:lstStyle/>
          <a:p>
            <a:fld id="{213E253B-1893-4367-8BAE-DF4BC10DC578}" type="datetime2">
              <a:rPr lang="en-US" smtClean="0"/>
              <a:t>Wednesday, 15 February, 2017</a:t>
            </a:fld>
            <a:endParaRPr lang="en-US" dirty="0"/>
          </a:p>
        </p:txBody>
      </p:sp>
      <p:sp>
        <p:nvSpPr>
          <p:cNvPr id="15" name="Slide Number Placeholder 14"/>
          <p:cNvSpPr>
            <a:spLocks noGrp="1"/>
          </p:cNvSpPr>
          <p:nvPr>
            <p:ph type="sldNum" sz="quarter" idx="11"/>
          </p:nvPr>
        </p:nvSpPr>
        <p:spPr/>
        <p:txBody>
          <a:bodyPr/>
          <a:lstStyle/>
          <a:p>
            <a:fld id="{1789C0F2-17E0-497A-9BBE-0C73201AAFE3}" type="slidenum">
              <a:rPr lang="en-US" smtClean="0"/>
              <a:pPr/>
              <a:t>‹#›</a:t>
            </a:fld>
            <a:endParaRPr lang="en-US" dirty="0"/>
          </a:p>
        </p:txBody>
      </p:sp>
      <p:sp>
        <p:nvSpPr>
          <p:cNvPr id="16" name="Footer Placeholder 15"/>
          <p:cNvSpPr>
            <a:spLocks noGrp="1"/>
          </p:cNvSpPr>
          <p:nvPr>
            <p:ph type="ftr" sz="quarter" idx="12"/>
          </p:nvPr>
        </p:nvSpPr>
        <p:spPr/>
        <p:txBody>
          <a:body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AU" smtClean="0"/>
              <a:t>Click to edit Master title style</a:t>
            </a:r>
            <a:endParaRPr lang="en-US"/>
          </a:p>
        </p:txBody>
      </p:sp>
      <p:sp>
        <p:nvSpPr>
          <p:cNvPr id="7" name="Date Placeholder 6"/>
          <p:cNvSpPr>
            <a:spLocks noGrp="1"/>
          </p:cNvSpPr>
          <p:nvPr>
            <p:ph type="dt" sz="half" idx="10"/>
          </p:nvPr>
        </p:nvSpPr>
        <p:spPr/>
        <p:txBody>
          <a:bodyPr/>
          <a:lstStyle/>
          <a:p>
            <a:fld id="{8B62300D-25B3-4603-86C9-4CB776489F00}" type="datetime2">
              <a:rPr lang="en-US" smtClean="0"/>
              <a:t>Wednesday, 15 February, 2017</a:t>
            </a:fld>
            <a:endParaRPr lang="en-US" dirty="0"/>
          </a:p>
        </p:txBody>
      </p:sp>
      <p:sp>
        <p:nvSpPr>
          <p:cNvPr id="8" name="Slide Number Placeholder 7"/>
          <p:cNvSpPr>
            <a:spLocks noGrp="1"/>
          </p:cNvSpPr>
          <p:nvPr>
            <p:ph type="sldNum" sz="quarter" idx="11"/>
          </p:nvPr>
        </p:nvSpPr>
        <p:spPr/>
        <p:txBody>
          <a:bodyPr/>
          <a:lstStyle/>
          <a:p>
            <a:fld id="{1789C0F2-17E0-497A-9BBE-0C73201AAFE3}"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6314AD9-FCC8-48B7-B85B-012A91320DFF}" type="datetime2">
              <a:rPr lang="en-US" smtClean="0"/>
              <a:t>Wednesday, 15 February, 2017</a:t>
            </a:fld>
            <a:endParaRPr lang="en-US" dirty="0"/>
          </a:p>
        </p:txBody>
      </p:sp>
      <p:sp>
        <p:nvSpPr>
          <p:cNvPr id="6" name="Slide Number Placeholder 5"/>
          <p:cNvSpPr>
            <a:spLocks noGrp="1"/>
          </p:cNvSpPr>
          <p:nvPr>
            <p:ph type="sldNum" sz="quarter" idx="11"/>
          </p:nvPr>
        </p:nvSpPr>
        <p:spPr/>
        <p:txBody>
          <a:bodyPr/>
          <a:lstStyle/>
          <a:p>
            <a:fld id="{1789C0F2-17E0-497A-9BBE-0C73201AAFE3}" type="slidenum">
              <a:rPr lang="en-US" smtClean="0"/>
              <a:pPr/>
              <a:t>‹#›</a:t>
            </a:fld>
            <a:endParaRPr lang="en-US" dirty="0"/>
          </a:p>
        </p:txBody>
      </p:sp>
      <p:sp>
        <p:nvSpPr>
          <p:cNvPr id="7" name="Footer Placeholder 6"/>
          <p:cNvSpPr>
            <a:spLocks noGrp="1"/>
          </p:cNvSpPr>
          <p:nvPr>
            <p:ph type="ftr" sz="quarter" idx="12"/>
          </p:nvPr>
        </p:nvSpPr>
        <p:spPr/>
        <p:txBody>
          <a:body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15" name="Date Placeholder 14"/>
          <p:cNvSpPr>
            <a:spLocks noGrp="1"/>
          </p:cNvSpPr>
          <p:nvPr>
            <p:ph type="dt" sz="half" idx="10"/>
          </p:nvPr>
        </p:nvSpPr>
        <p:spPr/>
        <p:txBody>
          <a:bodyPr/>
          <a:lstStyle/>
          <a:p>
            <a:fld id="{3182DC50-D5DB-4F94-B367-9876CD2C4012}" type="datetime2">
              <a:rPr lang="en-US" smtClean="0"/>
              <a:t>Wednesday, 15 February, 2017</a:t>
            </a:fld>
            <a:endParaRPr lang="en-US" dirty="0"/>
          </a:p>
        </p:txBody>
      </p:sp>
      <p:sp>
        <p:nvSpPr>
          <p:cNvPr id="16" name="Slide Number Placeholder 15"/>
          <p:cNvSpPr>
            <a:spLocks noGrp="1"/>
          </p:cNvSpPr>
          <p:nvPr>
            <p:ph type="sldNum" sz="quarter" idx="11"/>
          </p:nvPr>
        </p:nvSpPr>
        <p:spPr/>
        <p:txBody>
          <a:bodyPr/>
          <a:lstStyle/>
          <a:p>
            <a:fld id="{1789C0F2-17E0-497A-9BBE-0C73201AAFE3}" type="slidenum">
              <a:rPr lang="en-US" smtClean="0"/>
              <a:pPr/>
              <a:t>‹#›</a:t>
            </a:fld>
            <a:endParaRPr lang="en-US" dirty="0"/>
          </a:p>
        </p:txBody>
      </p:sp>
      <p:sp>
        <p:nvSpPr>
          <p:cNvPr id="17" name="Footer Placeholder 16"/>
          <p:cNvSpPr>
            <a:spLocks noGrp="1"/>
          </p:cNvSpPr>
          <p:nvPr>
            <p:ph type="ftr" sz="quarter" idx="12"/>
          </p:nvPr>
        </p:nvSpPr>
        <p:spPr/>
        <p:txBody>
          <a:bodyPr/>
          <a:lstStyle/>
          <a:p>
            <a:endParaRPr lang="en-US" dirty="0"/>
          </a:p>
        </p:txBody>
      </p:sp>
      <p:sp>
        <p:nvSpPr>
          <p:cNvPr id="18" name="Title 17"/>
          <p:cNvSpPr>
            <a:spLocks noGrp="1"/>
          </p:cNvSpPr>
          <p:nvPr>
            <p:ph type="title"/>
          </p:nvPr>
        </p:nvSpPr>
        <p:spPr/>
        <p:txBody>
          <a:bodyPr/>
          <a:lstStyle/>
          <a:p>
            <a:r>
              <a:rPr lang="en-AU"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AU" smtClean="0"/>
              <a:t>Drag picture to placeholder or click icon to add</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en-AU" smtClean="0"/>
              <a:t>Click to edit Master title style</a:t>
            </a:r>
            <a:endParaRPr lang="en-US"/>
          </a:p>
        </p:txBody>
      </p:sp>
      <p:sp>
        <p:nvSpPr>
          <p:cNvPr id="13" name="Date Placeholder 12"/>
          <p:cNvSpPr>
            <a:spLocks noGrp="1"/>
          </p:cNvSpPr>
          <p:nvPr>
            <p:ph type="dt" sz="half" idx="10"/>
          </p:nvPr>
        </p:nvSpPr>
        <p:spPr/>
        <p:txBody>
          <a:bodyPr/>
          <a:lstStyle/>
          <a:p>
            <a:fld id="{292EB412-E790-42EA-81FE-2925D3A43D91}" type="datetime2">
              <a:rPr lang="en-US" smtClean="0"/>
              <a:t>Wednesday, 15 February, 2017</a:t>
            </a:fld>
            <a:endParaRPr lang="en-US" dirty="0"/>
          </a:p>
        </p:txBody>
      </p:sp>
      <p:sp>
        <p:nvSpPr>
          <p:cNvPr id="14" name="Slide Number Placeholder 13"/>
          <p:cNvSpPr>
            <a:spLocks noGrp="1"/>
          </p:cNvSpPr>
          <p:nvPr>
            <p:ph type="sldNum" sz="quarter" idx="11"/>
          </p:nvPr>
        </p:nvSpPr>
        <p:spPr/>
        <p:txBody>
          <a:bodyPr/>
          <a:lstStyle/>
          <a:p>
            <a:fld id="{1789C0F2-17E0-497A-9BBE-0C73201AAFE3}" type="slidenum">
              <a:rPr lang="en-US" smtClean="0"/>
              <a:pPr/>
              <a:t>‹#›</a:t>
            </a:fld>
            <a:endParaRPr lang="en-US" dirty="0"/>
          </a:p>
        </p:txBody>
      </p:sp>
      <p:sp>
        <p:nvSpPr>
          <p:cNvPr id="15" name="Footer Placeholder 14"/>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en-AU" smtClean="0"/>
              <a:t>Click to edit Master title style</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0B385921-A91A-409C-921C-0E0EC1E750EC}" type="datetime2">
              <a:rPr lang="en-US" smtClean="0"/>
              <a:t>Wednesday, 15 February, 2017</a:t>
            </a:fld>
            <a:endParaRPr lang="en-US" dirty="0"/>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en-US" dirty="0"/>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1789C0F2-17E0-497A-9BBE-0C73201AAFE3}"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777240" y="1373446"/>
            <a:ext cx="7543800" cy="2586493"/>
          </a:xfrm>
        </p:spPr>
        <p:txBody>
          <a:bodyPr/>
          <a:lstStyle/>
          <a:p>
            <a:r>
              <a:rPr lang="en-US" sz="4400" dirty="0"/>
              <a:t>The Challenges of Policing Family Violence Among Immigrant </a:t>
            </a:r>
            <a:r>
              <a:rPr lang="en-US" sz="4400" dirty="0" smtClean="0"/>
              <a:t>Communities in Victoria</a:t>
            </a:r>
            <a:endParaRPr lang="en-US" sz="4400" dirty="0"/>
          </a:p>
        </p:txBody>
      </p:sp>
      <p:sp>
        <p:nvSpPr>
          <p:cNvPr id="7" name="Subtitle 2"/>
          <p:cNvSpPr txBox="1">
            <a:spLocks/>
          </p:cNvSpPr>
          <p:nvPr/>
        </p:nvSpPr>
        <p:spPr>
          <a:xfrm>
            <a:off x="2148840" y="4235280"/>
            <a:ext cx="6172200" cy="685800"/>
          </a:xfrm>
          <a:prstGeom prst="rect">
            <a:avLst/>
          </a:prstGeom>
        </p:spPr>
        <p:txBody>
          <a:bodyPr/>
          <a:lst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a:lstStyle>
          <a:p>
            <a:pPr marL="18288" indent="0" algn="r">
              <a:buNone/>
            </a:pPr>
            <a:r>
              <a:rPr lang="en-US" dirty="0" smtClean="0"/>
              <a:t>Dr. Andy Chiang</a:t>
            </a:r>
          </a:p>
          <a:p>
            <a:pPr marL="18288" indent="0" algn="r">
              <a:buNone/>
            </a:pPr>
            <a:r>
              <a:rPr lang="en-US" dirty="0" smtClean="0"/>
              <a:t>Dr. Stuart Ross (University of Melbourne)</a:t>
            </a:r>
            <a:endParaRPr lang="en-US" dirty="0"/>
          </a:p>
        </p:txBody>
      </p:sp>
    </p:spTree>
    <p:extLst>
      <p:ext uri="{BB962C8B-B14F-4D97-AF65-F5344CB8AC3E}">
        <p14:creationId xmlns:p14="http://schemas.microsoft.com/office/powerpoint/2010/main" val="2482192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77875" y="520182"/>
            <a:ext cx="7543800" cy="696475"/>
          </a:xfrm>
        </p:spPr>
        <p:txBody>
          <a:bodyPr>
            <a:normAutofit fontScale="90000"/>
          </a:bodyPr>
          <a:lstStyle/>
          <a:p>
            <a:r>
              <a:rPr lang="en-US" sz="3600" dirty="0" smtClean="0"/>
              <a:t>Research Site – South East Metro Region</a:t>
            </a:r>
            <a:endParaRPr lang="en-US" sz="3600"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101270378"/>
              </p:ext>
            </p:extLst>
          </p:nvPr>
        </p:nvGraphicFramePr>
        <p:xfrm>
          <a:off x="777875" y="1450222"/>
          <a:ext cx="7543800" cy="2834640"/>
        </p:xfrm>
        <a:graphic>
          <a:graphicData uri="http://schemas.openxmlformats.org/drawingml/2006/table">
            <a:tbl>
              <a:tblPr firstRow="1" bandRow="1">
                <a:tableStyleId>{5C22544A-7EE6-4342-B048-85BDC9FD1C3A}</a:tableStyleId>
              </a:tblPr>
              <a:tblGrid>
                <a:gridCol w="1885950"/>
                <a:gridCol w="1885950"/>
                <a:gridCol w="1885950"/>
                <a:gridCol w="1885950"/>
              </a:tblGrid>
              <a:tr h="370840">
                <a:tc>
                  <a:txBody>
                    <a:bodyPr/>
                    <a:lstStyle/>
                    <a:p>
                      <a:r>
                        <a:rPr lang="en-US" dirty="0" smtClean="0"/>
                        <a:t>Indicator</a:t>
                      </a:r>
                      <a:endParaRPr lang="en-US" dirty="0"/>
                    </a:p>
                  </a:txBody>
                  <a:tcPr/>
                </a:tc>
                <a:tc>
                  <a:txBody>
                    <a:bodyPr/>
                    <a:lstStyle/>
                    <a:p>
                      <a:pPr algn="ctr"/>
                      <a:r>
                        <a:rPr lang="en-US" dirty="0" smtClean="0"/>
                        <a:t>South East Metropolitan</a:t>
                      </a:r>
                      <a:r>
                        <a:rPr lang="en-US" baseline="0" dirty="0" smtClean="0"/>
                        <a:t> Region</a:t>
                      </a:r>
                      <a:endParaRPr lang="en-US" dirty="0"/>
                    </a:p>
                  </a:txBody>
                  <a:tcPr/>
                </a:tc>
                <a:tc>
                  <a:txBody>
                    <a:bodyPr/>
                    <a:lstStyle/>
                    <a:p>
                      <a:pPr algn="ctr"/>
                      <a:r>
                        <a:rPr lang="en-US" dirty="0" smtClean="0"/>
                        <a:t>Statewide</a:t>
                      </a:r>
                      <a:r>
                        <a:rPr lang="en-US" baseline="0" dirty="0" smtClean="0"/>
                        <a:t> Average, VIC</a:t>
                      </a:r>
                      <a:endParaRPr lang="en-US" dirty="0"/>
                    </a:p>
                  </a:txBody>
                  <a:tcPr/>
                </a:tc>
                <a:tc>
                  <a:txBody>
                    <a:bodyPr/>
                    <a:lstStyle/>
                    <a:p>
                      <a:pPr algn="ctr"/>
                      <a:r>
                        <a:rPr lang="en-US" dirty="0" smtClean="0"/>
                        <a:t>National Average</a:t>
                      </a:r>
                      <a:endParaRPr lang="en-US" dirty="0"/>
                    </a:p>
                  </a:txBody>
                  <a:tcPr/>
                </a:tc>
              </a:tr>
              <a:tr h="370840">
                <a:tc>
                  <a:txBody>
                    <a:bodyPr/>
                    <a:lstStyle/>
                    <a:p>
                      <a:r>
                        <a:rPr lang="en-US" dirty="0" smtClean="0"/>
                        <a:t>Born</a:t>
                      </a:r>
                      <a:r>
                        <a:rPr lang="en-US" baseline="0" dirty="0" smtClean="0"/>
                        <a:t> in Australia</a:t>
                      </a:r>
                      <a:endParaRPr lang="en-US" dirty="0"/>
                    </a:p>
                  </a:txBody>
                  <a:tcPr/>
                </a:tc>
                <a:tc>
                  <a:txBody>
                    <a:bodyPr/>
                    <a:lstStyle/>
                    <a:p>
                      <a:pPr algn="ctr"/>
                      <a:r>
                        <a:rPr lang="en-US" dirty="0" smtClean="0"/>
                        <a:t>38.1%</a:t>
                      </a:r>
                      <a:endParaRPr lang="en-US" dirty="0"/>
                    </a:p>
                  </a:txBody>
                  <a:tcPr anchor="ctr"/>
                </a:tc>
                <a:tc>
                  <a:txBody>
                    <a:bodyPr/>
                    <a:lstStyle/>
                    <a:p>
                      <a:pPr algn="ctr"/>
                      <a:r>
                        <a:rPr lang="en-US" dirty="0" smtClean="0"/>
                        <a:t>68.6%</a:t>
                      </a:r>
                      <a:endParaRPr lang="en-US" dirty="0"/>
                    </a:p>
                  </a:txBody>
                  <a:tcPr anchor="ctr"/>
                </a:tc>
                <a:tc>
                  <a:txBody>
                    <a:bodyPr/>
                    <a:lstStyle/>
                    <a:p>
                      <a:pPr algn="ctr"/>
                      <a:r>
                        <a:rPr lang="en-US" dirty="0" smtClean="0"/>
                        <a:t>69.8%</a:t>
                      </a:r>
                      <a:endParaRPr lang="en-US" dirty="0"/>
                    </a:p>
                  </a:txBody>
                  <a:tcPr anchor="ctr"/>
                </a:tc>
              </a:tr>
              <a:tr h="370840">
                <a:tc>
                  <a:txBody>
                    <a:bodyPr/>
                    <a:lstStyle/>
                    <a:p>
                      <a:r>
                        <a:rPr lang="en-US" dirty="0" smtClean="0"/>
                        <a:t>Parents both born overseas</a:t>
                      </a:r>
                      <a:endParaRPr lang="en-US" dirty="0"/>
                    </a:p>
                  </a:txBody>
                  <a:tcPr/>
                </a:tc>
                <a:tc>
                  <a:txBody>
                    <a:bodyPr/>
                    <a:lstStyle/>
                    <a:p>
                      <a:pPr algn="ctr"/>
                      <a:r>
                        <a:rPr lang="en-US" dirty="0" smtClean="0"/>
                        <a:t>78.5%</a:t>
                      </a:r>
                      <a:endParaRPr lang="en-US" dirty="0"/>
                    </a:p>
                  </a:txBody>
                  <a:tcPr anchor="ctr"/>
                </a:tc>
                <a:tc>
                  <a:txBody>
                    <a:bodyPr/>
                    <a:lstStyle/>
                    <a:p>
                      <a:pPr algn="ctr"/>
                      <a:r>
                        <a:rPr lang="en-US" dirty="0" smtClean="0"/>
                        <a:t>38.1%</a:t>
                      </a:r>
                      <a:endParaRPr lang="en-US" dirty="0"/>
                    </a:p>
                  </a:txBody>
                  <a:tcPr anchor="ctr"/>
                </a:tc>
                <a:tc>
                  <a:txBody>
                    <a:bodyPr/>
                    <a:lstStyle/>
                    <a:p>
                      <a:pPr algn="ctr"/>
                      <a:r>
                        <a:rPr lang="en-US" dirty="0" smtClean="0"/>
                        <a:t>34.3%</a:t>
                      </a:r>
                      <a:endParaRPr lang="en-US" dirty="0"/>
                    </a:p>
                  </a:txBody>
                  <a:tcPr anchor="ctr"/>
                </a:tc>
              </a:tr>
              <a:tr h="370840">
                <a:tc>
                  <a:txBody>
                    <a:bodyPr/>
                    <a:lstStyle/>
                    <a:p>
                      <a:r>
                        <a:rPr lang="en-US" dirty="0" smtClean="0"/>
                        <a:t>Spoke</a:t>
                      </a:r>
                      <a:r>
                        <a:rPr lang="en-US" baseline="0" dirty="0" smtClean="0"/>
                        <a:t> only English at home</a:t>
                      </a:r>
                      <a:endParaRPr lang="en-US" dirty="0"/>
                    </a:p>
                  </a:txBody>
                  <a:tcPr/>
                </a:tc>
                <a:tc>
                  <a:txBody>
                    <a:bodyPr/>
                    <a:lstStyle/>
                    <a:p>
                      <a:pPr algn="ctr"/>
                      <a:r>
                        <a:rPr lang="en-US" dirty="0" smtClean="0"/>
                        <a:t>33.7%</a:t>
                      </a:r>
                      <a:endParaRPr lang="en-US" dirty="0"/>
                    </a:p>
                  </a:txBody>
                  <a:tcPr anchor="ctr"/>
                </a:tc>
                <a:tc>
                  <a:txBody>
                    <a:bodyPr/>
                    <a:lstStyle/>
                    <a:p>
                      <a:pPr algn="ctr"/>
                      <a:r>
                        <a:rPr lang="en-US" dirty="0" smtClean="0"/>
                        <a:t>72.4%</a:t>
                      </a:r>
                      <a:endParaRPr lang="en-US" dirty="0"/>
                    </a:p>
                  </a:txBody>
                  <a:tcPr anchor="ctr"/>
                </a:tc>
                <a:tc>
                  <a:txBody>
                    <a:bodyPr/>
                    <a:lstStyle/>
                    <a:p>
                      <a:pPr algn="ctr"/>
                      <a:r>
                        <a:rPr lang="en-US" dirty="0" smtClean="0"/>
                        <a:t>76.8%</a:t>
                      </a:r>
                      <a:endParaRPr lang="en-US" dirty="0"/>
                    </a:p>
                  </a:txBody>
                  <a:tcPr anchor="ctr"/>
                </a:tc>
              </a:tr>
            </a:tbl>
          </a:graphicData>
        </a:graphic>
      </p:graphicFrame>
      <p:sp>
        <p:nvSpPr>
          <p:cNvPr id="5" name="TextBox 4"/>
          <p:cNvSpPr txBox="1"/>
          <p:nvPr/>
        </p:nvSpPr>
        <p:spPr>
          <a:xfrm>
            <a:off x="777240" y="4448937"/>
            <a:ext cx="4566430" cy="369332"/>
          </a:xfrm>
          <a:prstGeom prst="rect">
            <a:avLst/>
          </a:prstGeom>
          <a:noFill/>
        </p:spPr>
        <p:txBody>
          <a:bodyPr wrap="none" rtlCol="0">
            <a:spAutoFit/>
          </a:bodyPr>
          <a:lstStyle/>
          <a:p>
            <a:r>
              <a:rPr lang="en-US" i="1" dirty="0" smtClean="0"/>
              <a:t>Australian Bureau of Statistics – 2011 Census</a:t>
            </a:r>
            <a:endParaRPr lang="en-US" i="1" dirty="0"/>
          </a:p>
        </p:txBody>
      </p:sp>
      <p:sp>
        <p:nvSpPr>
          <p:cNvPr id="6" name="Alternate Process 5"/>
          <p:cNvSpPr/>
          <p:nvPr/>
        </p:nvSpPr>
        <p:spPr>
          <a:xfrm>
            <a:off x="777874" y="5002934"/>
            <a:ext cx="7543165" cy="1269859"/>
          </a:xfrm>
          <a:prstGeom prst="flowChartAlternateProcess">
            <a:avLst/>
          </a:prstGeom>
        </p:spPr>
        <p:style>
          <a:lnRef idx="1">
            <a:schemeClr val="accent4"/>
          </a:lnRef>
          <a:fillRef idx="3">
            <a:schemeClr val="accent4"/>
          </a:fillRef>
          <a:effectRef idx="2">
            <a:schemeClr val="accent4"/>
          </a:effectRef>
          <a:fontRef idx="minor">
            <a:schemeClr val="lt1"/>
          </a:fontRef>
        </p:style>
        <p:txBody>
          <a:bodyPr rtlCol="0" anchor="ctr"/>
          <a:lstStyle/>
          <a:p>
            <a:r>
              <a:rPr lang="en-US" dirty="0" smtClean="0"/>
              <a:t>Interviewees cited 31 different nationalities in examples throughout interviews – the most commonly cited were Afghan (n=14, 74%), Sudanese (n=14, 74%), Pakistani (n=8, 42%), Vietnamese (n=8, 42%), Indian (n=7, 37%), Cambodian (n=6, 32%) and Sri Lankan (n=6, 32%)</a:t>
            </a:r>
            <a:endParaRPr lang="en-US" dirty="0"/>
          </a:p>
        </p:txBody>
      </p:sp>
    </p:spTree>
    <p:extLst>
      <p:ext uri="{BB962C8B-B14F-4D97-AF65-F5344CB8AC3E}">
        <p14:creationId xmlns:p14="http://schemas.microsoft.com/office/powerpoint/2010/main" val="21300620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777875" y="520182"/>
            <a:ext cx="7543800" cy="696475"/>
          </a:xfrm>
        </p:spPr>
        <p:txBody>
          <a:bodyPr>
            <a:normAutofit/>
          </a:bodyPr>
          <a:lstStyle/>
          <a:p>
            <a:r>
              <a:rPr lang="en-US" sz="3600" dirty="0" smtClean="0">
                <a:solidFill>
                  <a:schemeClr val="bg1"/>
                </a:solidFill>
              </a:rPr>
              <a:t>Key findings – use of interpreters</a:t>
            </a:r>
            <a:endParaRPr lang="en-US" sz="3600" dirty="0">
              <a:solidFill>
                <a:schemeClr val="bg1"/>
              </a:solidFill>
            </a:endParaRPr>
          </a:p>
        </p:txBody>
      </p:sp>
      <p:sp>
        <p:nvSpPr>
          <p:cNvPr id="6" name="Alternate Process 5"/>
          <p:cNvSpPr/>
          <p:nvPr/>
        </p:nvSpPr>
        <p:spPr>
          <a:xfrm>
            <a:off x="778511" y="1247950"/>
            <a:ext cx="7543165" cy="719076"/>
          </a:xfrm>
          <a:prstGeom prst="flowChartAlternateProcess">
            <a:avLst/>
          </a:prstGeom>
        </p:spPr>
        <p:style>
          <a:lnRef idx="1">
            <a:schemeClr val="accent4"/>
          </a:lnRef>
          <a:fillRef idx="3">
            <a:schemeClr val="accent4"/>
          </a:fillRef>
          <a:effectRef idx="2">
            <a:schemeClr val="accent4"/>
          </a:effectRef>
          <a:fontRef idx="minor">
            <a:schemeClr val="lt1"/>
          </a:fontRef>
        </p:style>
        <p:txBody>
          <a:bodyPr rtlCol="0" anchor="ctr"/>
          <a:lstStyle/>
          <a:p>
            <a:r>
              <a:rPr lang="en-US" dirty="0" smtClean="0"/>
              <a:t>Research and policy suggest that the use of interpreters is effective at eliminating barriers to service provision </a:t>
            </a:r>
            <a:endParaRPr lang="en-US" dirty="0"/>
          </a:p>
        </p:txBody>
      </p:sp>
      <p:sp>
        <p:nvSpPr>
          <p:cNvPr id="2" name="Content Placeholder 1"/>
          <p:cNvSpPr>
            <a:spLocks noGrp="1"/>
          </p:cNvSpPr>
          <p:nvPr>
            <p:ph idx="1"/>
          </p:nvPr>
        </p:nvSpPr>
        <p:spPr>
          <a:xfrm>
            <a:off x="778511" y="2249027"/>
            <a:ext cx="7543164" cy="1973634"/>
          </a:xfrm>
        </p:spPr>
        <p:txBody>
          <a:bodyPr>
            <a:normAutofit lnSpcReduction="10000"/>
          </a:bodyPr>
          <a:lstStyle/>
          <a:p>
            <a:r>
              <a:rPr lang="en-US" dirty="0" smtClean="0">
                <a:solidFill>
                  <a:srgbClr val="000000"/>
                </a:solidFill>
              </a:rPr>
              <a:t>Interpreters may not be fit for purpose (e.g. interpreters trained for medical use, not police use)</a:t>
            </a:r>
          </a:p>
          <a:p>
            <a:r>
              <a:rPr lang="en-US" dirty="0" smtClean="0">
                <a:solidFill>
                  <a:srgbClr val="000000"/>
                </a:solidFill>
              </a:rPr>
              <a:t>Concepts may simply not exist in another person’s language or culture</a:t>
            </a:r>
          </a:p>
          <a:p>
            <a:r>
              <a:rPr lang="en-US" dirty="0" smtClean="0">
                <a:solidFill>
                  <a:srgbClr val="000000"/>
                </a:solidFill>
              </a:rPr>
              <a:t>Victims may fear the use of interpreters due to small communities</a:t>
            </a:r>
          </a:p>
          <a:p>
            <a:pPr marL="18288" indent="0">
              <a:buNone/>
            </a:pPr>
            <a:endParaRPr lang="en-US" dirty="0">
              <a:solidFill>
                <a:srgbClr val="000000"/>
              </a:solidFill>
            </a:endParaRPr>
          </a:p>
        </p:txBody>
      </p:sp>
      <p:sp>
        <p:nvSpPr>
          <p:cNvPr id="8" name="Rounded Rectangular Callout 7"/>
          <p:cNvSpPr/>
          <p:nvPr/>
        </p:nvSpPr>
        <p:spPr>
          <a:xfrm>
            <a:off x="979054" y="4270345"/>
            <a:ext cx="3641717" cy="2064540"/>
          </a:xfrm>
          <a:prstGeom prst="wedgeRoundRectCallout">
            <a:avLst>
              <a:gd name="adj1" fmla="val -38148"/>
              <a:gd name="adj2" fmla="val 66205"/>
              <a:gd name="adj3" fmla="val 16667"/>
            </a:avLst>
          </a:prstGeom>
        </p:spPr>
        <p:style>
          <a:lnRef idx="1">
            <a:schemeClr val="accent5"/>
          </a:lnRef>
          <a:fillRef idx="3">
            <a:schemeClr val="accent5"/>
          </a:fillRef>
          <a:effectRef idx="2">
            <a:schemeClr val="accent5"/>
          </a:effectRef>
          <a:fontRef idx="minor">
            <a:schemeClr val="lt1"/>
          </a:fontRef>
        </p:style>
        <p:txBody>
          <a:bodyPr rtlCol="0" anchor="ctr"/>
          <a:lstStyle/>
          <a:p>
            <a:r>
              <a:rPr lang="en-US" dirty="0" smtClean="0"/>
              <a:t>“When </a:t>
            </a:r>
            <a:r>
              <a:rPr lang="en-US" dirty="0"/>
              <a:t>you have concepts that are not established concepts in the language of the client, it can be difficult to express the meaning…you cannot expect the client to understand…as if they understood in </a:t>
            </a:r>
            <a:r>
              <a:rPr lang="en-US" dirty="0" smtClean="0"/>
              <a:t>English.”</a:t>
            </a:r>
            <a:endParaRPr lang="en-US" dirty="0"/>
          </a:p>
        </p:txBody>
      </p:sp>
      <p:sp>
        <p:nvSpPr>
          <p:cNvPr id="9" name="Rounded Rectangular Callout 8"/>
          <p:cNvSpPr/>
          <p:nvPr/>
        </p:nvSpPr>
        <p:spPr>
          <a:xfrm>
            <a:off x="4867214" y="4300946"/>
            <a:ext cx="3593997" cy="2064540"/>
          </a:xfrm>
          <a:prstGeom prst="wedgeRoundRectCallout">
            <a:avLst>
              <a:gd name="adj1" fmla="val 34532"/>
              <a:gd name="adj2" fmla="val 59832"/>
              <a:gd name="adj3" fmla="val 16667"/>
            </a:avLst>
          </a:prstGeom>
          <a:ln/>
        </p:spPr>
        <p:style>
          <a:lnRef idx="1">
            <a:schemeClr val="accent5"/>
          </a:lnRef>
          <a:fillRef idx="3">
            <a:schemeClr val="accent5"/>
          </a:fillRef>
          <a:effectRef idx="2">
            <a:schemeClr val="accent5"/>
          </a:effectRef>
          <a:fontRef idx="minor">
            <a:schemeClr val="lt1"/>
          </a:fontRef>
        </p:style>
        <p:txBody>
          <a:bodyPr/>
          <a:lstStyle/>
          <a:p>
            <a:r>
              <a:rPr lang="en-US" dirty="0" smtClean="0"/>
              <a:t>“With a lot of smaller communities, or if the client speaks a rare dialect, they are hesitant to use interpreters because everyone knows each other…and the news gets back to the community.</a:t>
            </a:r>
            <a:endParaRPr lang="en-US" dirty="0"/>
          </a:p>
        </p:txBody>
      </p:sp>
    </p:spTree>
    <p:extLst>
      <p:ext uri="{BB962C8B-B14F-4D97-AF65-F5344CB8AC3E}">
        <p14:creationId xmlns:p14="http://schemas.microsoft.com/office/powerpoint/2010/main" val="1765465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800" decel="100000"/>
                                        <p:tgtEl>
                                          <p:spTgt spid="8"/>
                                        </p:tgtEl>
                                      </p:cBhvr>
                                    </p:animEffect>
                                    <p:anim calcmode="lin" valueType="num">
                                      <p:cBhvr>
                                        <p:cTn id="18" dur="800" decel="100000" fill="hold"/>
                                        <p:tgtEl>
                                          <p:spTgt spid="8"/>
                                        </p:tgtEl>
                                        <p:attrNameLst>
                                          <p:attrName>style.rotation</p:attrName>
                                        </p:attrNameLst>
                                      </p:cBhvr>
                                      <p:tavLst>
                                        <p:tav tm="0">
                                          <p:val>
                                            <p:fltVal val="-90"/>
                                          </p:val>
                                        </p:tav>
                                        <p:tav tm="100000">
                                          <p:val>
                                            <p:fltVal val="0"/>
                                          </p:val>
                                        </p:tav>
                                      </p:tavLst>
                                    </p:anim>
                                    <p:anim calcmode="lin" valueType="num">
                                      <p:cBhvr>
                                        <p:cTn id="19" dur="800" decel="100000" fill="hold"/>
                                        <p:tgtEl>
                                          <p:spTgt spid="8"/>
                                        </p:tgtEl>
                                        <p:attrNameLst>
                                          <p:attrName>ppt_x</p:attrName>
                                        </p:attrNameLst>
                                      </p:cBhvr>
                                      <p:tavLst>
                                        <p:tav tm="0">
                                          <p:val>
                                            <p:strVal val="#ppt_x+0.4"/>
                                          </p:val>
                                        </p:tav>
                                        <p:tav tm="100000">
                                          <p:val>
                                            <p:strVal val="#ppt_x-0.05"/>
                                          </p:val>
                                        </p:tav>
                                      </p:tavLst>
                                    </p:anim>
                                    <p:anim calcmode="lin" valueType="num">
                                      <p:cBhvr>
                                        <p:cTn id="20" dur="800" decel="100000" fill="hold"/>
                                        <p:tgtEl>
                                          <p:spTgt spid="8"/>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8"/>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8"/>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wipe(down)">
                                      <p:cBhvr>
                                        <p:cTn id="27" dur="5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7"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anim calcmode="lin" valueType="num">
                                      <p:cBhvr>
                                        <p:cTn id="33" dur="1000" fill="hold"/>
                                        <p:tgtEl>
                                          <p:spTgt spid="9"/>
                                        </p:tgtEl>
                                        <p:attrNameLst>
                                          <p:attrName>ppt_x</p:attrName>
                                        </p:attrNameLst>
                                      </p:cBhvr>
                                      <p:tavLst>
                                        <p:tav tm="0">
                                          <p:val>
                                            <p:strVal val="#ppt_x"/>
                                          </p:val>
                                        </p:tav>
                                        <p:tav tm="100000">
                                          <p:val>
                                            <p:strVal val="#ppt_x"/>
                                          </p:val>
                                        </p:tav>
                                      </p:tavLst>
                                    </p:anim>
                                    <p:anim calcmode="lin" valueType="num">
                                      <p:cBhvr>
                                        <p:cTn id="34" dur="900" decel="100000" fill="hold"/>
                                        <p:tgtEl>
                                          <p:spTgt spid="9"/>
                                        </p:tgtEl>
                                        <p:attrNameLst>
                                          <p:attrName>ppt_y</p:attrName>
                                        </p:attrNameLst>
                                      </p:cBhvr>
                                      <p:tavLst>
                                        <p:tav tm="0">
                                          <p:val>
                                            <p:strVal val="#ppt_y+1"/>
                                          </p:val>
                                        </p:tav>
                                        <p:tav tm="100000">
                                          <p:val>
                                            <p:strVal val="#ppt_y-.03"/>
                                          </p:val>
                                        </p:tav>
                                      </p:tavLst>
                                    </p:anim>
                                    <p:anim calcmode="lin" valueType="num">
                                      <p:cBhvr>
                                        <p:cTn id="35" dur="100" accel="100000" fill="hold">
                                          <p:stCondLst>
                                            <p:cond delay="900"/>
                                          </p:stCondLst>
                                        </p:cTn>
                                        <p:tgtEl>
                                          <p:spTgt spid="9"/>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8"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777875" y="520182"/>
            <a:ext cx="7543800" cy="696475"/>
          </a:xfrm>
        </p:spPr>
        <p:txBody>
          <a:bodyPr>
            <a:normAutofit/>
          </a:bodyPr>
          <a:lstStyle/>
          <a:p>
            <a:r>
              <a:rPr lang="en-US" sz="3600" dirty="0" smtClean="0">
                <a:solidFill>
                  <a:schemeClr val="bg1"/>
                </a:solidFill>
              </a:rPr>
              <a:t>Key findings – perceptions of police</a:t>
            </a:r>
            <a:endParaRPr lang="en-US" sz="3600" dirty="0">
              <a:solidFill>
                <a:schemeClr val="bg1"/>
              </a:solidFill>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4250987914"/>
              </p:ext>
            </p:extLst>
          </p:nvPr>
        </p:nvGraphicFramePr>
        <p:xfrm>
          <a:off x="778511" y="1331056"/>
          <a:ext cx="7543164" cy="47581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96821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777875" y="413085"/>
            <a:ext cx="7543800" cy="696475"/>
          </a:xfrm>
        </p:spPr>
        <p:txBody>
          <a:bodyPr>
            <a:normAutofit fontScale="90000"/>
          </a:bodyPr>
          <a:lstStyle/>
          <a:p>
            <a:r>
              <a:rPr lang="en-US" sz="3600" dirty="0" smtClean="0">
                <a:solidFill>
                  <a:schemeClr val="bg1"/>
                </a:solidFill>
              </a:rPr>
              <a:t>Key findings – interactions with police</a:t>
            </a:r>
            <a:endParaRPr lang="en-US" sz="3600" dirty="0">
              <a:solidFill>
                <a:schemeClr val="bg1"/>
              </a:solidFill>
            </a:endParaRPr>
          </a:p>
        </p:txBody>
      </p:sp>
      <p:sp>
        <p:nvSpPr>
          <p:cNvPr id="2" name="Content Placeholder 1"/>
          <p:cNvSpPr>
            <a:spLocks noGrp="1"/>
          </p:cNvSpPr>
          <p:nvPr>
            <p:ph idx="1"/>
          </p:nvPr>
        </p:nvSpPr>
        <p:spPr>
          <a:xfrm>
            <a:off x="649445" y="1109560"/>
            <a:ext cx="7949471" cy="5079433"/>
          </a:xfrm>
        </p:spPr>
        <p:txBody>
          <a:bodyPr>
            <a:normAutofit lnSpcReduction="10000"/>
          </a:bodyPr>
          <a:lstStyle/>
          <a:p>
            <a:r>
              <a:rPr lang="en-US" sz="2400" dirty="0" smtClean="0">
                <a:solidFill>
                  <a:schemeClr val="bg1"/>
                </a:solidFill>
              </a:rPr>
              <a:t>The importance of non-verbal communication</a:t>
            </a:r>
          </a:p>
          <a:p>
            <a:pPr lvl="1"/>
            <a:r>
              <a:rPr lang="en-US" sz="2000" dirty="0" smtClean="0">
                <a:solidFill>
                  <a:schemeClr val="bg1"/>
                </a:solidFill>
              </a:rPr>
              <a:t>CALD victims tend to have less verbal communication skills, and so tend to focus on non-verbal cues, such as body language and tone of voice</a:t>
            </a:r>
          </a:p>
          <a:p>
            <a:pPr lvl="1"/>
            <a:r>
              <a:rPr lang="en-US" sz="2000" dirty="0" smtClean="0">
                <a:solidFill>
                  <a:schemeClr val="bg1"/>
                </a:solidFill>
              </a:rPr>
              <a:t>CALD victims may interpret ‘professionalism’ negatively – as lack of empathy or understanding </a:t>
            </a:r>
            <a:r>
              <a:rPr lang="en-US" sz="2000" dirty="0" smtClean="0">
                <a:solidFill>
                  <a:schemeClr val="bg1"/>
                </a:solidFill>
                <a:latin typeface="Wingdings"/>
                <a:ea typeface="Wingdings"/>
                <a:cs typeface="Wingdings"/>
                <a:sym typeface="Wingdings"/>
              </a:rPr>
              <a:t></a:t>
            </a:r>
            <a:r>
              <a:rPr lang="en-US" sz="2000" dirty="0" smtClean="0">
                <a:solidFill>
                  <a:schemeClr val="bg1"/>
                </a:solidFill>
              </a:rPr>
              <a:t> and then to pull away/clam up</a:t>
            </a:r>
          </a:p>
          <a:p>
            <a:r>
              <a:rPr lang="en-US" sz="2400" dirty="0" smtClean="0">
                <a:solidFill>
                  <a:schemeClr val="bg1"/>
                </a:solidFill>
              </a:rPr>
              <a:t>The importance of active listening</a:t>
            </a:r>
          </a:p>
          <a:p>
            <a:pPr lvl="1"/>
            <a:r>
              <a:rPr lang="en-US" sz="2000" dirty="0" smtClean="0">
                <a:solidFill>
                  <a:schemeClr val="bg1"/>
                </a:solidFill>
              </a:rPr>
              <a:t>CALD victims interpret police questions negatively – as ‘interrogation’ rather than fact-finding, when done without showing empathy</a:t>
            </a:r>
          </a:p>
          <a:p>
            <a:pPr lvl="1"/>
            <a:r>
              <a:rPr lang="en-US" sz="2000" dirty="0" smtClean="0">
                <a:solidFill>
                  <a:schemeClr val="bg1"/>
                </a:solidFill>
              </a:rPr>
              <a:t>CALD victims tend to respond positively when police allow them time to ‘tell their story’, or show that they are ‘willing to listen’</a:t>
            </a:r>
          </a:p>
          <a:p>
            <a:r>
              <a:rPr lang="en-US" sz="2400" dirty="0" smtClean="0">
                <a:solidFill>
                  <a:schemeClr val="bg1"/>
                </a:solidFill>
              </a:rPr>
              <a:t>The importance of the ‘first’ encounter</a:t>
            </a:r>
            <a:endParaRPr lang="en-US" sz="2400" dirty="0">
              <a:solidFill>
                <a:schemeClr val="bg1"/>
              </a:solidFill>
            </a:endParaRPr>
          </a:p>
        </p:txBody>
      </p:sp>
    </p:spTree>
    <p:extLst>
      <p:ext uri="{BB962C8B-B14F-4D97-AF65-F5344CB8AC3E}">
        <p14:creationId xmlns:p14="http://schemas.microsoft.com/office/powerpoint/2010/main" val="5401416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777875" y="520182"/>
            <a:ext cx="7543800" cy="696475"/>
          </a:xfrm>
        </p:spPr>
        <p:txBody>
          <a:bodyPr>
            <a:normAutofit/>
          </a:bodyPr>
          <a:lstStyle/>
          <a:p>
            <a:r>
              <a:rPr lang="en-US" sz="3600" dirty="0" smtClean="0">
                <a:solidFill>
                  <a:schemeClr val="bg1"/>
                </a:solidFill>
              </a:rPr>
              <a:t>Key findings – cultural barriers</a:t>
            </a:r>
            <a:endParaRPr lang="en-US" sz="3600" dirty="0">
              <a:solidFill>
                <a:schemeClr val="bg1"/>
              </a:solidFill>
            </a:endParaRPr>
          </a:p>
        </p:txBody>
      </p:sp>
      <p:sp>
        <p:nvSpPr>
          <p:cNvPr id="2" name="Content Placeholder 1"/>
          <p:cNvSpPr>
            <a:spLocks noGrp="1"/>
          </p:cNvSpPr>
          <p:nvPr>
            <p:ph idx="1"/>
          </p:nvPr>
        </p:nvSpPr>
        <p:spPr>
          <a:xfrm>
            <a:off x="627323" y="1216657"/>
            <a:ext cx="7864489" cy="5209132"/>
          </a:xfrm>
        </p:spPr>
        <p:txBody>
          <a:bodyPr anchor="t">
            <a:normAutofit/>
          </a:bodyPr>
          <a:lstStyle/>
          <a:p>
            <a:r>
              <a:rPr lang="en-US" dirty="0" smtClean="0">
                <a:solidFill>
                  <a:srgbClr val="000000"/>
                </a:solidFill>
              </a:rPr>
              <a:t>Some cultures have extremely patriarchal values and social structures, and these values have been significantly entrenched</a:t>
            </a:r>
          </a:p>
          <a:p>
            <a:endParaRPr lang="en-US" dirty="0">
              <a:solidFill>
                <a:srgbClr val="000000"/>
              </a:solidFill>
            </a:endParaRPr>
          </a:p>
          <a:p>
            <a:endParaRPr lang="en-US" dirty="0" smtClean="0">
              <a:solidFill>
                <a:srgbClr val="000000"/>
              </a:solidFill>
            </a:endParaRPr>
          </a:p>
          <a:p>
            <a:endParaRPr lang="en-US" dirty="0">
              <a:solidFill>
                <a:srgbClr val="000000"/>
              </a:solidFill>
            </a:endParaRPr>
          </a:p>
          <a:p>
            <a:endParaRPr lang="en-US" dirty="0" smtClean="0">
              <a:solidFill>
                <a:srgbClr val="000000"/>
              </a:solidFill>
            </a:endParaRPr>
          </a:p>
          <a:p>
            <a:endParaRPr lang="en-US" dirty="0">
              <a:solidFill>
                <a:srgbClr val="000000"/>
              </a:solidFill>
            </a:endParaRPr>
          </a:p>
          <a:p>
            <a:endParaRPr lang="en-US" dirty="0" smtClean="0">
              <a:solidFill>
                <a:srgbClr val="000000"/>
              </a:solidFill>
            </a:endParaRPr>
          </a:p>
          <a:p>
            <a:endParaRPr lang="en-US" dirty="0">
              <a:solidFill>
                <a:srgbClr val="000000"/>
              </a:solidFill>
            </a:endParaRPr>
          </a:p>
          <a:p>
            <a:endParaRPr lang="en-US" dirty="0" smtClean="0">
              <a:solidFill>
                <a:srgbClr val="000000"/>
              </a:solidFill>
            </a:endParaRPr>
          </a:p>
          <a:p>
            <a:r>
              <a:rPr lang="en-US" dirty="0" smtClean="0">
                <a:solidFill>
                  <a:srgbClr val="000000"/>
                </a:solidFill>
              </a:rPr>
              <a:t>In some cases, it has led to police feeling frustrated with particular clients or AFMs, where they keep being called to attend but AFMs refuse to cooperate or accept assistance.</a:t>
            </a:r>
          </a:p>
          <a:p>
            <a:endParaRPr lang="en-US" dirty="0">
              <a:solidFill>
                <a:srgbClr val="000000"/>
              </a:solidFill>
            </a:endParaRPr>
          </a:p>
          <a:p>
            <a:endParaRPr lang="en-US" dirty="0" smtClean="0">
              <a:solidFill>
                <a:srgbClr val="000000"/>
              </a:solidFill>
            </a:endParaRPr>
          </a:p>
          <a:p>
            <a:endParaRPr lang="en-US" dirty="0">
              <a:solidFill>
                <a:srgbClr val="000000"/>
              </a:solidFill>
            </a:endParaRPr>
          </a:p>
        </p:txBody>
      </p:sp>
      <p:sp>
        <p:nvSpPr>
          <p:cNvPr id="5" name="Rounded Rectangular Callout 4"/>
          <p:cNvSpPr/>
          <p:nvPr/>
        </p:nvSpPr>
        <p:spPr>
          <a:xfrm>
            <a:off x="777875" y="2311563"/>
            <a:ext cx="7543800" cy="1100672"/>
          </a:xfrm>
          <a:prstGeom prst="wedgeRoundRectCallout">
            <a:avLst>
              <a:gd name="adj1" fmla="val -37227"/>
              <a:gd name="adj2" fmla="val 70962"/>
              <a:gd name="adj3" fmla="val 16667"/>
            </a:avLst>
          </a:prstGeom>
          <a:ln/>
        </p:spPr>
        <p:style>
          <a:lnRef idx="1">
            <a:schemeClr val="accent4"/>
          </a:lnRef>
          <a:fillRef idx="3">
            <a:schemeClr val="accent4"/>
          </a:fillRef>
          <a:effectRef idx="2">
            <a:schemeClr val="accent4"/>
          </a:effectRef>
          <a:fontRef idx="minor">
            <a:schemeClr val="lt1"/>
          </a:fontRef>
        </p:style>
        <p:txBody>
          <a:bodyPr/>
          <a:lstStyle/>
          <a:p>
            <a:r>
              <a:rPr lang="en-US" dirty="0" smtClean="0"/>
              <a:t>‘Among some of the East and South Asian communities, the women are so submissive…it takes years, not weeks or months, to change their mindsets about family violence.’ – Interviewee 13</a:t>
            </a:r>
            <a:endParaRPr lang="en-US" dirty="0"/>
          </a:p>
        </p:txBody>
      </p:sp>
      <p:sp>
        <p:nvSpPr>
          <p:cNvPr id="7" name="Rounded Rectangular Callout 6"/>
          <p:cNvSpPr/>
          <p:nvPr/>
        </p:nvSpPr>
        <p:spPr>
          <a:xfrm>
            <a:off x="777875" y="3733077"/>
            <a:ext cx="7543800" cy="1361656"/>
          </a:xfrm>
          <a:prstGeom prst="wedgeRoundRectCallout">
            <a:avLst>
              <a:gd name="adj1" fmla="val -35392"/>
              <a:gd name="adj2" fmla="val 66288"/>
              <a:gd name="adj3" fmla="val 16667"/>
            </a:avLst>
          </a:prstGeom>
          <a:ln/>
        </p:spPr>
        <p:style>
          <a:lnRef idx="1">
            <a:schemeClr val="accent4"/>
          </a:lnRef>
          <a:fillRef idx="3">
            <a:schemeClr val="accent4"/>
          </a:fillRef>
          <a:effectRef idx="2">
            <a:schemeClr val="accent4"/>
          </a:effectRef>
          <a:fontRef idx="minor">
            <a:schemeClr val="lt1"/>
          </a:fontRef>
        </p:style>
        <p:txBody>
          <a:bodyPr/>
          <a:lstStyle/>
          <a:p>
            <a:r>
              <a:rPr lang="en-US" dirty="0" smtClean="0"/>
              <a:t>‘Even if they understand what family violence is, they won’t acknowledge it out of a sense of duty to the family or husband…they will refuse help time and time again, even when the violence is significant enough for police to attend.’ – Interviewee 12</a:t>
            </a:r>
            <a:endParaRPr lang="en-US" dirty="0"/>
          </a:p>
        </p:txBody>
      </p:sp>
    </p:spTree>
    <p:extLst>
      <p:ext uri="{BB962C8B-B14F-4D97-AF65-F5344CB8AC3E}">
        <p14:creationId xmlns:p14="http://schemas.microsoft.com/office/powerpoint/2010/main" val="42092509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777875" y="520182"/>
            <a:ext cx="7543800" cy="696475"/>
          </a:xfrm>
        </p:spPr>
        <p:txBody>
          <a:bodyPr>
            <a:normAutofit/>
          </a:bodyPr>
          <a:lstStyle/>
          <a:p>
            <a:r>
              <a:rPr lang="en-US" sz="3600" dirty="0" smtClean="0">
                <a:solidFill>
                  <a:schemeClr val="bg1"/>
                </a:solidFill>
              </a:rPr>
              <a:t>Key findings – cultural barriers</a:t>
            </a:r>
            <a:endParaRPr lang="en-US" sz="3600" dirty="0">
              <a:solidFill>
                <a:schemeClr val="bg1"/>
              </a:solidFill>
            </a:endParaRPr>
          </a:p>
        </p:txBody>
      </p:sp>
      <p:sp>
        <p:nvSpPr>
          <p:cNvPr id="2" name="Content Placeholder 1"/>
          <p:cNvSpPr>
            <a:spLocks noGrp="1"/>
          </p:cNvSpPr>
          <p:nvPr>
            <p:ph idx="1"/>
          </p:nvPr>
        </p:nvSpPr>
        <p:spPr>
          <a:xfrm>
            <a:off x="627323" y="1216657"/>
            <a:ext cx="7864489" cy="5209132"/>
          </a:xfrm>
        </p:spPr>
        <p:txBody>
          <a:bodyPr anchor="t">
            <a:normAutofit/>
          </a:bodyPr>
          <a:lstStyle/>
          <a:p>
            <a:r>
              <a:rPr lang="en-US" dirty="0" smtClean="0">
                <a:solidFill>
                  <a:srgbClr val="000000"/>
                </a:solidFill>
              </a:rPr>
              <a:t>The influence of the broader social group plays a role in whether victims seek help from police and other services</a:t>
            </a:r>
          </a:p>
          <a:p>
            <a:pPr lvl="1"/>
            <a:r>
              <a:rPr lang="en-US" dirty="0" smtClean="0">
                <a:solidFill>
                  <a:srgbClr val="000000"/>
                </a:solidFill>
              </a:rPr>
              <a:t>Stigma from surrounding community about divorce and breakup of the family</a:t>
            </a:r>
          </a:p>
          <a:p>
            <a:pPr lvl="1"/>
            <a:r>
              <a:rPr lang="en-US" dirty="0" smtClean="0">
                <a:solidFill>
                  <a:srgbClr val="000000"/>
                </a:solidFill>
              </a:rPr>
              <a:t>Disapproval of community elders in using ‘non-traditional’ methods of resolution</a:t>
            </a:r>
            <a:endParaRPr lang="en-US" dirty="0">
              <a:solidFill>
                <a:srgbClr val="000000"/>
              </a:solidFill>
            </a:endParaRPr>
          </a:p>
          <a:p>
            <a:endParaRPr lang="en-US" dirty="0" smtClean="0">
              <a:solidFill>
                <a:srgbClr val="000000"/>
              </a:solidFill>
            </a:endParaRPr>
          </a:p>
          <a:p>
            <a:endParaRPr lang="en-US" dirty="0">
              <a:solidFill>
                <a:srgbClr val="000000"/>
              </a:solidFill>
            </a:endParaRPr>
          </a:p>
        </p:txBody>
      </p:sp>
      <p:sp>
        <p:nvSpPr>
          <p:cNvPr id="3" name="Rounded Rectangle 2"/>
          <p:cNvSpPr/>
          <p:nvPr/>
        </p:nvSpPr>
        <p:spPr>
          <a:xfrm>
            <a:off x="627323" y="3274093"/>
            <a:ext cx="8017496" cy="3151695"/>
          </a:xfrm>
          <a:prstGeom prst="roundRect">
            <a:avLst/>
          </a:prstGeom>
        </p:spPr>
        <p:style>
          <a:lnRef idx="1">
            <a:schemeClr val="accent5"/>
          </a:lnRef>
          <a:fillRef idx="3">
            <a:schemeClr val="accent5"/>
          </a:fillRef>
          <a:effectRef idx="2">
            <a:schemeClr val="accent5"/>
          </a:effectRef>
          <a:fontRef idx="minor">
            <a:schemeClr val="lt1"/>
          </a:fontRef>
        </p:style>
        <p:txBody>
          <a:bodyPr rtlCol="0" anchor="t"/>
          <a:lstStyle/>
          <a:p>
            <a:r>
              <a:rPr lang="en-US" dirty="0" smtClean="0"/>
              <a:t>‘Within the Sudanese community, the remedy for domestic violence is to have the perpetrator live with the elders for a short period of time to cool down and be given the counsel of the elders. When police intervene in a family violence incident, it usually results in an intervention order or safety notice. To them, this is a significant problem, because there is now a legal barrier between the perpetrator and family that has serious legal repercussions. As such, a significant proportion of the community feel that the Australian criminal justice system is inherently divisive – it leads to an escalation of tension and only increasingly adverse outcomes.’ –Interviewee 19</a:t>
            </a:r>
            <a:endParaRPr lang="en-US" dirty="0"/>
          </a:p>
        </p:txBody>
      </p:sp>
    </p:spTree>
    <p:extLst>
      <p:ext uri="{BB962C8B-B14F-4D97-AF65-F5344CB8AC3E}">
        <p14:creationId xmlns:p14="http://schemas.microsoft.com/office/powerpoint/2010/main" val="21746345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777875" y="520182"/>
            <a:ext cx="7543800" cy="933269"/>
          </a:xfrm>
        </p:spPr>
        <p:txBody>
          <a:bodyPr>
            <a:normAutofit fontScale="90000"/>
          </a:bodyPr>
          <a:lstStyle/>
          <a:p>
            <a:r>
              <a:rPr lang="en-US" sz="3600" dirty="0" smtClean="0">
                <a:solidFill>
                  <a:schemeClr val="bg1"/>
                </a:solidFill>
              </a:rPr>
              <a:t>Key findings – intervention orders and safety notices</a:t>
            </a:r>
            <a:endParaRPr lang="en-US" sz="3600" dirty="0">
              <a:solidFill>
                <a:schemeClr val="bg1"/>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187349602"/>
              </p:ext>
            </p:extLst>
          </p:nvPr>
        </p:nvGraphicFramePr>
        <p:xfrm>
          <a:off x="627323" y="1453451"/>
          <a:ext cx="7864489" cy="49723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46491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777875" y="351888"/>
            <a:ext cx="7543800" cy="979168"/>
          </a:xfrm>
        </p:spPr>
        <p:txBody>
          <a:bodyPr>
            <a:normAutofit fontScale="90000"/>
          </a:bodyPr>
          <a:lstStyle/>
          <a:p>
            <a:r>
              <a:rPr lang="en-US" sz="3600" dirty="0">
                <a:solidFill>
                  <a:schemeClr val="bg1"/>
                </a:solidFill>
              </a:rPr>
              <a:t>I</a:t>
            </a:r>
            <a:r>
              <a:rPr lang="en-US" sz="3600" dirty="0" smtClean="0">
                <a:solidFill>
                  <a:schemeClr val="bg1"/>
                </a:solidFill>
              </a:rPr>
              <a:t>ntervention orders and safety notices – issues among CALD victims</a:t>
            </a:r>
            <a:endParaRPr lang="en-US" sz="3600" dirty="0">
              <a:solidFill>
                <a:schemeClr val="bg1"/>
              </a:solidFill>
            </a:endParaRPr>
          </a:p>
        </p:txBody>
      </p:sp>
      <p:sp>
        <p:nvSpPr>
          <p:cNvPr id="2" name="Content Placeholder 1"/>
          <p:cNvSpPr>
            <a:spLocks noGrp="1"/>
          </p:cNvSpPr>
          <p:nvPr>
            <p:ph idx="1"/>
          </p:nvPr>
        </p:nvSpPr>
        <p:spPr>
          <a:xfrm>
            <a:off x="603543" y="1331056"/>
            <a:ext cx="7995373" cy="1101564"/>
          </a:xfrm>
        </p:spPr>
        <p:txBody>
          <a:bodyPr anchor="t"/>
          <a:lstStyle/>
          <a:p>
            <a:r>
              <a:rPr lang="en-US" dirty="0" smtClean="0">
                <a:solidFill>
                  <a:srgbClr val="000000"/>
                </a:solidFill>
              </a:rPr>
              <a:t>Failure to understand conditions and responsibilities</a:t>
            </a:r>
          </a:p>
          <a:p>
            <a:pPr lvl="1"/>
            <a:r>
              <a:rPr lang="en-US" dirty="0" smtClean="0">
                <a:solidFill>
                  <a:srgbClr val="000000"/>
                </a:solidFill>
              </a:rPr>
              <a:t>Police responsibility to explain conditions of order, but few are willing and/or able to do so satisfactorily</a:t>
            </a:r>
          </a:p>
        </p:txBody>
      </p:sp>
      <p:sp>
        <p:nvSpPr>
          <p:cNvPr id="3" name="Rounded Rectangle 2"/>
          <p:cNvSpPr/>
          <p:nvPr/>
        </p:nvSpPr>
        <p:spPr>
          <a:xfrm>
            <a:off x="777875" y="2432620"/>
            <a:ext cx="7423228" cy="4039068"/>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lvl="1"/>
            <a:r>
              <a:rPr lang="en-US" u="sng" dirty="0" smtClean="0">
                <a:solidFill>
                  <a:schemeClr val="tx1"/>
                </a:solidFill>
              </a:rPr>
              <a:t>CASE STUDY (Interviewee Four)</a:t>
            </a:r>
          </a:p>
          <a:p>
            <a:pPr lvl="1"/>
            <a:endParaRPr lang="en-US" dirty="0" smtClean="0">
              <a:solidFill>
                <a:schemeClr val="tx1"/>
              </a:solidFill>
            </a:endParaRPr>
          </a:p>
          <a:p>
            <a:pPr lvl="1"/>
            <a:r>
              <a:rPr lang="en-US" dirty="0" smtClean="0">
                <a:solidFill>
                  <a:schemeClr val="tx1"/>
                </a:solidFill>
              </a:rPr>
              <a:t>African </a:t>
            </a:r>
            <a:r>
              <a:rPr lang="en-US" dirty="0">
                <a:solidFill>
                  <a:schemeClr val="tx1"/>
                </a:solidFill>
              </a:rPr>
              <a:t>victim takes out an intervention order against her husband. However, when her child fell ill, she called her husband to come and take the child to hospital. While at the hospital, an argument between them broke out and she called the police. As the police found her husband to be in breach of an intervention order, he was arrested and faced a very large fine and possible jail term. </a:t>
            </a:r>
          </a:p>
          <a:p>
            <a:pPr lvl="1"/>
            <a:endParaRPr lang="en-US" dirty="0">
              <a:solidFill>
                <a:schemeClr val="tx1"/>
              </a:solidFill>
            </a:endParaRPr>
          </a:p>
          <a:p>
            <a:pPr lvl="1"/>
            <a:r>
              <a:rPr lang="en-US" dirty="0">
                <a:solidFill>
                  <a:schemeClr val="tx1"/>
                </a:solidFill>
              </a:rPr>
              <a:t>The woman was </a:t>
            </a:r>
            <a:r>
              <a:rPr lang="en-US" dirty="0" smtClean="0">
                <a:solidFill>
                  <a:schemeClr val="tx1"/>
                </a:solidFill>
              </a:rPr>
              <a:t>rejected </a:t>
            </a:r>
            <a:r>
              <a:rPr lang="en-US" dirty="0">
                <a:solidFill>
                  <a:schemeClr val="tx1"/>
                </a:solidFill>
              </a:rPr>
              <a:t>and </a:t>
            </a:r>
            <a:r>
              <a:rPr lang="en-US" dirty="0" err="1">
                <a:solidFill>
                  <a:schemeClr val="tx1"/>
                </a:solidFill>
              </a:rPr>
              <a:t>ostracised</a:t>
            </a:r>
            <a:r>
              <a:rPr lang="en-US" dirty="0">
                <a:solidFill>
                  <a:schemeClr val="tx1"/>
                </a:solidFill>
              </a:rPr>
              <a:t> by her community as it was deemed to be her fault to have called her husband for help while an Intervention Order was in place.</a:t>
            </a:r>
          </a:p>
        </p:txBody>
      </p:sp>
    </p:spTree>
    <p:extLst>
      <p:ext uri="{BB962C8B-B14F-4D97-AF65-F5344CB8AC3E}">
        <p14:creationId xmlns:p14="http://schemas.microsoft.com/office/powerpoint/2010/main" val="24818067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777875" y="351888"/>
            <a:ext cx="7543800" cy="979168"/>
          </a:xfrm>
        </p:spPr>
        <p:txBody>
          <a:bodyPr>
            <a:normAutofit fontScale="90000"/>
          </a:bodyPr>
          <a:lstStyle/>
          <a:p>
            <a:r>
              <a:rPr lang="en-US" sz="3600" dirty="0">
                <a:solidFill>
                  <a:schemeClr val="bg1"/>
                </a:solidFill>
              </a:rPr>
              <a:t>I</a:t>
            </a:r>
            <a:r>
              <a:rPr lang="en-US" sz="3600" dirty="0" smtClean="0">
                <a:solidFill>
                  <a:schemeClr val="bg1"/>
                </a:solidFill>
              </a:rPr>
              <a:t>ntervention orders and safety notices – issues among CALD victims</a:t>
            </a:r>
            <a:endParaRPr lang="en-US" sz="3600" dirty="0">
              <a:solidFill>
                <a:schemeClr val="bg1"/>
              </a:solidFill>
            </a:endParaRPr>
          </a:p>
        </p:txBody>
      </p:sp>
      <p:sp>
        <p:nvSpPr>
          <p:cNvPr id="2" name="Content Placeholder 1"/>
          <p:cNvSpPr>
            <a:spLocks noGrp="1"/>
          </p:cNvSpPr>
          <p:nvPr>
            <p:ph idx="1"/>
          </p:nvPr>
        </p:nvSpPr>
        <p:spPr>
          <a:xfrm>
            <a:off x="603543" y="1331056"/>
            <a:ext cx="7995373" cy="1728844"/>
          </a:xfrm>
        </p:spPr>
        <p:txBody>
          <a:bodyPr anchor="t">
            <a:normAutofit/>
          </a:bodyPr>
          <a:lstStyle/>
          <a:p>
            <a:r>
              <a:rPr lang="en-US" dirty="0" smtClean="0">
                <a:solidFill>
                  <a:srgbClr val="000000"/>
                </a:solidFill>
              </a:rPr>
              <a:t>Failure to adequately report breaches of intervention orders</a:t>
            </a:r>
          </a:p>
          <a:p>
            <a:pPr lvl="1"/>
            <a:r>
              <a:rPr lang="en-US" dirty="0" smtClean="0">
                <a:solidFill>
                  <a:srgbClr val="000000"/>
                </a:solidFill>
              </a:rPr>
              <a:t>Difficulty in understanding what police need by way of evidence to report a breach</a:t>
            </a:r>
          </a:p>
          <a:p>
            <a:pPr lvl="1"/>
            <a:r>
              <a:rPr lang="en-US" dirty="0" smtClean="0">
                <a:solidFill>
                  <a:srgbClr val="000000"/>
                </a:solidFill>
              </a:rPr>
              <a:t>May find it difficult to communicate with police effectively about their perceptions of breaches</a:t>
            </a:r>
          </a:p>
        </p:txBody>
      </p:sp>
      <p:sp>
        <p:nvSpPr>
          <p:cNvPr id="3" name="Rounded Rectangle 2"/>
          <p:cNvSpPr/>
          <p:nvPr/>
        </p:nvSpPr>
        <p:spPr>
          <a:xfrm>
            <a:off x="777875" y="3059900"/>
            <a:ext cx="7423228" cy="3411788"/>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lvl="1"/>
            <a:r>
              <a:rPr lang="en-US" u="sng" dirty="0" smtClean="0">
                <a:solidFill>
                  <a:schemeClr val="tx1"/>
                </a:solidFill>
              </a:rPr>
              <a:t>CASE STUDY (Interviewee 13)</a:t>
            </a:r>
          </a:p>
          <a:p>
            <a:pPr lvl="1"/>
            <a:endParaRPr lang="en-US" dirty="0" smtClean="0">
              <a:solidFill>
                <a:schemeClr val="tx1"/>
              </a:solidFill>
            </a:endParaRPr>
          </a:p>
          <a:p>
            <a:pPr lvl="1"/>
            <a:r>
              <a:rPr lang="en-US" i="1" dirty="0" smtClean="0">
                <a:solidFill>
                  <a:schemeClr val="tx1"/>
                </a:solidFill>
              </a:rPr>
              <a:t>(Speaking about an Indian client) </a:t>
            </a:r>
            <a:r>
              <a:rPr lang="en-US" dirty="0" smtClean="0">
                <a:solidFill>
                  <a:schemeClr val="tx1"/>
                </a:solidFill>
              </a:rPr>
              <a:t>I actually have to educate the woman to say the words ‘I am frightened’ or ‘I am scared’. Most of them are very reserved and don’t want to air their ‘dirty laundry’ in public, and so they will give minimal information. They might say the perpetrator was ‘talking’ to her, when in fact it was threats to physically harm her, threats to destroy her property, and it was nasty, glaring, threatening and controlling </a:t>
            </a:r>
            <a:r>
              <a:rPr lang="en-US" dirty="0" err="1" smtClean="0">
                <a:solidFill>
                  <a:schemeClr val="tx1"/>
                </a:solidFill>
              </a:rPr>
              <a:t>behaviour</a:t>
            </a:r>
            <a:r>
              <a:rPr lang="en-US" dirty="0" smtClean="0">
                <a:solidFill>
                  <a:schemeClr val="tx1"/>
                </a:solidFill>
              </a:rPr>
              <a:t>. And unless victims tell police all these details, they can’t act. </a:t>
            </a:r>
            <a:endParaRPr lang="en-US" i="1" dirty="0">
              <a:solidFill>
                <a:schemeClr val="tx1"/>
              </a:solidFill>
            </a:endParaRPr>
          </a:p>
        </p:txBody>
      </p:sp>
    </p:spTree>
    <p:extLst>
      <p:ext uri="{BB962C8B-B14F-4D97-AF65-F5344CB8AC3E}">
        <p14:creationId xmlns:p14="http://schemas.microsoft.com/office/powerpoint/2010/main" val="16261136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77875" y="520182"/>
            <a:ext cx="7543800" cy="696475"/>
          </a:xfrm>
        </p:spPr>
        <p:txBody>
          <a:bodyPr>
            <a:normAutofit/>
          </a:bodyPr>
          <a:lstStyle/>
          <a:p>
            <a:r>
              <a:rPr lang="en-US" sz="3600" dirty="0"/>
              <a:t>Concluding Thoughts</a:t>
            </a:r>
          </a:p>
        </p:txBody>
      </p:sp>
      <p:sp>
        <p:nvSpPr>
          <p:cNvPr id="2" name="Content Placeholder 1"/>
          <p:cNvSpPr>
            <a:spLocks noGrp="1"/>
          </p:cNvSpPr>
          <p:nvPr>
            <p:ph idx="1"/>
          </p:nvPr>
        </p:nvSpPr>
        <p:spPr>
          <a:xfrm>
            <a:off x="777875" y="1216657"/>
            <a:ext cx="7543800" cy="5025538"/>
          </a:xfrm>
        </p:spPr>
        <p:txBody>
          <a:bodyPr anchor="t"/>
          <a:lstStyle/>
          <a:p>
            <a:r>
              <a:rPr lang="en-US" sz="2400" dirty="0">
                <a:solidFill>
                  <a:srgbClr val="FFFFFF"/>
                </a:solidFill>
              </a:rPr>
              <a:t>Understanding interactions between police and CALD victims</a:t>
            </a:r>
          </a:p>
          <a:p>
            <a:pPr lvl="1"/>
            <a:r>
              <a:rPr lang="en-US" sz="2000" dirty="0">
                <a:solidFill>
                  <a:srgbClr val="FFFFFF"/>
                </a:solidFill>
              </a:rPr>
              <a:t>The importance of demonstrating patience and empathy</a:t>
            </a:r>
          </a:p>
          <a:p>
            <a:pPr lvl="1"/>
            <a:r>
              <a:rPr lang="en-US" sz="2000" dirty="0">
                <a:solidFill>
                  <a:srgbClr val="FFFFFF"/>
                </a:solidFill>
              </a:rPr>
              <a:t>Questioning the availability and effectiveness of interpreters</a:t>
            </a:r>
          </a:p>
          <a:p>
            <a:pPr lvl="1"/>
            <a:r>
              <a:rPr lang="en-US" sz="2000" dirty="0">
                <a:solidFill>
                  <a:srgbClr val="FFFFFF"/>
                </a:solidFill>
              </a:rPr>
              <a:t>Trauma-informed – how the uniform and gender of police affects victims</a:t>
            </a:r>
          </a:p>
          <a:p>
            <a:r>
              <a:rPr lang="en-US" sz="2200" dirty="0">
                <a:solidFill>
                  <a:srgbClr val="FFFFFF"/>
                </a:solidFill>
              </a:rPr>
              <a:t>Understanding the preferences/</a:t>
            </a:r>
            <a:r>
              <a:rPr lang="en-US" sz="2200" dirty="0" err="1">
                <a:solidFill>
                  <a:srgbClr val="FFFFFF"/>
                </a:solidFill>
              </a:rPr>
              <a:t>behaviour</a:t>
            </a:r>
            <a:r>
              <a:rPr lang="en-US" sz="2200" dirty="0">
                <a:solidFill>
                  <a:srgbClr val="FFFFFF"/>
                </a:solidFill>
              </a:rPr>
              <a:t> of CALD victims</a:t>
            </a:r>
          </a:p>
          <a:p>
            <a:pPr lvl="1"/>
            <a:r>
              <a:rPr lang="en-US" sz="2000" dirty="0">
                <a:solidFill>
                  <a:srgbClr val="FFFFFF"/>
                </a:solidFill>
              </a:rPr>
              <a:t>Preferences regarding the conditions intervention orders and safety </a:t>
            </a:r>
            <a:r>
              <a:rPr lang="en-US" sz="2000" dirty="0" smtClean="0">
                <a:solidFill>
                  <a:srgbClr val="FFFFFF"/>
                </a:solidFill>
              </a:rPr>
              <a:t>notices</a:t>
            </a:r>
          </a:p>
          <a:p>
            <a:pPr lvl="1"/>
            <a:r>
              <a:rPr lang="en-US" sz="2000" dirty="0" smtClean="0">
                <a:solidFill>
                  <a:srgbClr val="FFFFFF"/>
                </a:solidFill>
              </a:rPr>
              <a:t>‘Why do they go back’?</a:t>
            </a:r>
          </a:p>
          <a:p>
            <a:r>
              <a:rPr lang="en-US" sz="2200" dirty="0" smtClean="0">
                <a:solidFill>
                  <a:srgbClr val="FFFFFF"/>
                </a:solidFill>
              </a:rPr>
              <a:t>The need for innovative approaches</a:t>
            </a:r>
          </a:p>
          <a:p>
            <a:endParaRPr lang="en-US" sz="2200" dirty="0" smtClean="0">
              <a:solidFill>
                <a:srgbClr val="FFFFFF"/>
              </a:solidFill>
            </a:endParaRPr>
          </a:p>
          <a:p>
            <a:endParaRPr lang="en-US" sz="2200" dirty="0">
              <a:solidFill>
                <a:srgbClr val="FFFFFF"/>
              </a:solidFill>
            </a:endParaRPr>
          </a:p>
          <a:p>
            <a:endParaRPr lang="en-US" dirty="0">
              <a:solidFill>
                <a:srgbClr val="FFFFFF"/>
              </a:solidFill>
            </a:endParaRPr>
          </a:p>
        </p:txBody>
      </p:sp>
    </p:spTree>
    <p:extLst>
      <p:ext uri="{BB962C8B-B14F-4D97-AF65-F5344CB8AC3E}">
        <p14:creationId xmlns:p14="http://schemas.microsoft.com/office/powerpoint/2010/main" val="19642823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77240" y="228601"/>
            <a:ext cx="7543800" cy="914400"/>
          </a:xfrm>
        </p:spPr>
        <p:txBody>
          <a:bodyPr/>
          <a:lstStyle/>
          <a:p>
            <a:r>
              <a:rPr lang="en-US" sz="4400" dirty="0" smtClean="0"/>
              <a:t>Overview</a:t>
            </a:r>
            <a:endParaRPr lang="en-US" sz="4400" dirty="0"/>
          </a:p>
        </p:txBody>
      </p:sp>
      <p:sp>
        <p:nvSpPr>
          <p:cNvPr id="5" name="Content Placeholder 4"/>
          <p:cNvSpPr>
            <a:spLocks noGrp="1"/>
          </p:cNvSpPr>
          <p:nvPr>
            <p:ph idx="1"/>
          </p:nvPr>
        </p:nvSpPr>
        <p:spPr>
          <a:xfrm>
            <a:off x="531585" y="1290683"/>
            <a:ext cx="7789455" cy="4232637"/>
          </a:xfrm>
        </p:spPr>
        <p:txBody>
          <a:bodyPr>
            <a:noAutofit/>
          </a:bodyPr>
          <a:lstStyle/>
          <a:p>
            <a:pPr>
              <a:lnSpc>
                <a:spcPct val="130000"/>
              </a:lnSpc>
            </a:pPr>
            <a:r>
              <a:rPr lang="en-US" sz="2800" dirty="0" smtClean="0"/>
              <a:t>Background and Context – the initial wave of family violence reform</a:t>
            </a:r>
          </a:p>
          <a:p>
            <a:pPr>
              <a:lnSpc>
                <a:spcPct val="130000"/>
              </a:lnSpc>
            </a:pPr>
            <a:r>
              <a:rPr lang="en-US" sz="2800" dirty="0" smtClean="0"/>
              <a:t>Initial reform outcomes – and initial signs of issues in policing family violence among migrant communities</a:t>
            </a:r>
          </a:p>
          <a:p>
            <a:pPr>
              <a:lnSpc>
                <a:spcPct val="130000"/>
              </a:lnSpc>
            </a:pPr>
            <a:r>
              <a:rPr lang="en-US" sz="2800" dirty="0" smtClean="0"/>
              <a:t> Methodology and Findings</a:t>
            </a:r>
          </a:p>
          <a:p>
            <a:pPr>
              <a:lnSpc>
                <a:spcPct val="130000"/>
              </a:lnSpc>
            </a:pPr>
            <a:r>
              <a:rPr lang="en-US" sz="2800" dirty="0" smtClean="0"/>
              <a:t>Issues for discussion</a:t>
            </a:r>
          </a:p>
        </p:txBody>
      </p:sp>
    </p:spTree>
    <p:extLst>
      <p:ext uri="{BB962C8B-B14F-4D97-AF65-F5344CB8AC3E}">
        <p14:creationId xmlns:p14="http://schemas.microsoft.com/office/powerpoint/2010/main" val="26189537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77875" y="520182"/>
            <a:ext cx="7543800" cy="696475"/>
          </a:xfrm>
        </p:spPr>
        <p:txBody>
          <a:bodyPr>
            <a:normAutofit/>
          </a:bodyPr>
          <a:lstStyle/>
          <a:p>
            <a:r>
              <a:rPr lang="en-US" sz="3600" dirty="0" smtClean="0"/>
              <a:t>The way forward</a:t>
            </a:r>
            <a:endParaRPr lang="en-US" sz="3600" dirty="0"/>
          </a:p>
        </p:txBody>
      </p:sp>
      <p:sp>
        <p:nvSpPr>
          <p:cNvPr id="2" name="Content Placeholder 1"/>
          <p:cNvSpPr>
            <a:spLocks noGrp="1"/>
          </p:cNvSpPr>
          <p:nvPr>
            <p:ph idx="1"/>
          </p:nvPr>
        </p:nvSpPr>
        <p:spPr>
          <a:xfrm>
            <a:off x="777875" y="1216657"/>
            <a:ext cx="7543800" cy="5025538"/>
          </a:xfrm>
        </p:spPr>
        <p:txBody>
          <a:bodyPr anchor="t"/>
          <a:lstStyle/>
          <a:p>
            <a:pPr>
              <a:lnSpc>
                <a:spcPct val="130000"/>
              </a:lnSpc>
            </a:pPr>
            <a:r>
              <a:rPr lang="en-US" sz="2400" dirty="0" smtClean="0">
                <a:solidFill>
                  <a:srgbClr val="FFFFFF"/>
                </a:solidFill>
              </a:rPr>
              <a:t>Risk Assessment and Management Panels (RAMPs)</a:t>
            </a:r>
            <a:endParaRPr lang="en-US" sz="2400" dirty="0">
              <a:solidFill>
                <a:srgbClr val="FFFFFF"/>
              </a:solidFill>
            </a:endParaRPr>
          </a:p>
          <a:p>
            <a:pPr lvl="1">
              <a:lnSpc>
                <a:spcPct val="130000"/>
              </a:lnSpc>
            </a:pPr>
            <a:r>
              <a:rPr lang="en-US" sz="2000" dirty="0" smtClean="0">
                <a:solidFill>
                  <a:srgbClr val="FFFFFF"/>
                </a:solidFill>
              </a:rPr>
              <a:t>Including a culturally appropriate/relevant member for these panels</a:t>
            </a:r>
          </a:p>
          <a:p>
            <a:pPr lvl="1">
              <a:lnSpc>
                <a:spcPct val="130000"/>
              </a:lnSpc>
            </a:pPr>
            <a:r>
              <a:rPr lang="en-US" sz="2000" dirty="0">
                <a:solidFill>
                  <a:srgbClr val="FFFFFF"/>
                </a:solidFill>
              </a:rPr>
              <a:t>New Zealand’s Integrated Safety Response </a:t>
            </a:r>
            <a:r>
              <a:rPr lang="en-US" sz="2000" dirty="0" smtClean="0">
                <a:solidFill>
                  <a:srgbClr val="FFFFFF"/>
                </a:solidFill>
              </a:rPr>
              <a:t>Pilot</a:t>
            </a:r>
            <a:endParaRPr lang="en-US" sz="2000" dirty="0">
              <a:solidFill>
                <a:srgbClr val="FFFFFF"/>
              </a:solidFill>
            </a:endParaRPr>
          </a:p>
          <a:p>
            <a:pPr>
              <a:lnSpc>
                <a:spcPct val="130000"/>
              </a:lnSpc>
            </a:pPr>
            <a:r>
              <a:rPr lang="en-US" sz="2400" dirty="0" smtClean="0">
                <a:solidFill>
                  <a:srgbClr val="FFFFFF"/>
                </a:solidFill>
              </a:rPr>
              <a:t>Inter-disciplinary response teams</a:t>
            </a:r>
            <a:endParaRPr lang="en-US" sz="2400" dirty="0">
              <a:solidFill>
                <a:srgbClr val="FFFFFF"/>
              </a:solidFill>
            </a:endParaRPr>
          </a:p>
          <a:p>
            <a:pPr lvl="1">
              <a:lnSpc>
                <a:spcPct val="130000"/>
              </a:lnSpc>
            </a:pPr>
            <a:r>
              <a:rPr lang="en-US" sz="2000" dirty="0" smtClean="0">
                <a:solidFill>
                  <a:srgbClr val="FFFFFF"/>
                </a:solidFill>
              </a:rPr>
              <a:t>Would police find it easier if they intervened in an inter-disciplinary team? </a:t>
            </a:r>
          </a:p>
          <a:p>
            <a:pPr lvl="1">
              <a:lnSpc>
                <a:spcPct val="130000"/>
              </a:lnSpc>
            </a:pPr>
            <a:r>
              <a:rPr lang="en-US" sz="2000" dirty="0" smtClean="0">
                <a:solidFill>
                  <a:srgbClr val="FFFFFF"/>
                </a:solidFill>
              </a:rPr>
              <a:t>Victoria Police’s PACER Initiative</a:t>
            </a:r>
          </a:p>
          <a:p>
            <a:pPr>
              <a:lnSpc>
                <a:spcPct val="130000"/>
              </a:lnSpc>
            </a:pPr>
            <a:r>
              <a:rPr lang="en-US" sz="2200" dirty="0" smtClean="0">
                <a:solidFill>
                  <a:srgbClr val="FFFFFF"/>
                </a:solidFill>
              </a:rPr>
              <a:t>Innovative ways to break down cultural barriers</a:t>
            </a:r>
            <a:endParaRPr lang="en-US" sz="2000" dirty="0" smtClean="0">
              <a:solidFill>
                <a:srgbClr val="FFFFFF"/>
              </a:solidFill>
            </a:endParaRPr>
          </a:p>
          <a:p>
            <a:pPr>
              <a:lnSpc>
                <a:spcPct val="130000"/>
              </a:lnSpc>
            </a:pPr>
            <a:endParaRPr lang="en-US" sz="2200" dirty="0" smtClean="0">
              <a:solidFill>
                <a:srgbClr val="FFFFFF"/>
              </a:solidFill>
            </a:endParaRPr>
          </a:p>
          <a:p>
            <a:pPr>
              <a:lnSpc>
                <a:spcPct val="130000"/>
              </a:lnSpc>
            </a:pPr>
            <a:endParaRPr lang="en-US" sz="2200" dirty="0">
              <a:solidFill>
                <a:srgbClr val="FFFFFF"/>
              </a:solidFill>
            </a:endParaRPr>
          </a:p>
          <a:p>
            <a:pPr>
              <a:lnSpc>
                <a:spcPct val="130000"/>
              </a:lnSpc>
            </a:pPr>
            <a:endParaRPr lang="en-US" dirty="0">
              <a:solidFill>
                <a:srgbClr val="FFFFFF"/>
              </a:solidFill>
            </a:endParaRPr>
          </a:p>
        </p:txBody>
      </p:sp>
    </p:spTree>
    <p:extLst>
      <p:ext uri="{BB962C8B-B14F-4D97-AF65-F5344CB8AC3E}">
        <p14:creationId xmlns:p14="http://schemas.microsoft.com/office/powerpoint/2010/main" val="22599114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77875" y="520182"/>
            <a:ext cx="7543800" cy="696475"/>
          </a:xfrm>
        </p:spPr>
        <p:txBody>
          <a:bodyPr>
            <a:normAutofit/>
          </a:bodyPr>
          <a:lstStyle/>
          <a:p>
            <a:r>
              <a:rPr lang="en-US" sz="3600" dirty="0" smtClean="0"/>
              <a:t>The end</a:t>
            </a:r>
            <a:endParaRPr lang="en-US" sz="3600" dirty="0"/>
          </a:p>
        </p:txBody>
      </p:sp>
      <p:sp>
        <p:nvSpPr>
          <p:cNvPr id="2" name="Content Placeholder 1"/>
          <p:cNvSpPr>
            <a:spLocks noGrp="1"/>
          </p:cNvSpPr>
          <p:nvPr>
            <p:ph idx="1"/>
          </p:nvPr>
        </p:nvSpPr>
        <p:spPr>
          <a:xfrm>
            <a:off x="777875" y="1216657"/>
            <a:ext cx="7543800" cy="5025538"/>
          </a:xfrm>
        </p:spPr>
        <p:txBody>
          <a:bodyPr anchor="t"/>
          <a:lstStyle/>
          <a:p>
            <a:r>
              <a:rPr lang="en-US" sz="2400" dirty="0" smtClean="0">
                <a:solidFill>
                  <a:srgbClr val="FFFFFF"/>
                </a:solidFill>
              </a:rPr>
              <a:t>Questions?</a:t>
            </a:r>
            <a:endParaRPr lang="en-US" sz="2200" dirty="0" smtClean="0">
              <a:solidFill>
                <a:srgbClr val="FFFFFF"/>
              </a:solidFill>
            </a:endParaRPr>
          </a:p>
          <a:p>
            <a:pPr lvl="1"/>
            <a:endParaRPr lang="en-US" sz="2000" dirty="0" smtClean="0">
              <a:solidFill>
                <a:srgbClr val="FFFFFF"/>
              </a:solidFill>
            </a:endParaRPr>
          </a:p>
          <a:p>
            <a:endParaRPr lang="en-US" sz="2200" dirty="0" smtClean="0">
              <a:solidFill>
                <a:srgbClr val="FFFFFF"/>
              </a:solidFill>
            </a:endParaRPr>
          </a:p>
          <a:p>
            <a:endParaRPr lang="en-US" sz="2200" dirty="0">
              <a:solidFill>
                <a:srgbClr val="FFFFFF"/>
              </a:solidFill>
            </a:endParaRPr>
          </a:p>
          <a:p>
            <a:endParaRPr lang="en-US" dirty="0">
              <a:solidFill>
                <a:srgbClr val="FFFFFF"/>
              </a:solidFill>
            </a:endParaRPr>
          </a:p>
        </p:txBody>
      </p:sp>
    </p:spTree>
    <p:extLst>
      <p:ext uri="{BB962C8B-B14F-4D97-AF65-F5344CB8AC3E}">
        <p14:creationId xmlns:p14="http://schemas.microsoft.com/office/powerpoint/2010/main" val="25073294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648410889"/>
              </p:ext>
            </p:extLst>
          </p:nvPr>
        </p:nvGraphicFramePr>
        <p:xfrm>
          <a:off x="472520" y="1904507"/>
          <a:ext cx="7849155" cy="4682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777240" y="393718"/>
            <a:ext cx="7543800" cy="914400"/>
          </a:xfrm>
        </p:spPr>
        <p:txBody>
          <a:bodyPr/>
          <a:lstStyle/>
          <a:p>
            <a:r>
              <a:rPr lang="en-US" sz="4000" dirty="0" smtClean="0"/>
              <a:t>Background and Context</a:t>
            </a:r>
            <a:endParaRPr lang="en-US" sz="4000" dirty="0"/>
          </a:p>
        </p:txBody>
      </p:sp>
      <p:sp>
        <p:nvSpPr>
          <p:cNvPr id="5" name="Line Callout 1 4"/>
          <p:cNvSpPr/>
          <p:nvPr/>
        </p:nvSpPr>
        <p:spPr>
          <a:xfrm>
            <a:off x="860466" y="5209379"/>
            <a:ext cx="914400" cy="476392"/>
          </a:xfrm>
          <a:prstGeom prst="borderCallout1">
            <a:avLst>
              <a:gd name="adj1" fmla="val -5355"/>
              <a:gd name="adj2" fmla="val 48187"/>
              <a:gd name="adj3" fmla="val -95497"/>
              <a:gd name="adj4" fmla="val 65018"/>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2004</a:t>
            </a:r>
            <a:endParaRPr lang="en-US" dirty="0"/>
          </a:p>
        </p:txBody>
      </p:sp>
      <p:sp>
        <p:nvSpPr>
          <p:cNvPr id="6" name="Line Callout 1 5"/>
          <p:cNvSpPr/>
          <p:nvPr/>
        </p:nvSpPr>
        <p:spPr>
          <a:xfrm>
            <a:off x="5788370" y="2038017"/>
            <a:ext cx="914400" cy="472584"/>
          </a:xfrm>
          <a:prstGeom prst="borderCallout1">
            <a:avLst>
              <a:gd name="adj1" fmla="val 53125"/>
              <a:gd name="adj2" fmla="val -5103"/>
              <a:gd name="adj3" fmla="val 112500"/>
              <a:gd name="adj4" fmla="val -38333"/>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2005</a:t>
            </a:r>
            <a:endParaRPr lang="en-US" dirty="0"/>
          </a:p>
        </p:txBody>
      </p:sp>
      <p:sp>
        <p:nvSpPr>
          <p:cNvPr id="7" name="TextBox 6"/>
          <p:cNvSpPr txBox="1"/>
          <p:nvPr/>
        </p:nvSpPr>
        <p:spPr>
          <a:xfrm>
            <a:off x="859831" y="1262621"/>
            <a:ext cx="7461209" cy="369332"/>
          </a:xfrm>
          <a:prstGeom prst="rect">
            <a:avLst/>
          </a:prstGeom>
          <a:noFill/>
        </p:spPr>
        <p:txBody>
          <a:bodyPr wrap="square" rtlCol="0">
            <a:spAutoFit/>
          </a:bodyPr>
          <a:lstStyle/>
          <a:p>
            <a:r>
              <a:rPr lang="en-US" dirty="0" smtClean="0"/>
              <a:t>or Once upon a time, before the Family Violence Royal Commission…</a:t>
            </a:r>
            <a:endParaRPr lang="en-US" dirty="0"/>
          </a:p>
        </p:txBody>
      </p:sp>
    </p:spTree>
    <p:extLst>
      <p:ext uri="{BB962C8B-B14F-4D97-AF65-F5344CB8AC3E}">
        <p14:creationId xmlns:p14="http://schemas.microsoft.com/office/powerpoint/2010/main" val="3852769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graphicEl>
                                              <a:dgm id="{95572CB8-004D-5445-BB32-8E607541F4B5}"/>
                                            </p:graphicEl>
                                          </p:spTgt>
                                        </p:tgtEl>
                                        <p:attrNameLst>
                                          <p:attrName>style.visibility</p:attrName>
                                        </p:attrNameLst>
                                      </p:cBhvr>
                                      <p:to>
                                        <p:strVal val="visible"/>
                                      </p:to>
                                    </p:set>
                                    <p:anim calcmode="lin" valueType="num">
                                      <p:cBhvr additive="base">
                                        <p:cTn id="12" dur="500" fill="hold"/>
                                        <p:tgtEl>
                                          <p:spTgt spid="4">
                                            <p:graphicEl>
                                              <a:dgm id="{95572CB8-004D-5445-BB32-8E607541F4B5}"/>
                                            </p:graphic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graphicEl>
                                              <a:dgm id="{95572CB8-004D-5445-BB32-8E607541F4B5}"/>
                                            </p:graphic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graphicEl>
                                              <a:dgm id="{2E913197-DEE1-F446-8877-2EB4F3FE4707}"/>
                                            </p:graphicEl>
                                          </p:spTgt>
                                        </p:tgtEl>
                                        <p:attrNameLst>
                                          <p:attrName>style.visibility</p:attrName>
                                        </p:attrNameLst>
                                      </p:cBhvr>
                                      <p:to>
                                        <p:strVal val="visible"/>
                                      </p:to>
                                    </p:set>
                                    <p:anim calcmode="lin" valueType="num">
                                      <p:cBhvr additive="base">
                                        <p:cTn id="18" dur="500" fill="hold"/>
                                        <p:tgtEl>
                                          <p:spTgt spid="4">
                                            <p:graphicEl>
                                              <a:dgm id="{2E913197-DEE1-F446-8877-2EB4F3FE4707}"/>
                                            </p:graphic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graphicEl>
                                              <a:dgm id="{2E913197-DEE1-F446-8877-2EB4F3FE4707}"/>
                                            </p:graphic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p:tgtEl>
                                          <p:spTgt spid="5"/>
                                        </p:tgtEl>
                                        <p:attrNameLst>
                                          <p:attrName>ppt_y</p:attrName>
                                        </p:attrNameLst>
                                      </p:cBhvr>
                                      <p:tavLst>
                                        <p:tav tm="0">
                                          <p:val>
                                            <p:strVal val="#ppt_y+#ppt_h*1.125000"/>
                                          </p:val>
                                        </p:tav>
                                        <p:tav tm="100000">
                                          <p:val>
                                            <p:strVal val="#ppt_y"/>
                                          </p:val>
                                        </p:tav>
                                      </p:tavLst>
                                    </p:anim>
                                    <p:animEffect transition="in" filter="wipe(up)">
                                      <p:cBhvr>
                                        <p:cTn id="25" dur="500"/>
                                        <p:tgtEl>
                                          <p:spTgt spid="5"/>
                                        </p:tgtEl>
                                      </p:cBhvr>
                                    </p:animEffect>
                                  </p:childTnLst>
                                </p:cTn>
                              </p:par>
                              <p:par>
                                <p:cTn id="26" presetID="2" presetClass="entr" presetSubtype="4" fill="hold" grpId="0" nodeType="withEffect">
                                  <p:stCondLst>
                                    <p:cond delay="0"/>
                                  </p:stCondLst>
                                  <p:childTnLst>
                                    <p:set>
                                      <p:cBhvr>
                                        <p:cTn id="27" dur="1" fill="hold">
                                          <p:stCondLst>
                                            <p:cond delay="0"/>
                                          </p:stCondLst>
                                        </p:cTn>
                                        <p:tgtEl>
                                          <p:spTgt spid="4">
                                            <p:graphicEl>
                                              <a:dgm id="{09FD9F53-CDCB-3046-8D00-BA45F31609CA}"/>
                                            </p:graphicEl>
                                          </p:spTgt>
                                        </p:tgtEl>
                                        <p:attrNameLst>
                                          <p:attrName>style.visibility</p:attrName>
                                        </p:attrNameLst>
                                      </p:cBhvr>
                                      <p:to>
                                        <p:strVal val="visible"/>
                                      </p:to>
                                    </p:set>
                                    <p:anim calcmode="lin" valueType="num">
                                      <p:cBhvr additive="base">
                                        <p:cTn id="28" dur="500" fill="hold"/>
                                        <p:tgtEl>
                                          <p:spTgt spid="4">
                                            <p:graphicEl>
                                              <a:dgm id="{09FD9F53-CDCB-3046-8D00-BA45F31609CA}"/>
                                            </p:graphicEl>
                                          </p:spTgt>
                                        </p:tgtEl>
                                        <p:attrNameLst>
                                          <p:attrName>ppt_x</p:attrName>
                                        </p:attrNameLst>
                                      </p:cBhvr>
                                      <p:tavLst>
                                        <p:tav tm="0">
                                          <p:val>
                                            <p:strVal val="#ppt_x"/>
                                          </p:val>
                                        </p:tav>
                                        <p:tav tm="100000">
                                          <p:val>
                                            <p:strVal val="#ppt_x"/>
                                          </p:val>
                                        </p:tav>
                                      </p:tavLst>
                                    </p:anim>
                                    <p:anim calcmode="lin" valueType="num">
                                      <p:cBhvr additive="base">
                                        <p:cTn id="29" dur="500" fill="hold"/>
                                        <p:tgtEl>
                                          <p:spTgt spid="4">
                                            <p:graphicEl>
                                              <a:dgm id="{09FD9F53-CDCB-3046-8D00-BA45F31609CA}"/>
                                            </p:graphic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4">
                                            <p:graphicEl>
                                              <a:dgm id="{445FDE75-3679-ED4D-88B8-AC9307F249F2}"/>
                                            </p:graphicEl>
                                          </p:spTgt>
                                        </p:tgtEl>
                                        <p:attrNameLst>
                                          <p:attrName>style.visibility</p:attrName>
                                        </p:attrNameLst>
                                      </p:cBhvr>
                                      <p:to>
                                        <p:strVal val="visible"/>
                                      </p:to>
                                    </p:set>
                                    <p:anim calcmode="lin" valueType="num">
                                      <p:cBhvr additive="base">
                                        <p:cTn id="34" dur="500" fill="hold"/>
                                        <p:tgtEl>
                                          <p:spTgt spid="4">
                                            <p:graphicEl>
                                              <a:dgm id="{445FDE75-3679-ED4D-88B8-AC9307F249F2}"/>
                                            </p:graphicEl>
                                          </p:spTgt>
                                        </p:tgtEl>
                                        <p:attrNameLst>
                                          <p:attrName>ppt_x</p:attrName>
                                        </p:attrNameLst>
                                      </p:cBhvr>
                                      <p:tavLst>
                                        <p:tav tm="0">
                                          <p:val>
                                            <p:strVal val="#ppt_x"/>
                                          </p:val>
                                        </p:tav>
                                        <p:tav tm="100000">
                                          <p:val>
                                            <p:strVal val="#ppt_x"/>
                                          </p:val>
                                        </p:tav>
                                      </p:tavLst>
                                    </p:anim>
                                    <p:anim calcmode="lin" valueType="num">
                                      <p:cBhvr additive="base">
                                        <p:cTn id="35" dur="500" fill="hold"/>
                                        <p:tgtEl>
                                          <p:spTgt spid="4">
                                            <p:graphicEl>
                                              <a:dgm id="{445FDE75-3679-ED4D-88B8-AC9307F249F2}"/>
                                            </p:graphic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2" presetClass="entr" presetSubtype="4" fill="hold" grpId="0" nodeType="clickEffect">
                                  <p:stCondLst>
                                    <p:cond delay="0"/>
                                  </p:stCondLst>
                                  <p:childTnLst>
                                    <p:set>
                                      <p:cBhvr>
                                        <p:cTn id="39" dur="1" fill="hold">
                                          <p:stCondLst>
                                            <p:cond delay="0"/>
                                          </p:stCondLst>
                                        </p:cTn>
                                        <p:tgtEl>
                                          <p:spTgt spid="6"/>
                                        </p:tgtEl>
                                        <p:attrNameLst>
                                          <p:attrName>style.visibility</p:attrName>
                                        </p:attrNameLst>
                                      </p:cBhvr>
                                      <p:to>
                                        <p:strVal val="visible"/>
                                      </p:to>
                                    </p:set>
                                    <p:anim calcmode="lin" valueType="num">
                                      <p:cBhvr additive="base">
                                        <p:cTn id="40" dur="500"/>
                                        <p:tgtEl>
                                          <p:spTgt spid="6"/>
                                        </p:tgtEl>
                                        <p:attrNameLst>
                                          <p:attrName>ppt_y</p:attrName>
                                        </p:attrNameLst>
                                      </p:cBhvr>
                                      <p:tavLst>
                                        <p:tav tm="0">
                                          <p:val>
                                            <p:strVal val="#ppt_y+#ppt_h*1.125000"/>
                                          </p:val>
                                        </p:tav>
                                        <p:tav tm="100000">
                                          <p:val>
                                            <p:strVal val="#ppt_y"/>
                                          </p:val>
                                        </p:tav>
                                      </p:tavLst>
                                    </p:anim>
                                    <p:animEffect transition="in" filter="wipe(up)">
                                      <p:cBhvr>
                                        <p:cTn id="41" dur="500"/>
                                        <p:tgtEl>
                                          <p:spTgt spid="6"/>
                                        </p:tgtEl>
                                      </p:cBhvr>
                                    </p:animEffect>
                                  </p:childTnLst>
                                </p:cTn>
                              </p:par>
                              <p:par>
                                <p:cTn id="42" presetID="2" presetClass="entr" presetSubtype="4" fill="hold" grpId="0" nodeType="withEffect">
                                  <p:stCondLst>
                                    <p:cond delay="0"/>
                                  </p:stCondLst>
                                  <p:childTnLst>
                                    <p:set>
                                      <p:cBhvr>
                                        <p:cTn id="43" dur="1" fill="hold">
                                          <p:stCondLst>
                                            <p:cond delay="0"/>
                                          </p:stCondLst>
                                        </p:cTn>
                                        <p:tgtEl>
                                          <p:spTgt spid="4">
                                            <p:graphicEl>
                                              <a:dgm id="{A2024320-AC07-8444-B67F-D326E26B7984}"/>
                                            </p:graphicEl>
                                          </p:spTgt>
                                        </p:tgtEl>
                                        <p:attrNameLst>
                                          <p:attrName>style.visibility</p:attrName>
                                        </p:attrNameLst>
                                      </p:cBhvr>
                                      <p:to>
                                        <p:strVal val="visible"/>
                                      </p:to>
                                    </p:set>
                                    <p:anim calcmode="lin" valueType="num">
                                      <p:cBhvr additive="base">
                                        <p:cTn id="44" dur="500" fill="hold"/>
                                        <p:tgtEl>
                                          <p:spTgt spid="4">
                                            <p:graphicEl>
                                              <a:dgm id="{A2024320-AC07-8444-B67F-D326E26B7984}"/>
                                            </p:graphicEl>
                                          </p:spTgt>
                                        </p:tgtEl>
                                        <p:attrNameLst>
                                          <p:attrName>ppt_x</p:attrName>
                                        </p:attrNameLst>
                                      </p:cBhvr>
                                      <p:tavLst>
                                        <p:tav tm="0">
                                          <p:val>
                                            <p:strVal val="#ppt_x"/>
                                          </p:val>
                                        </p:tav>
                                        <p:tav tm="100000">
                                          <p:val>
                                            <p:strVal val="#ppt_x"/>
                                          </p:val>
                                        </p:tav>
                                      </p:tavLst>
                                    </p:anim>
                                    <p:anim calcmode="lin" valueType="num">
                                      <p:cBhvr additive="base">
                                        <p:cTn id="45" dur="500" fill="hold"/>
                                        <p:tgtEl>
                                          <p:spTgt spid="4">
                                            <p:graphicEl>
                                              <a:dgm id="{A2024320-AC07-8444-B67F-D326E26B7984}"/>
                                            </p:graphic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4">
                                            <p:graphicEl>
                                              <a:dgm id="{E31C9551-26D2-B741-A41A-F12472A6228D}"/>
                                            </p:graphicEl>
                                          </p:spTgt>
                                        </p:tgtEl>
                                        <p:attrNameLst>
                                          <p:attrName>style.visibility</p:attrName>
                                        </p:attrNameLst>
                                      </p:cBhvr>
                                      <p:to>
                                        <p:strVal val="visible"/>
                                      </p:to>
                                    </p:set>
                                    <p:anim calcmode="lin" valueType="num">
                                      <p:cBhvr additive="base">
                                        <p:cTn id="50" dur="500" fill="hold"/>
                                        <p:tgtEl>
                                          <p:spTgt spid="4">
                                            <p:graphicEl>
                                              <a:dgm id="{E31C9551-26D2-B741-A41A-F12472A6228D}"/>
                                            </p:graphicEl>
                                          </p:spTgt>
                                        </p:tgtEl>
                                        <p:attrNameLst>
                                          <p:attrName>ppt_x</p:attrName>
                                        </p:attrNameLst>
                                      </p:cBhvr>
                                      <p:tavLst>
                                        <p:tav tm="0">
                                          <p:val>
                                            <p:strVal val="#ppt_x"/>
                                          </p:val>
                                        </p:tav>
                                        <p:tav tm="100000">
                                          <p:val>
                                            <p:strVal val="#ppt_x"/>
                                          </p:val>
                                        </p:tav>
                                      </p:tavLst>
                                    </p:anim>
                                    <p:anim calcmode="lin" valueType="num">
                                      <p:cBhvr additive="base">
                                        <p:cTn id="51" dur="500" fill="hold"/>
                                        <p:tgtEl>
                                          <p:spTgt spid="4">
                                            <p:graphicEl>
                                              <a:dgm id="{E31C9551-26D2-B741-A41A-F12472A6228D}"/>
                                            </p:graphicEl>
                                          </p:spTgt>
                                        </p:tgtEl>
                                        <p:attrNameLst>
                                          <p:attrName>ppt_y</p:attrName>
                                        </p:attrNameLst>
                                      </p:cBhvr>
                                      <p:tavLst>
                                        <p:tav tm="0">
                                          <p:val>
                                            <p:strVal val="1+#ppt_h/2"/>
                                          </p:val>
                                        </p:tav>
                                        <p:tav tm="100000">
                                          <p:val>
                                            <p:strVal val="#ppt_y"/>
                                          </p:val>
                                        </p:tav>
                                      </p:tavLst>
                                    </p:anim>
                                  </p:childTnLst>
                                </p:cTn>
                              </p:par>
                              <p:par>
                                <p:cTn id="52" presetID="2" presetClass="entr" presetSubtype="4" fill="hold" grpId="0" nodeType="withEffect">
                                  <p:stCondLst>
                                    <p:cond delay="0"/>
                                  </p:stCondLst>
                                  <p:childTnLst>
                                    <p:set>
                                      <p:cBhvr>
                                        <p:cTn id="53" dur="1" fill="hold">
                                          <p:stCondLst>
                                            <p:cond delay="0"/>
                                          </p:stCondLst>
                                        </p:cTn>
                                        <p:tgtEl>
                                          <p:spTgt spid="4">
                                            <p:graphicEl>
                                              <a:dgm id="{77D8A025-CC1A-2F4B-B25A-5405ED2AD9EC}"/>
                                            </p:graphicEl>
                                          </p:spTgt>
                                        </p:tgtEl>
                                        <p:attrNameLst>
                                          <p:attrName>style.visibility</p:attrName>
                                        </p:attrNameLst>
                                      </p:cBhvr>
                                      <p:to>
                                        <p:strVal val="visible"/>
                                      </p:to>
                                    </p:set>
                                    <p:anim calcmode="lin" valueType="num">
                                      <p:cBhvr additive="base">
                                        <p:cTn id="54" dur="500" fill="hold"/>
                                        <p:tgtEl>
                                          <p:spTgt spid="4">
                                            <p:graphicEl>
                                              <a:dgm id="{77D8A025-CC1A-2F4B-B25A-5405ED2AD9EC}"/>
                                            </p:graphicEl>
                                          </p:spTgt>
                                        </p:tgtEl>
                                        <p:attrNameLst>
                                          <p:attrName>ppt_x</p:attrName>
                                        </p:attrNameLst>
                                      </p:cBhvr>
                                      <p:tavLst>
                                        <p:tav tm="0">
                                          <p:val>
                                            <p:strVal val="#ppt_x"/>
                                          </p:val>
                                        </p:tav>
                                        <p:tav tm="100000">
                                          <p:val>
                                            <p:strVal val="#ppt_x"/>
                                          </p:val>
                                        </p:tav>
                                      </p:tavLst>
                                    </p:anim>
                                    <p:anim calcmode="lin" valueType="num">
                                      <p:cBhvr additive="base">
                                        <p:cTn id="55" dur="500" fill="hold"/>
                                        <p:tgtEl>
                                          <p:spTgt spid="4">
                                            <p:graphicEl>
                                              <a:dgm id="{77D8A025-CC1A-2F4B-B25A-5405ED2AD9EC}"/>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P spid="5" grpId="0" animBg="1"/>
      <p:bldP spid="6" grpId="0" animBg="1"/>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77240" y="1537947"/>
            <a:ext cx="7543799" cy="4325043"/>
          </a:xfrm>
        </p:spPr>
        <p:txBody>
          <a:bodyPr>
            <a:normAutofit/>
          </a:bodyPr>
          <a:lstStyle/>
          <a:p>
            <a:r>
              <a:rPr lang="en-US" dirty="0" smtClean="0"/>
              <a:t>An ‘integrated’ model of Service Delivery for Family Violence Victims</a:t>
            </a:r>
          </a:p>
          <a:p>
            <a:pPr lvl="1"/>
            <a:r>
              <a:rPr lang="en-US" dirty="0" smtClean="0"/>
              <a:t>Common Risk Assessment Framework</a:t>
            </a:r>
          </a:p>
          <a:p>
            <a:pPr lvl="1"/>
            <a:r>
              <a:rPr lang="en-US" dirty="0" smtClean="0"/>
              <a:t>Multiple referral pathways to and from police, health services, social and welfare services</a:t>
            </a:r>
          </a:p>
          <a:p>
            <a:pPr lvl="1"/>
            <a:r>
              <a:rPr lang="en-US" dirty="0" smtClean="0"/>
              <a:t>Local/regional coordination</a:t>
            </a:r>
          </a:p>
          <a:p>
            <a:pPr lvl="1"/>
            <a:r>
              <a:rPr lang="en-US" dirty="0" smtClean="0"/>
              <a:t>Inter-agency communication</a:t>
            </a:r>
          </a:p>
          <a:p>
            <a:r>
              <a:rPr lang="en-US" dirty="0" smtClean="0"/>
              <a:t>Changes to facilitate applications for Intervention Orders</a:t>
            </a:r>
          </a:p>
          <a:p>
            <a:pPr lvl="1"/>
            <a:r>
              <a:rPr lang="en-US" dirty="0" smtClean="0"/>
              <a:t>Police as applicants on behalf of victims</a:t>
            </a:r>
          </a:p>
          <a:p>
            <a:pPr lvl="1"/>
            <a:r>
              <a:rPr lang="en-US" dirty="0" smtClean="0"/>
              <a:t>Safety notices implemented as interim Intervention Orders</a:t>
            </a:r>
          </a:p>
          <a:p>
            <a:pPr lvl="1"/>
            <a:endParaRPr lang="en-US" dirty="0" smtClean="0"/>
          </a:p>
        </p:txBody>
      </p:sp>
      <p:sp>
        <p:nvSpPr>
          <p:cNvPr id="4" name="Title 3"/>
          <p:cNvSpPr>
            <a:spLocks noGrp="1"/>
          </p:cNvSpPr>
          <p:nvPr>
            <p:ph type="title"/>
          </p:nvPr>
        </p:nvSpPr>
        <p:spPr>
          <a:xfrm>
            <a:off x="777240" y="623547"/>
            <a:ext cx="7543800" cy="914400"/>
          </a:xfrm>
        </p:spPr>
        <p:txBody>
          <a:bodyPr/>
          <a:lstStyle/>
          <a:p>
            <a:r>
              <a:rPr lang="en-US" sz="4000" dirty="0" smtClean="0"/>
              <a:t>Key Outcomes from Family Violence Reform</a:t>
            </a:r>
            <a:endParaRPr lang="en-US" sz="4000" dirty="0"/>
          </a:p>
        </p:txBody>
      </p:sp>
    </p:spTree>
    <p:extLst>
      <p:ext uri="{BB962C8B-B14F-4D97-AF65-F5344CB8AC3E}">
        <p14:creationId xmlns:p14="http://schemas.microsoft.com/office/powerpoint/2010/main" val="21006468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77240" y="623547"/>
            <a:ext cx="7543800" cy="914400"/>
          </a:xfrm>
        </p:spPr>
        <p:txBody>
          <a:bodyPr/>
          <a:lstStyle/>
          <a:p>
            <a:r>
              <a:rPr lang="en-US" sz="4000" dirty="0" smtClean="0"/>
              <a:t>But…</a:t>
            </a:r>
            <a:endParaRPr lang="en-US" sz="4000" dirty="0"/>
          </a:p>
        </p:txBody>
      </p:sp>
      <p:pic>
        <p:nvPicPr>
          <p:cNvPr id="6" name="Content Placeholder 5" descr="Screen Shot 2017-01-26 at 6.38.30 pm.png"/>
          <p:cNvPicPr>
            <a:picLocks noGrp="1" noChangeAspect="1"/>
          </p:cNvPicPr>
          <p:nvPr>
            <p:ph idx="1"/>
          </p:nvPr>
        </p:nvPicPr>
        <p:blipFill>
          <a:blip r:embed="rId2">
            <a:extLst>
              <a:ext uri="{28A0092B-C50C-407E-A947-70E740481C1C}">
                <a14:useLocalDpi xmlns:a14="http://schemas.microsoft.com/office/drawing/2010/main" val="0"/>
              </a:ext>
            </a:extLst>
          </a:blip>
          <a:srcRect t="-22857" b="-22857"/>
          <a:stretch>
            <a:fillRect/>
          </a:stretch>
        </p:blipFill>
        <p:spPr>
          <a:xfrm>
            <a:off x="1498600" y="1066800"/>
            <a:ext cx="6210900" cy="3393207"/>
          </a:xfrm>
        </p:spPr>
      </p:pic>
      <p:sp>
        <p:nvSpPr>
          <p:cNvPr id="7" name="TextBox 6"/>
          <p:cNvSpPr txBox="1"/>
          <p:nvPr/>
        </p:nvSpPr>
        <p:spPr>
          <a:xfrm>
            <a:off x="777240" y="4328341"/>
            <a:ext cx="7905315" cy="2031325"/>
          </a:xfrm>
          <a:prstGeom prst="rect">
            <a:avLst/>
          </a:prstGeom>
          <a:noFill/>
        </p:spPr>
        <p:txBody>
          <a:bodyPr wrap="square" rtlCol="0">
            <a:spAutoFit/>
          </a:bodyPr>
          <a:lstStyle/>
          <a:p>
            <a:r>
              <a:rPr lang="en-US" i="1" dirty="0" smtClean="0"/>
              <a:t>“But it was among migrants that the message appeared to have been lost…within the major migrant communities from Greece, Italy, Vietnam and China, only 47 per cent of women knew where to go for help with domestic violence. This compares with 67 per cent of women in the main(stream) sample.”</a:t>
            </a:r>
          </a:p>
          <a:p>
            <a:endParaRPr lang="en-US" i="1" dirty="0"/>
          </a:p>
          <a:p>
            <a:r>
              <a:rPr lang="en-US" i="1" dirty="0" smtClean="0"/>
              <a:t>“</a:t>
            </a:r>
            <a:r>
              <a:rPr lang="en-US" b="1" i="1" u="sng" dirty="0" smtClean="0">
                <a:solidFill>
                  <a:srgbClr val="FFFF00"/>
                </a:solidFill>
              </a:rPr>
              <a:t>Four</a:t>
            </a:r>
            <a:r>
              <a:rPr lang="en-US" i="1" dirty="0" smtClean="0">
                <a:solidFill>
                  <a:srgbClr val="FFFF00"/>
                </a:solidFill>
              </a:rPr>
              <a:t> </a:t>
            </a:r>
            <a:r>
              <a:rPr lang="en-US" i="1" dirty="0" smtClean="0"/>
              <a:t>per cent of women from migrant backgrounds had heard of the ‘Australia Says No’ campaign.”</a:t>
            </a:r>
            <a:endParaRPr lang="en-US" i="1" dirty="0"/>
          </a:p>
        </p:txBody>
      </p:sp>
    </p:spTree>
    <p:extLst>
      <p:ext uri="{BB962C8B-B14F-4D97-AF65-F5344CB8AC3E}">
        <p14:creationId xmlns:p14="http://schemas.microsoft.com/office/powerpoint/2010/main" val="28316694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77240" y="623547"/>
            <a:ext cx="7543800" cy="914400"/>
          </a:xfrm>
        </p:spPr>
        <p:txBody>
          <a:bodyPr/>
          <a:lstStyle/>
          <a:p>
            <a:r>
              <a:rPr lang="en-US" sz="4000" dirty="0" smtClean="0"/>
              <a:t>and…</a:t>
            </a:r>
            <a:endParaRPr lang="en-US" sz="4000" dirty="0"/>
          </a:p>
        </p:txBody>
      </p:sp>
      <p:pic>
        <p:nvPicPr>
          <p:cNvPr id="3" name="Content Placeholder 2" descr="Screen Shot 2017-01-26 at 7.02.27 pm.png"/>
          <p:cNvPicPr>
            <a:picLocks noGrp="1" noChangeAspect="1"/>
          </p:cNvPicPr>
          <p:nvPr>
            <p:ph idx="1"/>
          </p:nvPr>
        </p:nvPicPr>
        <p:blipFill rotWithShape="1">
          <a:blip r:embed="rId2">
            <a:extLst>
              <a:ext uri="{28A0092B-C50C-407E-A947-70E740481C1C}">
                <a14:useLocalDpi xmlns:a14="http://schemas.microsoft.com/office/drawing/2010/main" val="0"/>
              </a:ext>
            </a:extLst>
          </a:blip>
          <a:srcRect t="-3922" b="-9558"/>
          <a:stretch/>
        </p:blipFill>
        <p:spPr>
          <a:xfrm>
            <a:off x="777240" y="1427119"/>
            <a:ext cx="7543799" cy="4313238"/>
          </a:xfrm>
        </p:spPr>
      </p:pic>
      <p:pic>
        <p:nvPicPr>
          <p:cNvPr id="5" name="Picture 4" descr="Screen Shot 2017-01-26 at 7.05.07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7240" y="4298253"/>
            <a:ext cx="7543799" cy="1155700"/>
          </a:xfrm>
          <a:prstGeom prst="rect">
            <a:avLst/>
          </a:prstGeom>
        </p:spPr>
      </p:pic>
    </p:spTree>
    <p:extLst>
      <p:ext uri="{BB962C8B-B14F-4D97-AF65-F5344CB8AC3E}">
        <p14:creationId xmlns:p14="http://schemas.microsoft.com/office/powerpoint/2010/main" val="2985104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77875" y="520182"/>
            <a:ext cx="7543800" cy="696475"/>
          </a:xfrm>
        </p:spPr>
        <p:txBody>
          <a:bodyPr>
            <a:normAutofit/>
          </a:bodyPr>
          <a:lstStyle/>
          <a:p>
            <a:r>
              <a:rPr lang="en-US" sz="3600" dirty="0" smtClean="0"/>
              <a:t>Victoria Police Code of Practice</a:t>
            </a:r>
            <a:endParaRPr lang="en-US" sz="36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872063267"/>
              </p:ext>
            </p:extLst>
          </p:nvPr>
        </p:nvGraphicFramePr>
        <p:xfrm>
          <a:off x="777875" y="1216657"/>
          <a:ext cx="7543800" cy="48878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658876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77240" y="657877"/>
            <a:ext cx="7543800" cy="696475"/>
          </a:xfrm>
        </p:spPr>
        <p:txBody>
          <a:bodyPr>
            <a:normAutofit fontScale="90000"/>
          </a:bodyPr>
          <a:lstStyle/>
          <a:p>
            <a:r>
              <a:rPr lang="en-US" sz="3600" dirty="0" smtClean="0"/>
              <a:t>Victoria Police Code of Practice – CALD Communities</a:t>
            </a:r>
            <a:endParaRPr lang="en-US" sz="3600" dirty="0"/>
          </a:p>
        </p:txBody>
      </p:sp>
      <p:sp>
        <p:nvSpPr>
          <p:cNvPr id="2" name="Content Placeholder 1"/>
          <p:cNvSpPr>
            <a:spLocks noGrp="1"/>
          </p:cNvSpPr>
          <p:nvPr>
            <p:ph idx="1"/>
          </p:nvPr>
        </p:nvSpPr>
        <p:spPr>
          <a:xfrm>
            <a:off x="777240" y="1354352"/>
            <a:ext cx="7543800" cy="4719549"/>
          </a:xfrm>
        </p:spPr>
        <p:txBody>
          <a:bodyPr>
            <a:normAutofit lnSpcReduction="10000"/>
          </a:bodyPr>
          <a:lstStyle/>
          <a:p>
            <a:r>
              <a:rPr lang="en-US" dirty="0" smtClean="0"/>
              <a:t>Interpreters should be used as soon as possible and for as long as necessary</a:t>
            </a:r>
          </a:p>
          <a:p>
            <a:r>
              <a:rPr lang="en-US" dirty="0" smtClean="0"/>
              <a:t>Clear and culturally sensitive communication with all parties</a:t>
            </a:r>
          </a:p>
          <a:p>
            <a:r>
              <a:rPr lang="en-US" dirty="0" smtClean="0"/>
              <a:t>Do not make assumptions on one’s belief system or practice</a:t>
            </a:r>
          </a:p>
          <a:p>
            <a:r>
              <a:rPr lang="en-US" dirty="0" smtClean="0"/>
              <a:t>Interpreters should, wherever possible, be of the same sex as the AFM and be used throughout police intervention at all stages</a:t>
            </a:r>
          </a:p>
          <a:p>
            <a:pPr lvl="1"/>
            <a:r>
              <a:rPr lang="en-US" dirty="0" smtClean="0"/>
              <a:t>Crisis intervention</a:t>
            </a:r>
          </a:p>
          <a:p>
            <a:pPr lvl="1"/>
            <a:r>
              <a:rPr lang="en-US" dirty="0" smtClean="0"/>
              <a:t>Evidence gathering and statement taking</a:t>
            </a:r>
          </a:p>
          <a:p>
            <a:pPr lvl="1"/>
            <a:r>
              <a:rPr lang="en-US" dirty="0" smtClean="0"/>
              <a:t>Explaining the conditions and purpose of FVSN/FVIO</a:t>
            </a:r>
          </a:p>
          <a:p>
            <a:r>
              <a:rPr lang="en-US" dirty="0" smtClean="0"/>
              <a:t>Some communities may hold negative preconceptions about police, and members should spend more time in order to establish rapport and gain trust</a:t>
            </a:r>
          </a:p>
        </p:txBody>
      </p:sp>
    </p:spTree>
    <p:extLst>
      <p:ext uri="{BB962C8B-B14F-4D97-AF65-F5344CB8AC3E}">
        <p14:creationId xmlns:p14="http://schemas.microsoft.com/office/powerpoint/2010/main" val="21766255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77240" y="657877"/>
            <a:ext cx="7543800" cy="696475"/>
          </a:xfrm>
        </p:spPr>
        <p:txBody>
          <a:bodyPr/>
          <a:lstStyle/>
          <a:p>
            <a:r>
              <a:rPr lang="en-US" sz="3600" dirty="0" smtClean="0"/>
              <a:t>Research Question &amp; Methodology</a:t>
            </a:r>
            <a:endParaRPr lang="en-US" sz="36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36375502"/>
              </p:ext>
            </p:extLst>
          </p:nvPr>
        </p:nvGraphicFramePr>
        <p:xfrm>
          <a:off x="777240" y="1664969"/>
          <a:ext cx="7543800" cy="43783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4519163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lemental">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J Document" ma:contentTypeID="0x01010077DC2A28846341C9915EFC7988C44A4F00AC683DE72F6D54408E582A29A0E01260" ma:contentTypeVersion="4" ma:contentTypeDescription="" ma:contentTypeScope="" ma:versionID="6d8699e19d18e85c01352be16c7ff8ee">
  <xsd:schema xmlns:xsd="http://www.w3.org/2001/XMLSchema" xmlns:xs="http://www.w3.org/2001/XMLSchema" xmlns:p="http://schemas.microsoft.com/office/2006/metadata/properties" xmlns:ns1="http://schemas.microsoft.com/sharepoint/v3" xmlns:ns3="7682a661-0ade-4637-84c8-77ce31dee783" xmlns:ns4="e4ff26e6-61c9-4223-823f-818594960367" targetNamespace="http://schemas.microsoft.com/office/2006/metadata/properties" ma:root="true" ma:fieldsID="7b26b1d083b43316654d29245d50e201" ns1:_="" ns3:_="" ns4:_="">
    <xsd:import namespace="http://schemas.microsoft.com/sharepoint/v3"/>
    <xsd:import namespace="7682a661-0ade-4637-84c8-77ce31dee783"/>
    <xsd:import namespace="e4ff26e6-61c9-4223-823f-818594960367"/>
    <xsd:element name="properties">
      <xsd:complexType>
        <xsd:sequence>
          <xsd:element name="documentManagement">
            <xsd:complexType>
              <xsd:all>
                <xsd:element ref="ns3:TaxCatchAll" minOccurs="0"/>
                <xsd:element ref="ns4:ne8158a489a9473f9c54eecb4c21131b" minOccurs="0"/>
                <xsd:element ref="ns4:bc56bdda6a6a44c48d8cfdd96ad4c147"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3" nillable="true" ma:displayName="Scheduling Start Date" ma:description="" ma:internalName="PublishingStartDate">
      <xsd:simpleType>
        <xsd:restriction base="dms:Unknown"/>
      </xsd:simpleType>
    </xsd:element>
    <xsd:element name="PublishingExpirationDate" ma:index="14" nillable="true" ma:displayName="Scheduling End Date" ma:description=""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682a661-0ade-4637-84c8-77ce31dee783"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71544a81-4f2a-458e-ab5b-bbbaec5e6e73}" ma:internalName="TaxCatchAll" ma:readOnly="false" ma:showField="CatchAllData" ma:web="7682a661-0ade-4637-84c8-77ce31dee78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4ff26e6-61c9-4223-823f-818594960367" elementFormDefault="qualified">
    <xsd:import namespace="http://schemas.microsoft.com/office/2006/documentManagement/types"/>
    <xsd:import namespace="http://schemas.microsoft.com/office/infopath/2007/PartnerControls"/>
    <xsd:element name="ne8158a489a9473f9c54eecb4c21131b" ma:index="11" ma:taxonomy="true" ma:internalName="ne8158a489a9473f9c54eecb4c21131b" ma:taxonomyFieldName="Content_x0020_tags" ma:displayName="Content tags" ma:fieldId="{7e8158a4-89a9-473f-9c54-eecb4c21131b}" ma:taxonomyMulti="true" ma:sspId="f6e08d11-6f9a-422e-94df-5713af838a64" ma:termSetId="a069c314-3269-420f-97d4-651b5f06edc3" ma:anchorId="00000000-0000-0000-0000-000000000000" ma:open="false" ma:isKeyword="false">
      <xsd:complexType>
        <xsd:sequence>
          <xsd:element ref="pc:Terms" minOccurs="0" maxOccurs="1"/>
        </xsd:sequence>
      </xsd:complexType>
    </xsd:element>
    <xsd:element name="bc56bdda6a6a44c48d8cfdd96ad4c147" ma:index="12" nillable="true" ma:displayName="DC.Type.DocType (JSMS)_0" ma:hidden="true" ma:internalName="bc56bdda6a6a44c48d8cfdd96ad4c147">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7682a661-0ade-4637-84c8-77ce31dee783">
      <Value>126</Value>
      <Value>105</Value>
    </TaxCatchAll>
    <bc56bdda6a6a44c48d8cfdd96ad4c147 xmlns="e4ff26e6-61c9-4223-823f-818594960367">Report55c057c3-5c13-4ca6-8dab-3fe1e0497fe2</bc56bdda6a6a44c48d8cfdd96ad4c147>
    <ne8158a489a9473f9c54eecb4c21131b xmlns="e4ff26e6-61c9-4223-823f-818594960367">
      <Terms xmlns="http://schemas.microsoft.com/office/infopath/2007/PartnerControls">
        <TermInfo xmlns="http://schemas.microsoft.com/office/infopath/2007/PartnerControls">
          <TermName xmlns="http://schemas.microsoft.com/office/infopath/2007/PartnerControls">Conference proceedings / Presentations</TermName>
          <TermId xmlns="http://schemas.microsoft.com/office/infopath/2007/PartnerControls">c21264d4-9564-4e41-9805-0fcb8759ef5a</TermId>
        </TermInfo>
      </Terms>
    </ne8158a489a9473f9c54eecb4c21131b>
    <PublishingStartDate xmlns="http://schemas.microsoft.com/sharepoint/v3" xsi:nil="true"/>
    <PublishingExpirationDate xmlns="http://schemas.microsoft.com/sharepoint/v3" xsi:nil="true"/>
  </documentManagement>
</p:properties>
</file>

<file path=customXml/itemProps1.xml><?xml version="1.0" encoding="utf-8"?>
<ds:datastoreItem xmlns:ds="http://schemas.openxmlformats.org/officeDocument/2006/customXml" ds:itemID="{BA9856A7-7C40-46D7-B358-82501B1775A6}"/>
</file>

<file path=customXml/itemProps2.xml><?xml version="1.0" encoding="utf-8"?>
<ds:datastoreItem xmlns:ds="http://schemas.openxmlformats.org/officeDocument/2006/customXml" ds:itemID="{5CF1E8A8-01CC-4050-AE23-184E9AD0C6BB}"/>
</file>

<file path=customXml/itemProps3.xml><?xml version="1.0" encoding="utf-8"?>
<ds:datastoreItem xmlns:ds="http://schemas.openxmlformats.org/officeDocument/2006/customXml" ds:itemID="{1B6581F9-5558-4733-A005-8CD70CEF23C7}"/>
</file>

<file path=docProps/app.xml><?xml version="1.0" encoding="utf-8"?>
<Properties xmlns="http://schemas.openxmlformats.org/officeDocument/2006/extended-properties" xmlns:vt="http://schemas.openxmlformats.org/officeDocument/2006/docPropsVTypes">
  <Template>Clarity.thmx</Template>
  <TotalTime>1062</TotalTime>
  <Words>2280</Words>
  <Application>Microsoft Office PowerPoint</Application>
  <PresentationFormat>On-screen Show (4:3)</PresentationFormat>
  <Paragraphs>193</Paragraphs>
  <Slides>21</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Palatino Linotype</vt:lpstr>
      <vt:lpstr>Wingdings</vt:lpstr>
      <vt:lpstr>Elemental</vt:lpstr>
      <vt:lpstr>The Challenges of Policing Family Violence Among Immigrant Communities in Victoria</vt:lpstr>
      <vt:lpstr>Overview</vt:lpstr>
      <vt:lpstr>Background and Context</vt:lpstr>
      <vt:lpstr>Key Outcomes from Family Violence Reform</vt:lpstr>
      <vt:lpstr>But…</vt:lpstr>
      <vt:lpstr>and…</vt:lpstr>
      <vt:lpstr>Victoria Police Code of Practice</vt:lpstr>
      <vt:lpstr>Victoria Police Code of Practice – CALD Communities</vt:lpstr>
      <vt:lpstr>Research Question &amp; Methodology</vt:lpstr>
      <vt:lpstr>Research Site – South East Metro Region</vt:lpstr>
      <vt:lpstr>Key findings – use of interpreters</vt:lpstr>
      <vt:lpstr>Key findings – perceptions of police</vt:lpstr>
      <vt:lpstr>Key findings – interactions with police</vt:lpstr>
      <vt:lpstr>Key findings – cultural barriers</vt:lpstr>
      <vt:lpstr>Key findings – cultural barriers</vt:lpstr>
      <vt:lpstr>Key findings – intervention orders and safety notices</vt:lpstr>
      <vt:lpstr>Intervention orders and safety notices – issues among CALD victims</vt:lpstr>
      <vt:lpstr>Intervention orders and safety notices – issues among CALD victims</vt:lpstr>
      <vt:lpstr>Concluding Thoughts</vt:lpstr>
      <vt:lpstr>The way forward</vt:lpstr>
      <vt:lpstr>The end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Challenges of Policing Family Violence Among Immigrant and Refugee Communities</dc:title>
  <dc:creator>Andy Chiang</dc:creator>
  <cp:lastModifiedBy>impactav</cp:lastModifiedBy>
  <cp:revision>54</cp:revision>
  <dcterms:created xsi:type="dcterms:W3CDTF">2017-01-26T04:44:05Z</dcterms:created>
  <dcterms:modified xsi:type="dcterms:W3CDTF">2017-02-14T21:51:06Z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0x01010077DC2A28846341C9915EFC7988C44A4F00AC683DE72F6D54408E582A29A0E01260</vt:lpwstr>
  </property>
  <property fmtid="{D5CDD505-2E9C-101B-9397-08002B2CF9AE}" pid="3" name="Content tags">
    <vt:lpwstr>105;#Conference proceedings / Presentations|c21264d4-9564-4e41-9805-0fcb8759ef5a</vt:lpwstr>
  </property>
  <property fmtid="{D5CDD505-2E9C-101B-9397-08002B2CF9AE}" pid="4" name="DC.Type.DocType (JSMS">
    <vt:lpwstr>126;#Presentation|96b9c332-40fe-4061-87fb-bc6c76567afe</vt:lpwstr>
  </property>
  <property fmtid="{D5CDD505-2E9C-101B-9397-08002B2CF9AE}" pid="5" name="bc56bdda6a6a44c48d8cfdd96ad4c1470">
    <vt:lpwstr>Presentation|96b9c332-40fe-4061-87fb-bc6c76567afe</vt:lpwstr>
  </property>
</Properties>
</file>