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9" r:id="rId2"/>
    <p:sldId id="302" r:id="rId3"/>
    <p:sldId id="306" r:id="rId4"/>
    <p:sldId id="313" r:id="rId5"/>
    <p:sldId id="310" r:id="rId6"/>
    <p:sldId id="308" r:id="rId7"/>
    <p:sldId id="309" r:id="rId8"/>
    <p:sldId id="305" r:id="rId9"/>
    <p:sldId id="314" r:id="rId1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E9B13DD-A778-4C59-ACF3-5E218BDCC616}">
          <p14:sldIdLst>
            <p14:sldId id="279"/>
            <p14:sldId id="302"/>
            <p14:sldId id="306"/>
            <p14:sldId id="313"/>
            <p14:sldId id="310"/>
            <p14:sldId id="308"/>
            <p14:sldId id="309"/>
            <p14:sldId id="305"/>
            <p14:sldId id="31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B128"/>
    <a:srgbClr val="ED8F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53" autoAdjust="0"/>
    <p:restoredTop sz="94660"/>
  </p:normalViewPr>
  <p:slideViewPr>
    <p:cSldViewPr snapToObjects="1">
      <p:cViewPr>
        <p:scale>
          <a:sx n="77" d="100"/>
          <a:sy n="77" d="100"/>
        </p:scale>
        <p:origin x="-1824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Applied Research in Crime and Justice Conference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3BCDB-62BE-4AA7-95E4-F3D44D572583}" type="datetimeFigureOut">
              <a:rPr lang="en-AU" smtClean="0"/>
              <a:t>19/02/2015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AU" smtClean="0"/>
              <a:t>BOCSAR, Sydney, 2015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C98D56-235C-4145-8035-275DF59CE76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496947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Applied Research in Crime and Justice Conference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6C240A-5697-6C4F-A6F3-B259F2C7A05D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BOCSAR, Sydney,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447578-06BA-2347-B594-E3FBCCE5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6511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447578-06BA-2347-B594-E3FBCCE54D4F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C70979D-CB3B-4D82-AE41-98F1A0C12E5E}" type="datetime1">
              <a:rPr lang="en-US" smtClean="0"/>
              <a:t>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BOCSAR, Sydney, 2015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Applied Research in Crime and Justice Conference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782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B22C-2650-724F-BC68-FE716A1266E3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684C8-3238-F949-A9A4-B75710CCC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B22C-2650-724F-BC68-FE716A1266E3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684C8-3238-F949-A9A4-B75710CCC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B22C-2650-724F-BC68-FE716A1266E3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684C8-3238-F949-A9A4-B75710CCC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B22C-2650-724F-BC68-FE716A1266E3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684C8-3238-F949-A9A4-B75710CCC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B22C-2650-724F-BC68-FE716A1266E3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684C8-3238-F949-A9A4-B75710CCC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B22C-2650-724F-BC68-FE716A1266E3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684C8-3238-F949-A9A4-B75710CCC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B22C-2650-724F-BC68-FE716A1266E3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684C8-3238-F949-A9A4-B75710CCC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B22C-2650-724F-BC68-FE716A1266E3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684C8-3238-F949-A9A4-B75710CCC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B22C-2650-724F-BC68-FE716A1266E3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684C8-3238-F949-A9A4-B75710CCC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B22C-2650-724F-BC68-FE716A1266E3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684C8-3238-F949-A9A4-B75710CCC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B22C-2650-724F-BC68-FE716A1266E3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684C8-3238-F949-A9A4-B75710CCC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1B22C-2650-724F-BC68-FE716A1266E3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684C8-3238-F949-A9A4-B75710CCC7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132237"/>
            <a:ext cx="9144000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79512" y="4132237"/>
            <a:ext cx="8856984" cy="648072"/>
          </a:xfrm>
        </p:spPr>
        <p:txBody>
          <a:bodyPr>
            <a:normAutofit fontScale="92500" lnSpcReduction="20000"/>
          </a:bodyPr>
          <a:lstStyle/>
          <a:p>
            <a:pPr marL="0" lvl="1"/>
            <a:r>
              <a:rPr lang="en-US" sz="2400" b="1" dirty="0"/>
              <a:t>Child sexual abuse in historical perspective: what did the law know and how did it act?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5212357"/>
            <a:ext cx="84969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</a:rPr>
              <a:t>Mark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</a:rPr>
              <a:t>Finnane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</a:rPr>
              <a:t>, Amanda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</a:rPr>
              <a:t>Kaladelfos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</a:rPr>
              <a:t>Yorick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</a:rPr>
              <a:t>Smaal</a:t>
            </a:r>
            <a:endParaRPr lang="en-US" sz="28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prosecutionproject.griffith.edu.au</a:t>
            </a:r>
          </a:p>
          <a:p>
            <a:pPr algn="ctr"/>
            <a:endParaRPr lang="en-US" sz="2400" dirty="0">
              <a:solidFill>
                <a:srgbClr val="4D4D4D"/>
              </a:solidFill>
            </a:endParaRPr>
          </a:p>
        </p:txBody>
      </p:sp>
      <p:pic>
        <p:nvPicPr>
          <p:cNvPr id="16" name="Picture 15" descr="pres-logo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290" y="575508"/>
            <a:ext cx="7393126" cy="3141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4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808"/>
            <a:ext cx="9144000" cy="7744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H-logo-grey-retina-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1"/>
            <a:ext cx="3096344" cy="4288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6021288"/>
            <a:ext cx="2514600" cy="6705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8264" y="6127964"/>
            <a:ext cx="2038350" cy="54356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34901" y="877565"/>
            <a:ext cx="8229600" cy="638373"/>
          </a:xfrm>
        </p:spPr>
        <p:txBody>
          <a:bodyPr>
            <a:noAutofit/>
          </a:bodyPr>
          <a:lstStyle/>
          <a:p>
            <a:r>
              <a:rPr lang="en-AU" sz="2400" dirty="0" smtClean="0">
                <a:solidFill>
                  <a:schemeClr val="bg1"/>
                </a:solidFill>
              </a:rPr>
              <a:t>Table 1. Criminal law provisions for offences against children</a:t>
            </a:r>
            <a:endParaRPr lang="en-AU" sz="2400" dirty="0">
              <a:solidFill>
                <a:schemeClr val="bg1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5521470"/>
              </p:ext>
            </p:extLst>
          </p:nvPr>
        </p:nvGraphicFramePr>
        <p:xfrm>
          <a:off x="457200" y="1772816"/>
          <a:ext cx="8229600" cy="4090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88873">
                <a:tc>
                  <a:txBody>
                    <a:bodyPr/>
                    <a:lstStyle/>
                    <a:p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>
                          <a:solidFill>
                            <a:schemeClr val="tx1"/>
                          </a:solidFill>
                        </a:rPr>
                        <a:t>NSW</a:t>
                      </a:r>
                      <a:endParaRPr lang="en-A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>
                          <a:solidFill>
                            <a:schemeClr val="tx1"/>
                          </a:solidFill>
                        </a:rPr>
                        <a:t>Victoria</a:t>
                      </a:r>
                      <a:endParaRPr lang="en-A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>
                          <a:solidFill>
                            <a:schemeClr val="tx1"/>
                          </a:solidFill>
                        </a:rPr>
                        <a:t>Qld</a:t>
                      </a:r>
                      <a:endParaRPr lang="en-A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>
                          <a:solidFill>
                            <a:schemeClr val="tx1"/>
                          </a:solidFill>
                        </a:rPr>
                        <a:t>WA</a:t>
                      </a:r>
                      <a:endParaRPr lang="en-A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20133"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Infancy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Mandatory death sentence for ‘carnal knowledge’ of girls under 10 (until 1955)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Mandatory death sentence for ‘carnal knowledge’ of girls under 10 (until 1949)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1899: Life imprisonment for ‘carnal knowledge’ of girls under 12</a:t>
                      </a:r>
                      <a:endParaRPr lang="en-AU" sz="11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1892: life imprisonment for ‘carnal knowledge’ of girls under 13</a:t>
                      </a:r>
                      <a:endParaRPr lang="en-AU" sz="1100" dirty="0"/>
                    </a:p>
                  </a:txBody>
                  <a:tcPr/>
                </a:tc>
              </a:tr>
              <a:tr h="683083"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Age of consent</a:t>
                      </a:r>
                    </a:p>
                    <a:p>
                      <a:r>
                        <a:rPr lang="en-AU" sz="1100" dirty="0" smtClean="0"/>
                        <a:t>(Female)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14 (1883)</a:t>
                      </a:r>
                    </a:p>
                    <a:p>
                      <a:r>
                        <a:rPr lang="en-AU" sz="1100" dirty="0" smtClean="0"/>
                        <a:t>16 (1910)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16 (1891)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14</a:t>
                      </a:r>
                      <a:r>
                        <a:rPr lang="en-AU" sz="1100" baseline="0" dirty="0" smtClean="0"/>
                        <a:t> (1891)</a:t>
                      </a:r>
                    </a:p>
                    <a:p>
                      <a:r>
                        <a:rPr lang="en-AU" sz="1100" baseline="0" dirty="0" smtClean="0"/>
                        <a:t>17 (1913)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16 (1892)</a:t>
                      </a:r>
                      <a:endParaRPr lang="en-AU" sz="1100" dirty="0"/>
                    </a:p>
                  </a:txBody>
                  <a:tcPr/>
                </a:tc>
              </a:tr>
              <a:tr h="891586"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Incest and relational offences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Fathers, teachers</a:t>
                      </a:r>
                      <a:r>
                        <a:rPr lang="en-AU" sz="1100" baseline="0" dirty="0" smtClean="0"/>
                        <a:t> (1883:aoc 16; 1924: </a:t>
                      </a:r>
                      <a:r>
                        <a:rPr lang="en-AU" sz="1100" baseline="0" dirty="0" err="1" smtClean="0"/>
                        <a:t>aoc</a:t>
                      </a:r>
                      <a:r>
                        <a:rPr lang="en-AU" sz="1100" baseline="0" dirty="0" smtClean="0"/>
                        <a:t> 17)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Incest (1891)</a:t>
                      </a:r>
                    </a:p>
                    <a:p>
                      <a:r>
                        <a:rPr lang="en-AU" sz="1100" dirty="0" smtClean="0"/>
                        <a:t>Schoolteachers</a:t>
                      </a:r>
                      <a:r>
                        <a:rPr lang="en-AU" sz="1100" baseline="0" dirty="0" smtClean="0"/>
                        <a:t> and guardians (1891)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Incest (1891)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Incest</a:t>
                      </a:r>
                      <a:r>
                        <a:rPr lang="en-AU" sz="1100" baseline="0" dirty="0" smtClean="0"/>
                        <a:t> (1892)</a:t>
                      </a:r>
                    </a:p>
                    <a:p>
                      <a:r>
                        <a:rPr lang="en-AU" sz="1100" baseline="0" dirty="0" smtClean="0"/>
                        <a:t>Guardians, schoolteachers (aoc:17) </a:t>
                      </a:r>
                      <a:endParaRPr lang="en-AU" sz="1100" dirty="0"/>
                    </a:p>
                  </a:txBody>
                  <a:tcPr/>
                </a:tc>
              </a:tr>
              <a:tr h="488873"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Boys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Nil special provisions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Optional</a:t>
                      </a:r>
                      <a:r>
                        <a:rPr lang="en-AU" sz="1100" baseline="0" dirty="0" smtClean="0"/>
                        <a:t> death sentence for sodomy of boys under 14 (with violence)(1890)</a:t>
                      </a:r>
                    </a:p>
                    <a:p>
                      <a:r>
                        <a:rPr lang="en-AU" sz="1100" baseline="0" dirty="0" smtClean="0"/>
                        <a:t>Age of consent 16 for indecent assault (1919)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‘Indecent dealing’ with boy under 14 (1899)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 dirty="0" smtClean="0"/>
                        <a:t>‘Indecent dealing’ with boy under 14 (1902)</a:t>
                      </a:r>
                    </a:p>
                    <a:p>
                      <a:endParaRPr lang="en-AU" sz="11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088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3802842"/>
              </p:ext>
            </p:extLst>
          </p:nvPr>
        </p:nvGraphicFramePr>
        <p:xfrm>
          <a:off x="683570" y="1196752"/>
          <a:ext cx="8208909" cy="4248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7093"/>
                <a:gridCol w="961688"/>
                <a:gridCol w="961688"/>
                <a:gridCol w="961688"/>
                <a:gridCol w="961688"/>
                <a:gridCol w="961688"/>
                <a:gridCol w="961688"/>
                <a:gridCol w="961688"/>
              </a:tblGrid>
              <a:tr h="1321339">
                <a:tc>
                  <a:txBody>
                    <a:bodyPr/>
                    <a:lstStyle/>
                    <a:p>
                      <a:endParaRPr lang="en-A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>
                          <a:solidFill>
                            <a:schemeClr val="tx1"/>
                          </a:solidFill>
                        </a:rPr>
                        <a:t>Vic 1861-1911</a:t>
                      </a:r>
                      <a:endParaRPr lang="en-A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>
                          <a:solidFill>
                            <a:schemeClr val="tx1"/>
                          </a:solidFill>
                        </a:rPr>
                        <a:t>Vic 1921-1961</a:t>
                      </a:r>
                      <a:endParaRPr lang="en-A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>
                          <a:solidFill>
                            <a:schemeClr val="tx1"/>
                          </a:solidFill>
                        </a:rPr>
                        <a:t>WA 1830-1910</a:t>
                      </a:r>
                      <a:endParaRPr lang="en-A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>
                          <a:solidFill>
                            <a:schemeClr val="tx1"/>
                          </a:solidFill>
                        </a:rPr>
                        <a:t>WA 1911-1961</a:t>
                      </a:r>
                      <a:endParaRPr lang="en-A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>
                          <a:solidFill>
                            <a:schemeClr val="tx1"/>
                          </a:solidFill>
                        </a:rPr>
                        <a:t>NSW 1870-1915</a:t>
                      </a:r>
                      <a:endParaRPr lang="en-A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>
                          <a:solidFill>
                            <a:schemeClr val="tx1"/>
                          </a:solidFill>
                        </a:rPr>
                        <a:t>Qld 1870-1910</a:t>
                      </a:r>
                      <a:endParaRPr lang="en-A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>
                          <a:solidFill>
                            <a:schemeClr val="tx1"/>
                          </a:solidFill>
                        </a:rPr>
                        <a:t>Qld 1911-1930</a:t>
                      </a:r>
                      <a:endParaRPr lang="en-A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35948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Above age of consent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51.2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41.1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66.7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67.4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43.6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63.8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32.8</a:t>
                      </a:r>
                      <a:endParaRPr lang="en-AU" sz="1600" dirty="0"/>
                    </a:p>
                  </a:txBody>
                  <a:tcPr/>
                </a:tc>
              </a:tr>
              <a:tr h="1321339">
                <a:tc>
                  <a:txBody>
                    <a:bodyPr/>
                    <a:lstStyle/>
                    <a:p>
                      <a:endParaRPr lang="en-AU" sz="1600" dirty="0" smtClean="0"/>
                    </a:p>
                    <a:p>
                      <a:r>
                        <a:rPr lang="en-AU" sz="1600" dirty="0" smtClean="0"/>
                        <a:t>Identified below age of consent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600" dirty="0" smtClean="0"/>
                    </a:p>
                    <a:p>
                      <a:r>
                        <a:rPr lang="en-AU" sz="1600" dirty="0" smtClean="0"/>
                        <a:t>48.8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600" dirty="0" smtClean="0"/>
                    </a:p>
                    <a:p>
                      <a:r>
                        <a:rPr lang="en-AU" sz="1600" dirty="0" smtClean="0"/>
                        <a:t>59.9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600" dirty="0" smtClean="0"/>
                    </a:p>
                    <a:p>
                      <a:r>
                        <a:rPr lang="en-AU" sz="1600" dirty="0" smtClean="0"/>
                        <a:t>33.3</a:t>
                      </a:r>
                      <a:endParaRPr lang="en-AU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 smtClean="0"/>
                    </a:p>
                    <a:p>
                      <a:r>
                        <a:rPr lang="en-AU" sz="1600" dirty="0" smtClean="0"/>
                        <a:t>32.6</a:t>
                      </a:r>
                      <a:endParaRPr lang="en-AU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 smtClean="0"/>
                    </a:p>
                    <a:p>
                      <a:r>
                        <a:rPr lang="en-AU" sz="1600" dirty="0" smtClean="0"/>
                        <a:t>56.4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600" dirty="0" smtClean="0"/>
                    </a:p>
                    <a:p>
                      <a:r>
                        <a:rPr lang="en-AU" sz="1600" dirty="0" smtClean="0"/>
                        <a:t>36.2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600" dirty="0" smtClean="0"/>
                    </a:p>
                    <a:p>
                      <a:r>
                        <a:rPr lang="en-AU" sz="1600" dirty="0" smtClean="0"/>
                        <a:t>64.2</a:t>
                      </a:r>
                      <a:endParaRPr lang="en-AU" sz="1600" dirty="0"/>
                    </a:p>
                  </a:txBody>
                  <a:tcPr/>
                </a:tc>
              </a:tr>
              <a:tr h="669846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Total n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281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443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363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943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257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945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748</a:t>
                      </a:r>
                      <a:endParaRPr lang="en-AU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9512" y="692696"/>
            <a:ext cx="8568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 smtClean="0">
                <a:solidFill>
                  <a:schemeClr val="bg1"/>
                </a:solidFill>
              </a:rPr>
              <a:t>Table 2: Prosecution of sexual offences, % of total in selected jurisdictions</a:t>
            </a:r>
            <a:endParaRPr lang="en-AU" sz="20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3608" y="5716816"/>
            <a:ext cx="7128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i="1" dirty="0" smtClean="0">
                <a:solidFill>
                  <a:schemeClr val="bg1"/>
                </a:solidFill>
              </a:rPr>
              <a:t>Source: Prosecution Project data, from court records in four jurisdictions: sexual offences make up 10-11% of all offences charged for all jurisdictions</a:t>
            </a:r>
            <a:endParaRPr lang="en-AU" sz="16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85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426375"/>
              </p:ext>
            </p:extLst>
          </p:nvPr>
        </p:nvGraphicFramePr>
        <p:xfrm>
          <a:off x="323528" y="1194192"/>
          <a:ext cx="8496943" cy="45724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6549"/>
                <a:gridCol w="887686"/>
                <a:gridCol w="887686"/>
                <a:gridCol w="1331529"/>
                <a:gridCol w="1360435"/>
                <a:gridCol w="887686"/>
                <a:gridCol w="887686"/>
                <a:gridCol w="887686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u="none" strike="noStrike" dirty="0">
                          <a:effectLst/>
                        </a:rPr>
                        <a:t>Victoria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u="none" strike="noStrike" dirty="0">
                          <a:effectLst/>
                        </a:rPr>
                        <a:t>WA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u="none" strike="noStrike" dirty="0">
                          <a:effectLst/>
                        </a:rPr>
                        <a:t>NSW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u="none" strike="noStrike" dirty="0">
                          <a:effectLst/>
                        </a:rPr>
                        <a:t>Qld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b">
                    <a:solidFill>
                      <a:schemeClr val="accent2"/>
                    </a:solidFill>
                  </a:tcPr>
                </a:tc>
              </a:tr>
              <a:tr h="3128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Charge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effectLst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Charge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effectLst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Charge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effectLst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Charge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effectLst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</a:tr>
              <a:tr h="61875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Carnally knowing girl between 10 and 16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32.5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Incest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17.9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Indecent assault on girl under 14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19.3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Carnal knowledge girl under 17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15.2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</a:tr>
              <a:tr h="9246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Indecent assault on a girl under 16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9.4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Indecently dealing with a girl under the age of 13 years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14.2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Carnally knowledge of girl between 10 and 14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13.1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Incest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11.6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</a:tr>
              <a:tr h="61875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Indecent assault on a girl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8.9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Unlawful carnal knowledge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5.1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Rape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7.6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Indecent dealing girl under 12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8.6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</a:tr>
              <a:tr h="61875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Indecent assault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5.4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Indecently dealing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3.7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Buggery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4.1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Indecent dealing girl under 17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8.4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</a:tr>
              <a:tr h="4658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Indecent assault male under 16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5.2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Rape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2.8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Indecent assault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4.1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Indecent assault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5.6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</a:tr>
              <a:tr h="61875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</a:rPr>
                        <a:t>Total n = 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smtClean="0">
                          <a:effectLst/>
                        </a:rPr>
                        <a:t>406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</a:rPr>
                        <a:t>Total n =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smtClean="0">
                          <a:effectLst/>
                        </a:rPr>
                        <a:t>430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</a:rPr>
                        <a:t>Total n</a:t>
                      </a:r>
                      <a:r>
                        <a:rPr lang="en-US" sz="1050" u="none" strike="noStrike" baseline="0" dirty="0" smtClean="0">
                          <a:effectLst/>
                        </a:rPr>
                        <a:t> =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smtClean="0">
                          <a:effectLst/>
                        </a:rPr>
                        <a:t>145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Indecent dealing boy under 14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5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/>
                </a:tc>
              </a:tr>
              <a:tr h="173808">
                <a:tc>
                  <a:txBody>
                    <a:bodyPr/>
                    <a:lstStyle/>
                    <a:p>
                      <a:pPr algn="l" fontAlgn="b"/>
                      <a:endParaRPr lang="en-A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</a:rPr>
                        <a:t>Total n = 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smtClean="0">
                          <a:effectLst/>
                        </a:rPr>
                        <a:t>833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2" marR="6952" marT="6952" marB="0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99592" y="404664"/>
            <a:ext cx="7920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AU" sz="2000" dirty="0" smtClean="0">
                <a:solidFill>
                  <a:prstClr val="white"/>
                </a:solidFill>
              </a:rPr>
              <a:t>Table 3: </a:t>
            </a:r>
            <a:r>
              <a:rPr lang="en-AU" sz="2000" dirty="0">
                <a:solidFill>
                  <a:prstClr val="white"/>
                </a:solidFill>
              </a:rPr>
              <a:t>Most frequent offences charged, ‘below the age of consent’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43608" y="6021288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i="1" dirty="0" smtClean="0">
                <a:solidFill>
                  <a:schemeClr val="bg1"/>
                </a:solidFill>
              </a:rPr>
              <a:t>Source: Prosecution Project data, from court records in Vic and WA</a:t>
            </a:r>
            <a:endParaRPr lang="en-AU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866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708637"/>
              </p:ext>
            </p:extLst>
          </p:nvPr>
        </p:nvGraphicFramePr>
        <p:xfrm>
          <a:off x="683570" y="1196752"/>
          <a:ext cx="8208909" cy="4633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7093"/>
                <a:gridCol w="961688"/>
                <a:gridCol w="961688"/>
                <a:gridCol w="961688"/>
                <a:gridCol w="961688"/>
                <a:gridCol w="961688"/>
                <a:gridCol w="961688"/>
                <a:gridCol w="961688"/>
              </a:tblGrid>
              <a:tr h="132133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Identified below age of consent</a:t>
                      </a:r>
                    </a:p>
                    <a:p>
                      <a:endParaRPr lang="en-A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>
                          <a:solidFill>
                            <a:schemeClr val="tx1"/>
                          </a:solidFill>
                        </a:rPr>
                        <a:t>Vic 1861-1911</a:t>
                      </a:r>
                      <a:endParaRPr lang="en-A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>
                          <a:solidFill>
                            <a:schemeClr val="tx1"/>
                          </a:solidFill>
                        </a:rPr>
                        <a:t>Vic 1921-1961</a:t>
                      </a:r>
                      <a:endParaRPr lang="en-A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>
                          <a:solidFill>
                            <a:schemeClr val="tx1"/>
                          </a:solidFill>
                        </a:rPr>
                        <a:t>WA 1830-1910</a:t>
                      </a:r>
                      <a:endParaRPr lang="en-A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>
                          <a:solidFill>
                            <a:schemeClr val="tx1"/>
                          </a:solidFill>
                        </a:rPr>
                        <a:t>WA 1911-1961</a:t>
                      </a:r>
                      <a:endParaRPr lang="en-A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>
                          <a:solidFill>
                            <a:schemeClr val="tx1"/>
                          </a:solidFill>
                        </a:rPr>
                        <a:t>NSW 1870-1915</a:t>
                      </a:r>
                      <a:endParaRPr lang="en-A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>
                          <a:solidFill>
                            <a:schemeClr val="tx1"/>
                          </a:solidFill>
                        </a:rPr>
                        <a:t>Qld 1870-1910</a:t>
                      </a:r>
                      <a:endParaRPr lang="en-A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>
                          <a:solidFill>
                            <a:schemeClr val="tx1"/>
                          </a:solidFill>
                        </a:rPr>
                        <a:t>Qld 1911-1930</a:t>
                      </a:r>
                      <a:endParaRPr lang="en-A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321339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Male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600" dirty="0" smtClean="0"/>
                    </a:p>
                    <a:p>
                      <a:r>
                        <a:rPr lang="en-AU" sz="1600" dirty="0" smtClean="0"/>
                        <a:t>10.3</a:t>
                      </a:r>
                    </a:p>
                    <a:p>
                      <a:r>
                        <a:rPr lang="en-AU" sz="1600" dirty="0" smtClean="0"/>
                        <a:t>(29)</a:t>
                      </a:r>
                      <a:endParaRPr lang="en-AU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 smtClean="0"/>
                    </a:p>
                    <a:p>
                      <a:r>
                        <a:rPr lang="en-AU" sz="1600" dirty="0" smtClean="0"/>
                        <a:t>21.2</a:t>
                      </a:r>
                    </a:p>
                    <a:p>
                      <a:r>
                        <a:rPr lang="en-AU" sz="1600" dirty="0" smtClean="0"/>
                        <a:t>(113)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 smtClean="0"/>
                    </a:p>
                    <a:p>
                      <a:r>
                        <a:rPr lang="en-AU" sz="1600" dirty="0" smtClean="0"/>
                        <a:t>10.8</a:t>
                      </a:r>
                    </a:p>
                    <a:p>
                      <a:r>
                        <a:rPr lang="en-AU" sz="1600" dirty="0" smtClean="0"/>
                        <a:t>(37)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 smtClean="0"/>
                    </a:p>
                    <a:p>
                      <a:r>
                        <a:rPr lang="en-AU" sz="1600" dirty="0" smtClean="0"/>
                        <a:t>34.9</a:t>
                      </a:r>
                    </a:p>
                    <a:p>
                      <a:r>
                        <a:rPr lang="en-AU" sz="1600" dirty="0" smtClean="0"/>
                        <a:t>(86)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600" dirty="0" smtClean="0"/>
                    </a:p>
                    <a:p>
                      <a:r>
                        <a:rPr lang="en-AU" sz="1600" dirty="0" smtClean="0"/>
                        <a:t>45.7</a:t>
                      </a:r>
                    </a:p>
                    <a:p>
                      <a:r>
                        <a:rPr lang="en-AU" sz="1600" dirty="0" smtClean="0"/>
                        <a:t>(46)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600" dirty="0" smtClean="0"/>
                    </a:p>
                    <a:p>
                      <a:r>
                        <a:rPr lang="en-AU" sz="1600" dirty="0" smtClean="0"/>
                        <a:t>53.1</a:t>
                      </a:r>
                    </a:p>
                    <a:p>
                      <a:r>
                        <a:rPr lang="en-AU" sz="1600" dirty="0" smtClean="0"/>
                        <a:t>(49)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600" dirty="0" smtClean="0"/>
                    </a:p>
                    <a:p>
                      <a:r>
                        <a:rPr lang="en-AU" sz="1600" dirty="0" smtClean="0"/>
                        <a:t>70.0</a:t>
                      </a:r>
                    </a:p>
                    <a:p>
                      <a:r>
                        <a:rPr lang="en-AU" sz="1600" dirty="0" smtClean="0"/>
                        <a:t>(60)</a:t>
                      </a:r>
                      <a:endParaRPr lang="en-AU" sz="1600" dirty="0"/>
                    </a:p>
                  </a:txBody>
                  <a:tcPr/>
                </a:tc>
              </a:tr>
              <a:tr h="1321339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Female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88.4</a:t>
                      </a:r>
                    </a:p>
                    <a:p>
                      <a:r>
                        <a:rPr lang="en-AU" sz="1600" dirty="0" smtClean="0"/>
                        <a:t>(146)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94.5</a:t>
                      </a:r>
                    </a:p>
                    <a:p>
                      <a:r>
                        <a:rPr lang="en-AU" sz="1600" dirty="0" smtClean="0"/>
                        <a:t>(238)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84.4</a:t>
                      </a:r>
                    </a:p>
                    <a:p>
                      <a:r>
                        <a:rPr lang="en-AU" sz="1600" dirty="0" smtClean="0"/>
                        <a:t>(109)</a:t>
                      </a:r>
                      <a:endParaRPr lang="en-AU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90.7</a:t>
                      </a:r>
                    </a:p>
                    <a:p>
                      <a:r>
                        <a:rPr lang="en-AU" sz="1600" dirty="0" smtClean="0"/>
                        <a:t>(226)</a:t>
                      </a:r>
                      <a:endParaRPr lang="en-AU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58.8</a:t>
                      </a:r>
                    </a:p>
                    <a:p>
                      <a:r>
                        <a:rPr lang="en-AU" sz="1600" dirty="0" smtClean="0"/>
                        <a:t>(211)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74.3</a:t>
                      </a:r>
                    </a:p>
                    <a:p>
                      <a:r>
                        <a:rPr lang="en-AU" sz="1600" dirty="0" smtClean="0"/>
                        <a:t>(307)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81.2</a:t>
                      </a:r>
                    </a:p>
                    <a:p>
                      <a:r>
                        <a:rPr lang="en-AU" sz="1600" dirty="0" smtClean="0"/>
                        <a:t>(260)</a:t>
                      </a:r>
                      <a:endParaRPr lang="en-AU" sz="1600" dirty="0"/>
                    </a:p>
                  </a:txBody>
                  <a:tcPr/>
                </a:tc>
              </a:tr>
              <a:tr h="669846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Missing n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106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92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217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631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0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589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428</a:t>
                      </a:r>
                      <a:endParaRPr lang="en-AU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3772" y="404664"/>
            <a:ext cx="8568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 smtClean="0">
                <a:solidFill>
                  <a:schemeClr val="bg1"/>
                </a:solidFill>
              </a:rPr>
              <a:t>Table 4: Prosecution of sexual offences, gender of complainants (% of number of cases)</a:t>
            </a:r>
            <a:endParaRPr lang="en-AU" sz="20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3223" y="5877272"/>
            <a:ext cx="7128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i="1" dirty="0" smtClean="0">
                <a:solidFill>
                  <a:schemeClr val="bg1"/>
                </a:solidFill>
              </a:rPr>
              <a:t>Source: Prosecution Project data: in brackets n of total sexual offences cases for each sample. Highlighted data suggests significant underestimate of number of under-age boys in the data.</a:t>
            </a:r>
            <a:endParaRPr lang="en-AU" sz="16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58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83084"/>
              </p:ext>
            </p:extLst>
          </p:nvPr>
        </p:nvGraphicFramePr>
        <p:xfrm>
          <a:off x="827585" y="1340768"/>
          <a:ext cx="7704856" cy="468302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12457"/>
                <a:gridCol w="1921855"/>
                <a:gridCol w="1234440"/>
                <a:gridCol w="1510375"/>
                <a:gridCol w="1116322"/>
                <a:gridCol w="1509407"/>
              </a:tblGrid>
              <a:tr h="352207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A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Above age of consent</a:t>
                      </a:r>
                      <a:endParaRPr lang="en-A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AU" sz="1400" dirty="0" smtClean="0">
                          <a:solidFill>
                            <a:schemeClr val="tx1"/>
                          </a:solidFill>
                        </a:rPr>
                        <a:t>Identified below age of consent</a:t>
                      </a:r>
                      <a:endParaRPr lang="en-AU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2421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A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Frequency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%</a:t>
                      </a:r>
                      <a:endParaRPr lang="en-AU" sz="1400" dirty="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Frequency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%</a:t>
                      </a:r>
                      <a:endParaRPr lang="en-AU" sz="1400" dirty="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7901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Not guilty</a:t>
                      </a:r>
                      <a:endParaRPr lang="en-A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565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33.3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434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28.5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901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Guilty</a:t>
                      </a:r>
                      <a:endParaRPr lang="en-A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861</a:t>
                      </a:r>
                      <a:endParaRPr lang="en-AU" sz="1400" dirty="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50.8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883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57.9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90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AU" sz="1400" i="1" dirty="0">
                        <a:solidFill>
                          <a:schemeClr val="tx1"/>
                        </a:solidFill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 dirty="0">
                          <a:solidFill>
                            <a:schemeClr val="tx1"/>
                          </a:solidFill>
                          <a:effectLst/>
                        </a:rPr>
                        <a:t>Guilty plea/verdict</a:t>
                      </a:r>
                      <a:endParaRPr lang="en-AU" sz="1400" i="1" dirty="0">
                        <a:solidFill>
                          <a:schemeClr val="tx1"/>
                        </a:solidFill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</a:rPr>
                        <a:t>307</a:t>
                      </a:r>
                      <a:endParaRPr lang="en-AU" sz="1400" i="1" dirty="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</a:rPr>
                        <a:t>20.8</a:t>
                      </a:r>
                      <a:endParaRPr lang="en-AU" sz="1400" i="1" dirty="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</a:rPr>
                        <a:t>349</a:t>
                      </a:r>
                      <a:endParaRPr lang="en-AU" sz="1400" i="1" dirty="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</a:rPr>
                        <a:t>27.8</a:t>
                      </a:r>
                      <a:endParaRPr lang="en-AU" sz="1400" i="1" dirty="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</a:tr>
              <a:tr h="47901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Guilty partial plea </a:t>
                      </a:r>
                      <a:endParaRPr lang="en-A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125</a:t>
                      </a:r>
                      <a:endParaRPr lang="en-AU" sz="1400" dirty="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7.4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89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5.8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901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Jury disagree</a:t>
                      </a:r>
                      <a:endParaRPr lang="en-A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41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2.4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32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2.1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901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Nolle</a:t>
                      </a:r>
                      <a:endParaRPr lang="en-A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80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4.7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61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4.0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901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Postponed</a:t>
                      </a:r>
                      <a:endParaRPr lang="en-A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24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1.4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25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1.6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7901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Total n = </a:t>
                      </a:r>
                      <a:endParaRPr lang="en-A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1696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100.0</a:t>
                      </a:r>
                      <a:endParaRPr lang="en-AU" sz="1400" dirty="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1524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100.0</a:t>
                      </a:r>
                      <a:endParaRPr lang="en-AU" sz="1400" dirty="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475656" y="404664"/>
            <a:ext cx="541430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mbria" pitchFamily="18" charset="0"/>
                <a:cs typeface="Times New Roman" pitchFamily="18" charset="0"/>
              </a:rPr>
              <a:t>Table 5. Verdicts for sexual offences, all samples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mbria" pitchFamily="18" charset="0"/>
                <a:cs typeface="Times New Roman" pitchFamily="18" charset="0"/>
              </a:rPr>
              <a:t>. </a:t>
            </a:r>
            <a:endParaRPr kumimoji="0" lang="en-AU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6021288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i="1" dirty="0" smtClean="0">
                <a:solidFill>
                  <a:schemeClr val="bg1"/>
                </a:solidFill>
              </a:rPr>
              <a:t>Source: Prosecution Project data, from court records in each jurisdiction: Vic, NSW and Qld (1911-30), significantly more likely guilty verdict in child cases</a:t>
            </a:r>
            <a:endParaRPr lang="en-AU" sz="16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58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7950" y="692696"/>
            <a:ext cx="8280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 smtClean="0">
                <a:solidFill>
                  <a:schemeClr val="bg1"/>
                </a:solidFill>
              </a:rPr>
              <a:t>Table 6. Sentencing outcomes in sexual offences cases, all samples</a:t>
            </a:r>
            <a:endParaRPr lang="en-AU" sz="20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3608" y="6021288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i="1" dirty="0" smtClean="0">
                <a:solidFill>
                  <a:schemeClr val="bg1"/>
                </a:solidFill>
              </a:rPr>
              <a:t>Source: Prosecution Project data, from court records in four  jurisdictions, Vic, NSW, WA, Qld; majority of death sentences commuted</a:t>
            </a:r>
            <a:r>
              <a:rPr lang="en-AU" i="1" dirty="0" smtClean="0"/>
              <a:t>]?</a:t>
            </a:r>
            <a:endParaRPr lang="en-AU" i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001284"/>
              </p:ext>
            </p:extLst>
          </p:nvPr>
        </p:nvGraphicFramePr>
        <p:xfrm>
          <a:off x="467545" y="1412775"/>
          <a:ext cx="8280919" cy="4291253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136766"/>
                <a:gridCol w="1255060"/>
                <a:gridCol w="1254175"/>
                <a:gridCol w="1379858"/>
                <a:gridCol w="1255060"/>
              </a:tblGrid>
              <a:tr h="3720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A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r>
                        <a:rPr lang="en-AU" sz="1400" dirty="0" smtClean="0">
                          <a:solidFill>
                            <a:schemeClr val="tx1"/>
                          </a:solidFill>
                        </a:rPr>
                        <a:t>Above age of consent</a:t>
                      </a:r>
                      <a:endParaRPr lang="en-AU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AU" sz="1400" dirty="0" smtClean="0">
                          <a:solidFill>
                            <a:schemeClr val="tx1"/>
                          </a:solidFill>
                        </a:rPr>
                        <a:t>Identified below age of consent</a:t>
                      </a:r>
                      <a:endParaRPr lang="en-AU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720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A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Frequency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Valid Percent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Frequency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Valid Percent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52137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Imprisonment</a:t>
                      </a:r>
                      <a:endParaRPr lang="en-A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850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82.0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785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80.9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0056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i="1" dirty="0">
                          <a:solidFill>
                            <a:schemeClr val="tx1"/>
                          </a:solidFill>
                          <a:effectLst/>
                        </a:rPr>
                        <a:t>Mean length of imprisonment (SD)</a:t>
                      </a:r>
                      <a:endParaRPr lang="en-AU" sz="1400" i="1" dirty="0">
                        <a:solidFill>
                          <a:schemeClr val="tx1"/>
                        </a:solidFill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</a:rPr>
                        <a:t>977.59 (1017.19)</a:t>
                      </a:r>
                      <a:endParaRPr lang="en-AU" sz="1400" i="1" dirty="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</a:rPr>
                        <a:t>943.09 (1027.91)</a:t>
                      </a:r>
                      <a:endParaRPr lang="en-AU" sz="1400" i="1" dirty="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20056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Bond</a:t>
                      </a:r>
                      <a:endParaRPr lang="en-A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86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8.3</a:t>
                      </a:r>
                      <a:endParaRPr lang="en-AU" sz="1400" dirty="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113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11.6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0056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Life imprisonment</a:t>
                      </a:r>
                      <a:endParaRPr lang="en-A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1.0</a:t>
                      </a:r>
                      <a:endParaRPr lang="en-AU" sz="1400" dirty="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0.9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0056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Fine</a:t>
                      </a:r>
                      <a:endParaRPr lang="en-A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23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2.2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1.0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0056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Death</a:t>
                      </a:r>
                      <a:endParaRPr lang="en-A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38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3.7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1.5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0056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Lashes</a:t>
                      </a:r>
                      <a:endParaRPr lang="en-A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29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2.8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38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3.9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0056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en-A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1036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100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970</a:t>
                      </a:r>
                      <a:endParaRPr lang="en-AU" sz="140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100</a:t>
                      </a:r>
                      <a:endParaRPr lang="en-AU" sz="1400" dirty="0">
                        <a:effectLst/>
                        <a:latin typeface="Calibri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639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808"/>
            <a:ext cx="9144000" cy="7744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H-logo-grey-retina-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1"/>
            <a:ext cx="3096344" cy="4288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6021288"/>
            <a:ext cx="2514600" cy="6705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8264" y="6127964"/>
            <a:ext cx="2038350" cy="54356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00808"/>
            <a:ext cx="4197559" cy="4197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015716" y="980728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chemeClr val="bg1"/>
                </a:solidFill>
              </a:rPr>
              <a:t>The Brisbane Boys Home</a:t>
            </a:r>
            <a:endParaRPr lang="en-AU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830449"/>
            <a:ext cx="2952328" cy="5293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76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132237"/>
            <a:ext cx="9144000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43508" y="4221682"/>
            <a:ext cx="8856984" cy="648072"/>
          </a:xfrm>
        </p:spPr>
        <p:txBody>
          <a:bodyPr>
            <a:normAutofit fontScale="92500" lnSpcReduction="20000"/>
          </a:bodyPr>
          <a:lstStyle/>
          <a:p>
            <a:pPr marL="0" lvl="1"/>
            <a:r>
              <a:rPr lang="en-US" sz="2400" b="1" dirty="0"/>
              <a:t>Child sexual abuse in historical perspective: what did the law know and how did it act?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5212357"/>
            <a:ext cx="84969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</a:rPr>
              <a:t>With thanks to Lauren Vogel for assistance with the statistics and the Prosecution Project researchers and volunteers for their assistance with data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pPr algn="ctr"/>
            <a:r>
              <a:rPr lang="en-US" sz="2800" dirty="0">
                <a:solidFill>
                  <a:schemeClr val="bg2">
                    <a:lumMod val="25000"/>
                  </a:schemeClr>
                </a:solidFill>
              </a:rPr>
              <a:t>prosecutionproject.griffith.edu.au</a:t>
            </a:r>
          </a:p>
        </p:txBody>
      </p:sp>
      <p:pic>
        <p:nvPicPr>
          <p:cNvPr id="16" name="Picture 15" descr="pres-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290" y="575508"/>
            <a:ext cx="7393126" cy="3141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86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nane and Kaladelfos Policing and Immigration Dec 2014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682a661-0ade-4637-84c8-77ce31dee783">
      <Value>126</Value>
      <Value>105</Value>
    </TaxCatchAll>
    <bc56bdda6a6a44c48d8cfdd96ad4c147 xmlns="e4ff26e6-61c9-4223-823f-818594960367" xsi:nil="true"/>
    <ne8158a489a9473f9c54eecb4c21131b xmlns="e4ff26e6-61c9-4223-823f-818594960367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Conference proceedings / Presentations</TermName>
          <TermId xmlns="http://schemas.microsoft.com/office/infopath/2007/PartnerControls">c21264d4-9564-4e41-9805-0fcb8759ef5a</TermId>
        </TermInfo>
      </Terms>
    </ne8158a489a9473f9c54eecb4c21131b>
    <PublishingStartDate xmlns="http://schemas.microsoft.com/sharepoint/v3" xsi:nil="true"/>
    <PublishingExpiration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J Document" ma:contentTypeID="0x01010077DC2A28846341C9915EFC7988C44A4F00AC683DE72F6D54408E582A29A0E01260" ma:contentTypeVersion="4" ma:contentTypeDescription="" ma:contentTypeScope="" ma:versionID="6d8699e19d18e85c01352be16c7ff8ee">
  <xsd:schema xmlns:xsd="http://www.w3.org/2001/XMLSchema" xmlns:xs="http://www.w3.org/2001/XMLSchema" xmlns:p="http://schemas.microsoft.com/office/2006/metadata/properties" xmlns:ns1="http://schemas.microsoft.com/sharepoint/v3" xmlns:ns3="7682a661-0ade-4637-84c8-77ce31dee783" xmlns:ns4="e4ff26e6-61c9-4223-823f-818594960367" targetNamespace="http://schemas.microsoft.com/office/2006/metadata/properties" ma:root="true" ma:fieldsID="7b26b1d083b43316654d29245d50e201" ns1:_="" ns3:_="" ns4:_="">
    <xsd:import namespace="http://schemas.microsoft.com/sharepoint/v3"/>
    <xsd:import namespace="7682a661-0ade-4637-84c8-77ce31dee783"/>
    <xsd:import namespace="e4ff26e6-61c9-4223-823f-818594960367"/>
    <xsd:element name="properties">
      <xsd:complexType>
        <xsd:sequence>
          <xsd:element name="documentManagement">
            <xsd:complexType>
              <xsd:all>
                <xsd:element ref="ns3:TaxCatchAll" minOccurs="0"/>
                <xsd:element ref="ns4:ne8158a489a9473f9c54eecb4c21131b" minOccurs="0"/>
                <xsd:element ref="ns4:bc56bdda6a6a44c48d8cfdd96ad4c147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3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2a661-0ade-4637-84c8-77ce31dee783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1544a81-4f2a-458e-ab5b-bbbaec5e6e73}" ma:internalName="TaxCatchAll" ma:readOnly="false" ma:showField="CatchAllData" ma:web="7682a661-0ade-4637-84c8-77ce31dee7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ff26e6-61c9-4223-823f-818594960367" elementFormDefault="qualified">
    <xsd:import namespace="http://schemas.microsoft.com/office/2006/documentManagement/types"/>
    <xsd:import namespace="http://schemas.microsoft.com/office/infopath/2007/PartnerControls"/>
    <xsd:element name="ne8158a489a9473f9c54eecb4c21131b" ma:index="11" ma:taxonomy="true" ma:internalName="ne8158a489a9473f9c54eecb4c21131b" ma:taxonomyFieldName="Content_x0020_tags" ma:displayName="Content tags" ma:fieldId="{7e8158a4-89a9-473f-9c54-eecb4c21131b}" ma:taxonomyMulti="true" ma:sspId="f6e08d11-6f9a-422e-94df-5713af838a64" ma:termSetId="a069c314-3269-420f-97d4-651b5f06e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6bdda6a6a44c48d8cfdd96ad4c147" ma:index="12" nillable="true" ma:displayName="DC.Type.DocType (JSMS)_0" ma:hidden="true" ma:internalName="bc56bdda6a6a44c48d8cfdd96ad4c147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0695109-1E90-45FA-A39A-642283C635FF}"/>
</file>

<file path=customXml/itemProps2.xml><?xml version="1.0" encoding="utf-8"?>
<ds:datastoreItem xmlns:ds="http://schemas.openxmlformats.org/officeDocument/2006/customXml" ds:itemID="{B9719C81-495A-42F4-A763-4626DE346C73}"/>
</file>

<file path=customXml/itemProps3.xml><?xml version="1.0" encoding="utf-8"?>
<ds:datastoreItem xmlns:ds="http://schemas.openxmlformats.org/officeDocument/2006/customXml" ds:itemID="{07801E53-B31B-4EAA-BDD5-45508098CC66}"/>
</file>

<file path=docProps/app.xml><?xml version="1.0" encoding="utf-8"?>
<Properties xmlns="http://schemas.openxmlformats.org/officeDocument/2006/extended-properties" xmlns:vt="http://schemas.openxmlformats.org/officeDocument/2006/docPropsVTypes">
  <Template>Finnane and Kaladelfos Policing and Immigration Dec 2014</Template>
  <TotalTime>2253</TotalTime>
  <Words>868</Words>
  <Application>Microsoft Office PowerPoint</Application>
  <PresentationFormat>On-screen Show (4:3)</PresentationFormat>
  <Paragraphs>302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Finnane and Kaladelfos Policing and Immigration Dec 2014</vt:lpstr>
      <vt:lpstr>PowerPoint Presentation</vt:lpstr>
      <vt:lpstr>Table 1. Criminal law provisions for offences against children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Griffith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 sexual abuse in historical perspective: what did the law know and how did it act?</dc:title>
  <dc:creator>soeadmin</dc:creator>
  <cp:lastModifiedBy>ImpactAV</cp:lastModifiedBy>
  <cp:revision>25</cp:revision>
  <cp:lastPrinted>2015-02-17T04:20:50Z</cp:lastPrinted>
  <dcterms:created xsi:type="dcterms:W3CDTF">2015-02-14T00:51:05Z</dcterms:created>
  <dcterms:modified xsi:type="dcterms:W3CDTF">2015-02-18T22:16:32Z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0x01010077DC2A28846341C9915EFC7988C44A4F00AC683DE72F6D54408E582A29A0E01260</vt:lpwstr>
  </property>
  <property fmtid="{D5CDD505-2E9C-101B-9397-08002B2CF9AE}" pid="4" name="DC_x002e_Type_x002e_DocType_x0020__x0028_JSMS">
    <vt:lpwstr/>
  </property>
  <property fmtid="{D5CDD505-2E9C-101B-9397-08002B2CF9AE}" pid="5" name="Content_x0020_tags">
    <vt:lpwstr/>
  </property>
  <property fmtid="{D5CDD505-2E9C-101B-9397-08002B2CF9AE}" pid="7" name="Content tags">
    <vt:lpwstr>105;#Conference proceedings / Presentations|c21264d4-9564-4e41-9805-0fcb8759ef5a</vt:lpwstr>
  </property>
  <property fmtid="{D5CDD505-2E9C-101B-9397-08002B2CF9AE}" pid="10" name="DC.Type.DocType (JSMS">
    <vt:lpwstr>126;#Presentation|96b9c332-40fe-4061-87fb-bc6c76567afe</vt:lpwstr>
  </property>
  <property fmtid="{D5CDD505-2E9C-101B-9397-08002B2CF9AE}" pid="14" name="bc56bdda6a6a44c48d8cfdd96ad4c1470">
    <vt:lpwstr>Presentation|96b9c332-40fe-4061-87fb-bc6c76567afe</vt:lpwstr>
  </property>
</Properties>
</file>