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charts/chart4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49" r:id="rId2"/>
    <p:sldId id="351" r:id="rId3"/>
    <p:sldId id="352" r:id="rId4"/>
    <p:sldId id="376" r:id="rId5"/>
    <p:sldId id="355" r:id="rId6"/>
    <p:sldId id="378" r:id="rId7"/>
    <p:sldId id="353" r:id="rId8"/>
    <p:sldId id="356" r:id="rId9"/>
    <p:sldId id="357" r:id="rId10"/>
    <p:sldId id="358" r:id="rId11"/>
    <p:sldId id="360" r:id="rId12"/>
    <p:sldId id="379" r:id="rId13"/>
    <p:sldId id="366" r:id="rId14"/>
    <p:sldId id="368" r:id="rId15"/>
    <p:sldId id="372" r:id="rId16"/>
    <p:sldId id="380" r:id="rId17"/>
    <p:sldId id="367" r:id="rId18"/>
    <p:sldId id="377" r:id="rId19"/>
    <p:sldId id="373" r:id="rId2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0000E1"/>
    <a:srgbClr val="00FFE1"/>
    <a:srgbClr val="95BFFF"/>
    <a:srgbClr val="660033"/>
    <a:srgbClr val="4BACC6"/>
    <a:srgbClr val="537ABA"/>
    <a:srgbClr val="5F5BAE"/>
    <a:srgbClr val="574488"/>
    <a:srgbClr val="FF66FF"/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51" autoAdjust="0"/>
    <p:restoredTop sz="60940" autoAdjust="0"/>
  </p:normalViewPr>
  <p:slideViewPr>
    <p:cSldViewPr>
      <p:cViewPr varScale="1">
        <p:scale>
          <a:sx n="71" d="100"/>
          <a:sy n="71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86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enny:Documents:Jen:CSNSW:Odds%20ratio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Jenny:Library:Mail%20Downloads:Odds%20ratio-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enny:Documents:Jen:CSNSW:Odds%20rati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s.nsw.gov.au\CorpData\Central\HDBHO\Vol2\Research\Recidivism%20Model\Sensitive%20Specific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Sheet16!$A$2:$A$3</c:f>
              <c:strCache>
                <c:ptCount val="2"/>
                <c:pt idx="0">
                  <c:v>Re-imprisoned</c:v>
                </c:pt>
                <c:pt idx="1">
                  <c:v>Not Re-imprisoned</c:v>
                </c:pt>
              </c:strCache>
            </c:strRef>
          </c:cat>
          <c:val>
            <c:numRef>
              <c:f>Sheet16!$B$2:$B$3</c:f>
              <c:numCache>
                <c:formatCode>General</c:formatCode>
                <c:ptCount val="2"/>
                <c:pt idx="0">
                  <c:v>68</c:v>
                </c:pt>
                <c:pt idx="1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42464"/>
        <c:axId val="94544256"/>
      </c:barChart>
      <c:catAx>
        <c:axId val="94542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4544256"/>
        <c:crosses val="autoZero"/>
        <c:auto val="1"/>
        <c:lblAlgn val="ctr"/>
        <c:lblOffset val="100"/>
        <c:noMultiLvlLbl val="0"/>
      </c:catAx>
      <c:valAx>
        <c:axId val="94544256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Percentage Administered LSI-R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542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65954983782399"/>
          <c:y val="1.3698630136986301E-2"/>
          <c:w val="0.69713379274192699"/>
          <c:h val="0.879056714194509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00FF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Sheet1!$E$4:$E$14</c:f>
                <c:numCache>
                  <c:formatCode>General</c:formatCode>
                  <c:ptCount val="11"/>
                  <c:pt idx="0">
                    <c:v>0.33200000000000002</c:v>
                  </c:pt>
                  <c:pt idx="1">
                    <c:v>0.14799999999999999</c:v>
                  </c:pt>
                  <c:pt idx="2">
                    <c:v>0.29699999999999999</c:v>
                  </c:pt>
                  <c:pt idx="3">
                    <c:v>0.314</c:v>
                  </c:pt>
                  <c:pt idx="4">
                    <c:v>0.45900000000000002</c:v>
                  </c:pt>
                  <c:pt idx="5">
                    <c:v>0.34399999999999997</c:v>
                  </c:pt>
                  <c:pt idx="6">
                    <c:v>0.42199999999999999</c:v>
                  </c:pt>
                  <c:pt idx="7">
                    <c:v>0.56299999999999994</c:v>
                  </c:pt>
                  <c:pt idx="8">
                    <c:v>0.75</c:v>
                  </c:pt>
                  <c:pt idx="9">
                    <c:v>1.73</c:v>
                  </c:pt>
                  <c:pt idx="10">
                    <c:v>1.232</c:v>
                  </c:pt>
                </c:numCache>
              </c:numRef>
            </c:plus>
            <c:minus>
              <c:numRef>
                <c:f>Sheet1!$D$4:$D$14</c:f>
                <c:numCache>
                  <c:formatCode>General</c:formatCode>
                  <c:ptCount val="11"/>
                  <c:pt idx="0">
                    <c:v>0.26600000000000001</c:v>
                  </c:pt>
                  <c:pt idx="1">
                    <c:v>0.13400000000000001</c:v>
                  </c:pt>
                  <c:pt idx="2">
                    <c:v>0.251</c:v>
                  </c:pt>
                  <c:pt idx="3">
                    <c:v>0.26400000000000001</c:v>
                  </c:pt>
                  <c:pt idx="4">
                    <c:v>0.38100000000000001</c:v>
                  </c:pt>
                  <c:pt idx="5">
                    <c:v>0.28599999999999998</c:v>
                  </c:pt>
                  <c:pt idx="6">
                    <c:v>0.34300000000000003</c:v>
                  </c:pt>
                  <c:pt idx="7">
                    <c:v>0.45100000000000001</c:v>
                  </c:pt>
                  <c:pt idx="8">
                    <c:v>0.57599999999999996</c:v>
                  </c:pt>
                  <c:pt idx="9">
                    <c:v>1.0820000000000001</c:v>
                  </c:pt>
                  <c:pt idx="10">
                    <c:v>1.0580000000000009</c:v>
                  </c:pt>
                </c:numCache>
              </c:numRef>
            </c:minus>
          </c:errBars>
          <c:cat>
            <c:strRef>
              <c:f>Sheet1!$B$4:$B$14</c:f>
              <c:strCache>
                <c:ptCount val="11"/>
                <c:pt idx="0">
                  <c:v>&lt;3 months vs &gt;3 years </c:v>
                </c:pt>
                <c:pt idx="1">
                  <c:v>Indigenous vs Non-Indigenous</c:v>
                </c:pt>
                <c:pt idx="2">
                  <c:v>1-2 years vs &gt;3 years </c:v>
                </c:pt>
                <c:pt idx="3">
                  <c:v> 6 to &lt;12 months vs &gt;3 years</c:v>
                </c:pt>
                <c:pt idx="4">
                  <c:v>&lt;6 months vs &gt;3 years </c:v>
                </c:pt>
                <c:pt idx="5">
                  <c:v>Assault vs Driving</c:v>
                </c:pt>
                <c:pt idx="6">
                  <c:v>Theft vs Driving</c:v>
                </c:pt>
                <c:pt idx="7">
                  <c:v>Break and Enter vs Driving</c:v>
                </c:pt>
                <c:pt idx="8">
                  <c:v>Robbery vs Driving</c:v>
                </c:pt>
                <c:pt idx="9">
                  <c:v>&lt;18 years vs 45+ </c:v>
                </c:pt>
                <c:pt idx="10">
                  <c:v>Adapted Copas rate</c:v>
                </c:pt>
              </c:strCache>
            </c:strRef>
          </c:cat>
          <c:val>
            <c:numRef>
              <c:f>Sheet1!$C$4:$C$14</c:f>
              <c:numCache>
                <c:formatCode>General</c:formatCode>
                <c:ptCount val="11"/>
                <c:pt idx="0">
                  <c:v>1.337</c:v>
                </c:pt>
                <c:pt idx="1">
                  <c:v>1.4770000000000001</c:v>
                </c:pt>
                <c:pt idx="2">
                  <c:v>1.5840000000000001</c:v>
                </c:pt>
                <c:pt idx="3">
                  <c:v>1.661</c:v>
                </c:pt>
                <c:pt idx="4">
                  <c:v>2.2400000000000002</c:v>
                </c:pt>
                <c:pt idx="5">
                  <c:v>1.6990000000000001</c:v>
                </c:pt>
                <c:pt idx="6">
                  <c:v>1.819</c:v>
                </c:pt>
                <c:pt idx="7">
                  <c:v>2.258</c:v>
                </c:pt>
                <c:pt idx="8">
                  <c:v>2.4849999999999999</c:v>
                </c:pt>
                <c:pt idx="9">
                  <c:v>2.8839999999999999</c:v>
                </c:pt>
                <c:pt idx="10">
                  <c:v>7.5010000000000003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4960640"/>
        <c:axId val="95306496"/>
      </c:barChart>
      <c:catAx>
        <c:axId val="94960640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en-AU" sz="1400" b="1"/>
            </a:pPr>
            <a:endParaRPr lang="en-US"/>
          </a:p>
        </c:txPr>
        <c:crossAx val="95306496"/>
        <c:crosses val="autoZero"/>
        <c:auto val="1"/>
        <c:lblAlgn val="ctr"/>
        <c:lblOffset val="100"/>
        <c:noMultiLvlLbl val="0"/>
      </c:catAx>
      <c:valAx>
        <c:axId val="95306496"/>
        <c:scaling>
          <c:orientation val="minMax"/>
          <c:max val="9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lang="en-AU" sz="1800"/>
                </a:pPr>
                <a:r>
                  <a:rPr lang="en-US" sz="1800"/>
                  <a:t>Odds Ratio (95% Confidence Interval)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94960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Sheet9!$C$27</c:f>
              <c:strCache>
                <c:ptCount val="1"/>
                <c:pt idx="0">
                  <c:v>% Reimprisoned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numRef>
              <c:f>Sheet9!$B$28:$B$47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Sheet9!$C$28:$C$47</c:f>
              <c:numCache>
                <c:formatCode>General</c:formatCode>
                <c:ptCount val="20"/>
                <c:pt idx="0">
                  <c:v>2.3188405797101401E-2</c:v>
                </c:pt>
                <c:pt idx="1">
                  <c:v>6.9956277326670799E-2</c:v>
                </c:pt>
                <c:pt idx="2">
                  <c:v>0.116265413975338</c:v>
                </c:pt>
                <c:pt idx="3">
                  <c:v>0.16810097532989099</c:v>
                </c:pt>
                <c:pt idx="4">
                  <c:v>0.212911235257604</c:v>
                </c:pt>
                <c:pt idx="5">
                  <c:v>0.28562217923920002</c:v>
                </c:pt>
                <c:pt idx="6">
                  <c:v>0.341095890410959</c:v>
                </c:pt>
                <c:pt idx="7">
                  <c:v>0.39022611232676901</c:v>
                </c:pt>
                <c:pt idx="8">
                  <c:v>0.42436974789915999</c:v>
                </c:pt>
                <c:pt idx="9">
                  <c:v>0.47671665351223402</c:v>
                </c:pt>
                <c:pt idx="10">
                  <c:v>0.53675889328063198</c:v>
                </c:pt>
                <c:pt idx="11">
                  <c:v>0.587878787878788</c:v>
                </c:pt>
                <c:pt idx="12">
                  <c:v>0.61019607843137202</c:v>
                </c:pt>
                <c:pt idx="13">
                  <c:v>0.67371847030105803</c:v>
                </c:pt>
                <c:pt idx="14">
                  <c:v>0.71099744245524299</c:v>
                </c:pt>
                <c:pt idx="15">
                  <c:v>0.77181818181818196</c:v>
                </c:pt>
                <c:pt idx="16">
                  <c:v>0.808465608465608</c:v>
                </c:pt>
                <c:pt idx="17">
                  <c:v>0.85488958990536301</c:v>
                </c:pt>
                <c:pt idx="18">
                  <c:v>0.90372670807453404</c:v>
                </c:pt>
                <c:pt idx="19">
                  <c:v>0.934782608695652</c:v>
                </c:pt>
              </c:numCache>
            </c:numRef>
          </c:val>
        </c:ser>
        <c:ser>
          <c:idx val="1"/>
          <c:order val="1"/>
          <c:tx>
            <c:strRef>
              <c:f>Sheet9!$D$27</c:f>
              <c:strCache>
                <c:ptCount val="1"/>
                <c:pt idx="0">
                  <c:v>% Not Reimprisoned</c:v>
                </c:pt>
              </c:strCache>
            </c:strRef>
          </c:tx>
          <c:spPr>
            <a:solidFill>
              <a:srgbClr val="92B4FF"/>
            </a:solidFill>
          </c:spPr>
          <c:invertIfNegative val="0"/>
          <c:cat>
            <c:numRef>
              <c:f>Sheet9!$B$28:$B$47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Sheet9!$D$28:$D$47</c:f>
              <c:numCache>
                <c:formatCode>General</c:formatCode>
                <c:ptCount val="20"/>
                <c:pt idx="0">
                  <c:v>0.97681159420289898</c:v>
                </c:pt>
                <c:pt idx="1">
                  <c:v>0.93004372267332902</c:v>
                </c:pt>
                <c:pt idx="2">
                  <c:v>0.88373458602466204</c:v>
                </c:pt>
                <c:pt idx="3">
                  <c:v>0.83189902467010901</c:v>
                </c:pt>
                <c:pt idx="4">
                  <c:v>0.78708876474239597</c:v>
                </c:pt>
                <c:pt idx="5">
                  <c:v>0.71437782076079903</c:v>
                </c:pt>
                <c:pt idx="6">
                  <c:v>0.658904109589041</c:v>
                </c:pt>
                <c:pt idx="7">
                  <c:v>0.60977388767323104</c:v>
                </c:pt>
                <c:pt idx="8">
                  <c:v>0.57563025210083996</c:v>
                </c:pt>
                <c:pt idx="9">
                  <c:v>0.52328334648776598</c:v>
                </c:pt>
                <c:pt idx="10">
                  <c:v>0.46324110671936802</c:v>
                </c:pt>
                <c:pt idx="11">
                  <c:v>0.412121212121212</c:v>
                </c:pt>
                <c:pt idx="12">
                  <c:v>0.38980392156862698</c:v>
                </c:pt>
                <c:pt idx="13">
                  <c:v>0.32628152969894197</c:v>
                </c:pt>
                <c:pt idx="14">
                  <c:v>0.28900255754475701</c:v>
                </c:pt>
                <c:pt idx="15">
                  <c:v>0.22818181818181801</c:v>
                </c:pt>
                <c:pt idx="16">
                  <c:v>0.191534391534391</c:v>
                </c:pt>
                <c:pt idx="17">
                  <c:v>0.14511041009463699</c:v>
                </c:pt>
                <c:pt idx="18">
                  <c:v>9.6273291925465701E-2</c:v>
                </c:pt>
                <c:pt idx="19">
                  <c:v>6.5217391304347797E-2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481856"/>
        <c:axId val="95483776"/>
      </c:barChart>
      <c:catAx>
        <c:axId val="95481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AU" sz="1800"/>
                </a:pPr>
                <a:r>
                  <a:rPr lang="en-US" sz="1800" dirty="0"/>
                  <a:t>CRES </a:t>
                </a:r>
                <a:r>
                  <a:rPr lang="en-US" sz="1800" dirty="0" smtClean="0"/>
                  <a:t>Score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95483776"/>
        <c:crosses val="autoZero"/>
        <c:auto val="1"/>
        <c:lblAlgn val="ctr"/>
        <c:lblOffset val="100"/>
        <c:noMultiLvlLbl val="0"/>
      </c:catAx>
      <c:valAx>
        <c:axId val="954837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n-AU" sz="1800" b="0"/>
                </a:pPr>
                <a:r>
                  <a:rPr lang="en-US" sz="1800" b="0"/>
                  <a:t>Percent of released inmates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95481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Sheet3!$D$1</c:f>
              <c:strCache>
                <c:ptCount val="1"/>
                <c:pt idx="0">
                  <c:v>LSI-R Administered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cat>
            <c:numRef>
              <c:f>Sheet3!$A$2:$A$20</c:f>
              <c:numCache>
                <c:formatCode>General</c:formatCode>
                <c:ptCount val="19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</c:v>
                </c:pt>
                <c:pt idx="12">
                  <c:v>0.65</c:v>
                </c:pt>
                <c:pt idx="13">
                  <c:v>0.7</c:v>
                </c:pt>
                <c:pt idx="14">
                  <c:v>0.75</c:v>
                </c:pt>
                <c:pt idx="15">
                  <c:v>0.8</c:v>
                </c:pt>
                <c:pt idx="16">
                  <c:v>0.85</c:v>
                </c:pt>
                <c:pt idx="17">
                  <c:v>0.9</c:v>
                </c:pt>
                <c:pt idx="18">
                  <c:v>0.95</c:v>
                </c:pt>
              </c:numCache>
            </c:numRef>
          </c:cat>
          <c:val>
            <c:numRef>
              <c:f>Sheet3!$D$2:$D$20</c:f>
              <c:numCache>
                <c:formatCode>General</c:formatCode>
                <c:ptCount val="19"/>
                <c:pt idx="0">
                  <c:v>22641</c:v>
                </c:pt>
                <c:pt idx="1">
                  <c:v>21040</c:v>
                </c:pt>
                <c:pt idx="2">
                  <c:v>19337</c:v>
                </c:pt>
                <c:pt idx="3">
                  <c:v>17594</c:v>
                </c:pt>
                <c:pt idx="4">
                  <c:v>15983</c:v>
                </c:pt>
                <c:pt idx="5">
                  <c:v>14432</c:v>
                </c:pt>
                <c:pt idx="6">
                  <c:v>12972</c:v>
                </c:pt>
                <c:pt idx="7">
                  <c:v>11601</c:v>
                </c:pt>
                <c:pt idx="8">
                  <c:v>10411</c:v>
                </c:pt>
                <c:pt idx="9">
                  <c:v>9144</c:v>
                </c:pt>
                <c:pt idx="10">
                  <c:v>7879</c:v>
                </c:pt>
                <c:pt idx="11">
                  <c:v>6724</c:v>
                </c:pt>
                <c:pt idx="12">
                  <c:v>5449</c:v>
                </c:pt>
                <c:pt idx="13">
                  <c:v>4220</c:v>
                </c:pt>
                <c:pt idx="14">
                  <c:v>3047</c:v>
                </c:pt>
                <c:pt idx="15">
                  <c:v>1947</c:v>
                </c:pt>
                <c:pt idx="16">
                  <c:v>1002</c:v>
                </c:pt>
                <c:pt idx="17">
                  <c:v>368</c:v>
                </c:pt>
                <c:pt idx="18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60480"/>
        <c:axId val="96658560"/>
      </c:barChart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True Positive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Sheet3!$A$2:$A$20</c:f>
              <c:numCache>
                <c:formatCode>General</c:formatCode>
                <c:ptCount val="19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</c:v>
                </c:pt>
                <c:pt idx="12">
                  <c:v>0.65</c:v>
                </c:pt>
                <c:pt idx="13">
                  <c:v>0.7</c:v>
                </c:pt>
                <c:pt idx="14">
                  <c:v>0.75</c:v>
                </c:pt>
                <c:pt idx="15">
                  <c:v>0.8</c:v>
                </c:pt>
                <c:pt idx="16">
                  <c:v>0.85</c:v>
                </c:pt>
                <c:pt idx="17">
                  <c:v>0.9</c:v>
                </c:pt>
                <c:pt idx="18">
                  <c:v>0.95</c:v>
                </c:pt>
              </c:numCache>
            </c:numRef>
          </c:cat>
          <c:val>
            <c:numRef>
              <c:f>Sheet3!$B$2:$B$20</c:f>
              <c:numCache>
                <c:formatCode>General</c:formatCode>
                <c:ptCount val="19"/>
                <c:pt idx="0">
                  <c:v>99.9</c:v>
                </c:pt>
                <c:pt idx="1">
                  <c:v>98.7</c:v>
                </c:pt>
                <c:pt idx="2">
                  <c:v>97</c:v>
                </c:pt>
                <c:pt idx="3">
                  <c:v>93.7</c:v>
                </c:pt>
                <c:pt idx="4">
                  <c:v>89</c:v>
                </c:pt>
                <c:pt idx="5">
                  <c:v>85.8</c:v>
                </c:pt>
                <c:pt idx="6">
                  <c:v>81</c:v>
                </c:pt>
                <c:pt idx="7">
                  <c:v>75.3</c:v>
                </c:pt>
                <c:pt idx="8">
                  <c:v>70.099999999999994</c:v>
                </c:pt>
                <c:pt idx="9">
                  <c:v>64</c:v>
                </c:pt>
                <c:pt idx="10">
                  <c:v>57</c:v>
                </c:pt>
                <c:pt idx="11">
                  <c:v>50</c:v>
                </c:pt>
                <c:pt idx="12">
                  <c:v>42</c:v>
                </c:pt>
                <c:pt idx="13">
                  <c:v>34</c:v>
                </c:pt>
                <c:pt idx="14">
                  <c:v>25</c:v>
                </c:pt>
                <c:pt idx="15">
                  <c:v>17</c:v>
                </c:pt>
                <c:pt idx="16">
                  <c:v>9</c:v>
                </c:pt>
                <c:pt idx="17">
                  <c:v>3</c:v>
                </c:pt>
                <c:pt idx="18">
                  <c:v>0.4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False Positive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Sheet3!$A$2:$A$20</c:f>
              <c:numCache>
                <c:formatCode>General</c:formatCode>
                <c:ptCount val="19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</c:v>
                </c:pt>
                <c:pt idx="12">
                  <c:v>0.65</c:v>
                </c:pt>
                <c:pt idx="13">
                  <c:v>0.7</c:v>
                </c:pt>
                <c:pt idx="14">
                  <c:v>0.75</c:v>
                </c:pt>
                <c:pt idx="15">
                  <c:v>0.8</c:v>
                </c:pt>
                <c:pt idx="16">
                  <c:v>0.85</c:v>
                </c:pt>
                <c:pt idx="17">
                  <c:v>0.9</c:v>
                </c:pt>
                <c:pt idx="18">
                  <c:v>0.95</c:v>
                </c:pt>
              </c:numCache>
            </c:numRef>
          </c:cat>
          <c:val>
            <c:numRef>
              <c:f>Sheet3!$C$2:$C$20</c:f>
              <c:numCache>
                <c:formatCode>General</c:formatCode>
                <c:ptCount val="19"/>
                <c:pt idx="0">
                  <c:v>97.5</c:v>
                </c:pt>
                <c:pt idx="1">
                  <c:v>86</c:v>
                </c:pt>
                <c:pt idx="2">
                  <c:v>75</c:v>
                </c:pt>
                <c:pt idx="3">
                  <c:v>63.7</c:v>
                </c:pt>
                <c:pt idx="4">
                  <c:v>50</c:v>
                </c:pt>
                <c:pt idx="5">
                  <c:v>45.7</c:v>
                </c:pt>
                <c:pt idx="6">
                  <c:v>38</c:v>
                </c:pt>
                <c:pt idx="7">
                  <c:v>32</c:v>
                </c:pt>
                <c:pt idx="8">
                  <c:v>27</c:v>
                </c:pt>
                <c:pt idx="9">
                  <c:v>22</c:v>
                </c:pt>
                <c:pt idx="10">
                  <c:v>17</c:v>
                </c:pt>
                <c:pt idx="11">
                  <c:v>14</c:v>
                </c:pt>
                <c:pt idx="12">
                  <c:v>10</c:v>
                </c:pt>
                <c:pt idx="13">
                  <c:v>7</c:v>
                </c:pt>
                <c:pt idx="14">
                  <c:v>5</c:v>
                </c:pt>
                <c:pt idx="15">
                  <c:v>3</c:v>
                </c:pt>
                <c:pt idx="16">
                  <c:v>1</c:v>
                </c:pt>
                <c:pt idx="17">
                  <c:v>1</c:v>
                </c:pt>
                <c:pt idx="18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654848"/>
        <c:axId val="96656384"/>
      </c:lineChart>
      <c:catAx>
        <c:axId val="9665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96656384"/>
        <c:crosses val="autoZero"/>
        <c:auto val="1"/>
        <c:lblAlgn val="ctr"/>
        <c:lblOffset val="100"/>
        <c:noMultiLvlLbl val="0"/>
      </c:catAx>
      <c:valAx>
        <c:axId val="9665638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AU" sz="1600"/>
                </a:pPr>
                <a:r>
                  <a:rPr lang="en-AU" sz="1600"/>
                  <a:t>Percentage of True and Flase Positives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96654848"/>
        <c:crosses val="autoZero"/>
        <c:crossBetween val="between"/>
      </c:valAx>
      <c:valAx>
        <c:axId val="96658560"/>
        <c:scaling>
          <c:orientation val="minMax"/>
          <c:max val="270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lang="en-AU" sz="160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r>
                  <a:rPr lang="en-AU" sz="1600">
                    <a:solidFill>
                      <a:schemeClr val="accent3">
                        <a:lumMod val="75000"/>
                      </a:schemeClr>
                    </a:solidFill>
                  </a:rPr>
                  <a:t>Number of LSI-R Administered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AU">
                <a:solidFill>
                  <a:schemeClr val="accent3">
                    <a:lumMod val="75000"/>
                  </a:schemeClr>
                </a:solidFill>
              </a:defRPr>
            </a:pPr>
            <a:endParaRPr lang="en-US"/>
          </a:p>
        </c:txPr>
        <c:crossAx val="96660480"/>
        <c:crosses val="max"/>
        <c:crossBetween val="between"/>
      </c:valAx>
      <c:catAx>
        <c:axId val="96660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65856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lang="en-AU"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0.01408</cdr:y>
    </cdr:from>
    <cdr:to>
      <cdr:x>0.29126</cdr:x>
      <cdr:y>0.09916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0" y="76200"/>
          <a:ext cx="2667000" cy="46028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  <a:alpha val="20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0.73239</cdr:y>
    </cdr:from>
    <cdr:to>
      <cdr:x>0.29126</cdr:x>
      <cdr:y>0.8169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0" y="3962400"/>
          <a:ext cx="2667000" cy="457200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>
            <a:lumMod val="20000"/>
            <a:lumOff val="80000"/>
            <a:alpha val="20000"/>
          </a:srgbClr>
        </a:solidFill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2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92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01D9E1-A459-4BDB-9392-070D03D07F5A}" type="datetimeFigureOut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138"/>
            <a:ext cx="2945659" cy="496491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138"/>
            <a:ext cx="2945659" cy="496491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BE660F-1A35-414E-B95D-6FBB865D7A2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70830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2"/>
          </a:xfrm>
          <a:prstGeom prst="rect">
            <a:avLst/>
          </a:prstGeom>
        </p:spPr>
        <p:txBody>
          <a:bodyPr vert="horz" lIns="91179" tIns="45590" rIns="91179" bIns="455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2"/>
          </a:xfrm>
          <a:prstGeom prst="rect">
            <a:avLst/>
          </a:prstGeom>
        </p:spPr>
        <p:txBody>
          <a:bodyPr vert="horz" lIns="91179" tIns="45590" rIns="91179" bIns="455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20641F-DF8E-4AC6-A2A6-5E7D68A4C748}" type="datetimeFigureOut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9" tIns="45590" rIns="91179" bIns="4559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868"/>
            <a:ext cx="5438140" cy="4466823"/>
          </a:xfrm>
          <a:prstGeom prst="rect">
            <a:avLst/>
          </a:prstGeom>
        </p:spPr>
        <p:txBody>
          <a:bodyPr vert="horz" lIns="91179" tIns="45590" rIns="91179" bIns="4559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138"/>
            <a:ext cx="2945659" cy="496491"/>
          </a:xfrm>
          <a:prstGeom prst="rect">
            <a:avLst/>
          </a:prstGeom>
        </p:spPr>
        <p:txBody>
          <a:bodyPr vert="horz" lIns="91179" tIns="45590" rIns="91179" bIns="455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138"/>
            <a:ext cx="2945659" cy="496491"/>
          </a:xfrm>
          <a:prstGeom prst="rect">
            <a:avLst/>
          </a:prstGeom>
        </p:spPr>
        <p:txBody>
          <a:bodyPr vert="horz" lIns="91179" tIns="45590" rIns="91179" bIns="455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F087C6-323D-4CEE-8241-907D4812ECD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20058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z="9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None/>
            </a:pPr>
            <a:endParaRPr lang="en-US" sz="1000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7702A-15B3-4833-A575-4B55D7CF3FDE}" type="datetime1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78D0D-3B71-4995-ABFB-9860928C6AD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26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7414-ED82-4C37-9D6D-F0DC32B13869}" type="datetime1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FE5A4-D205-4205-90B6-DE4B5EE293C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62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65E5B-A3CA-4F20-8DCC-064B58ABD54A}" type="datetime1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4E7B9-8402-4C2C-B987-9995E69E337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663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89DE-C973-430A-927F-502B103B0559}" type="datetime1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95ED2-DEC7-4D3D-BBFA-5FE91D9271E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51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D9AC-7C68-4A1C-8EEC-C70C6CBF0BF6}" type="datetime1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E8E3A-4495-41AE-828A-674AADB0308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087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B7FC-3A50-4FE1-80F1-7AFE530A8A0D}" type="datetime1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BD0E8-0DD6-4371-BEE6-3A675A72B56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563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80E9D-05F8-40E8-A105-6E39AA5623F2}" type="datetime1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917BE-4572-4CF9-AD59-4D332D05328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950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D81E-8807-4F4C-818E-A0C787AA384C}" type="datetime1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C35AE-6867-46FB-BFF8-AED9B5CD3E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221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6E679-6361-40CC-8D95-63EA3A5876A2}" type="datetime1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B1D2-1C9E-4A7D-8CF9-AB3760F470F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557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A1C48-096D-4023-8457-43EC7E199918}" type="datetime1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73950-52C6-40AF-8789-B63B832BCFA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434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23A6F-2E04-4925-BFB1-DDBA71A97840}" type="datetime1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3521F-73BA-4228-9D97-A336A1518B9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751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DD5C6F-5E8D-47F4-8575-FD58792F9CDC}" type="datetime1">
              <a:rPr lang="en-AU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D8B6A4-4DEA-40B0-808B-B42D5A111A4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f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S:\Shared\Communication\Templates_e-masthead_newsletter_factsheet\_2010_cover_waratah\Cropped_waratah_g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5435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071563"/>
          </a:xfrm>
        </p:spPr>
        <p:txBody>
          <a:bodyPr/>
          <a:lstStyle/>
          <a:p>
            <a:pPr eaLnBrk="1" hangingPunct="1"/>
            <a:r>
              <a:rPr lang="en-AU" sz="3200" smtClean="0">
                <a:solidFill>
                  <a:srgbClr val="000056"/>
                </a:solidFill>
                <a:latin typeface="Arial" pitchFamily="34" charset="0"/>
              </a:rPr>
              <a:t>   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141663"/>
            <a:ext cx="6624736" cy="57467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r>
              <a:rPr lang="en-US" sz="2400" dirty="0">
                <a:solidFill>
                  <a:schemeClr val="tx1"/>
                </a:solidFill>
              </a:rPr>
              <a:t>A statistical model for predicting risk of </a:t>
            </a:r>
            <a:endParaRPr lang="en-US" sz="2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re-imprisonment </a:t>
            </a:r>
            <a:endParaRPr lang="en-A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57338"/>
            <a:ext cx="9144000" cy="13668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r>
              <a:rPr lang="en-US" sz="3200" b="1" dirty="0" smtClean="0"/>
              <a:t>The </a:t>
            </a:r>
            <a:r>
              <a:rPr lang="en-US" sz="3200" b="1" dirty="0"/>
              <a:t>Criminal </a:t>
            </a:r>
            <a:r>
              <a:rPr lang="en-US" sz="3200" b="1" dirty="0" smtClean="0"/>
              <a:t>Re-imprisonment </a:t>
            </a:r>
            <a:r>
              <a:rPr lang="en-US" sz="3200" b="1" dirty="0"/>
              <a:t>Estimate Scale (CRES</a:t>
            </a:r>
            <a:r>
              <a:rPr lang="en-US" sz="3200" b="1" dirty="0" smtClean="0"/>
              <a:t>) </a:t>
            </a:r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22" y="277327"/>
            <a:ext cx="2080388" cy="99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rest blue on white me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512" y="277327"/>
            <a:ext cx="901994" cy="9977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9" name="Picture 12" descr="CRES Logo Footer w csns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340475"/>
            <a:ext cx="309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894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:\Shared\Communication\Templates_e-masthead_newsletter_factsheet\_2010_cover_waratah\Cropped_waratah_gra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5435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r>
              <a:rPr lang="en-AU" sz="5400" dirty="0" smtClean="0">
                <a:latin typeface="Arial Narrow" panose="020B0606020202030204" pitchFamily="34" charset="0"/>
              </a:rPr>
              <a:t>	Model Adequacy </a:t>
            </a:r>
            <a:r>
              <a:rPr lang="en-AU" sz="4800" dirty="0" smtClean="0"/>
              <a:t>ROC </a:t>
            </a:r>
            <a:r>
              <a:rPr lang="en-AU" sz="4800" dirty="0"/>
              <a:t>AUC</a:t>
            </a:r>
            <a:r>
              <a:rPr lang="en-AU" sz="4400" dirty="0"/>
              <a:t> </a:t>
            </a:r>
            <a:endParaRPr lang="en-AU" sz="4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313" y="1395413"/>
            <a:ext cx="784225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 panose="020B0606020202030204" pitchFamily="34" charset="0"/>
              <a:cs typeface="+mn-cs"/>
            </a:endParaRPr>
          </a:p>
        </p:txBody>
      </p:sp>
      <p:pic>
        <p:nvPicPr>
          <p:cNvPr id="10" name="Picture 12" descr="CRES Logo Footer w csns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340475"/>
            <a:ext cx="309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1828800"/>
            <a:ext cx="8305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Area under the curve indicated acceptable fit for the model </a:t>
            </a:r>
          </a:p>
          <a:p>
            <a:pPr algn="ctr"/>
            <a:r>
              <a:rPr lang="en-US" sz="2400" b="1" u="sng" dirty="0" err="1" smtClean="0"/>
              <a:t>auc</a:t>
            </a:r>
            <a:r>
              <a:rPr lang="en-US" sz="2400" b="1" u="sng" dirty="0" smtClean="0"/>
              <a:t> = 0.79</a:t>
            </a:r>
            <a:r>
              <a:rPr lang="en-US" sz="24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		CRES		LSI-R </a:t>
            </a:r>
            <a:r>
              <a:rPr lang="en-US" sz="1400" dirty="0" smtClean="0"/>
              <a:t>(Watkins, 2011)</a:t>
            </a:r>
          </a:p>
          <a:p>
            <a:endParaRPr lang="en-US" dirty="0" smtClean="0"/>
          </a:p>
          <a:p>
            <a:r>
              <a:rPr lang="en-US" dirty="0" smtClean="0"/>
              <a:t>Female Indigenous Australian		                  .712 		  .597</a:t>
            </a:r>
          </a:p>
          <a:p>
            <a:endParaRPr lang="en-US" dirty="0" smtClean="0"/>
          </a:p>
          <a:p>
            <a:r>
              <a:rPr lang="en-US" dirty="0" smtClean="0"/>
              <a:t>Female Non-Indigenous Australian		.784		  .687 </a:t>
            </a:r>
          </a:p>
          <a:p>
            <a:endParaRPr lang="en-US" dirty="0" smtClean="0"/>
          </a:p>
          <a:p>
            <a:r>
              <a:rPr lang="en-US" dirty="0" smtClean="0"/>
              <a:t>Male Indigenous Australian			.754		  .655 </a:t>
            </a:r>
          </a:p>
          <a:p>
            <a:endParaRPr lang="en-US" dirty="0" smtClean="0"/>
          </a:p>
          <a:p>
            <a:r>
              <a:rPr lang="en-US" dirty="0" smtClean="0"/>
              <a:t>Male Non-Indigenous Australian		.788		  .694 </a:t>
            </a:r>
          </a:p>
          <a:p>
            <a:endParaRPr lang="en-US" dirty="0" smtClean="0"/>
          </a:p>
          <a:p>
            <a:endParaRPr lang="en-AU" dirty="0"/>
          </a:p>
        </p:txBody>
      </p:sp>
      <p:grpSp>
        <p:nvGrpSpPr>
          <p:cNvPr id="8" name="Group 7"/>
          <p:cNvGrpSpPr/>
          <p:nvPr/>
        </p:nvGrpSpPr>
        <p:grpSpPr>
          <a:xfrm>
            <a:off x="7467600" y="0"/>
            <a:ext cx="1676400" cy="1371600"/>
            <a:chOff x="7467600" y="0"/>
            <a:chExt cx="1676400" cy="1371600"/>
          </a:xfrm>
        </p:grpSpPr>
        <p:pic>
          <p:nvPicPr>
            <p:cNvPr id="9" name="Picture 8" descr="CRES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67600" y="0"/>
              <a:ext cx="1676400" cy="1371600"/>
            </a:xfrm>
            <a:prstGeom prst="rect">
              <a:avLst/>
            </a:prstGeom>
          </p:spPr>
        </p:pic>
        <p:pic>
          <p:nvPicPr>
            <p:cNvPr id="12" name="P 1" descr="Crest blue on white med"/>
            <p:cNvPicPr/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2700"/>
              <a:ext cx="825500" cy="90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  <p:cxnSp>
        <p:nvCxnSpPr>
          <p:cNvPr id="14" name="Straight Connector 13"/>
          <p:cNvCxnSpPr/>
          <p:nvPr/>
        </p:nvCxnSpPr>
        <p:spPr>
          <a:xfrm>
            <a:off x="4343400" y="3581400"/>
            <a:ext cx="396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181600" y="4800600"/>
            <a:ext cx="2438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43400" y="6018212"/>
            <a:ext cx="396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8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:\Shared\Communication\Templates_e-masthead_newsletter_factsheet\_2010_cover_waratah\Cropped_waratah_gra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5435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r>
              <a:rPr lang="en-AU" sz="4200" dirty="0" smtClean="0">
                <a:latin typeface="+mj-lt"/>
              </a:rPr>
              <a:t>Reimprisonment </a:t>
            </a:r>
            <a:r>
              <a:rPr lang="en-AU" sz="4200" dirty="0">
                <a:latin typeface="+mj-lt"/>
              </a:rPr>
              <a:t>by predicted probability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313" y="1395413"/>
            <a:ext cx="784225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 panose="020B0606020202030204" pitchFamily="34" charset="0"/>
              <a:cs typeface="+mn-cs"/>
            </a:endParaRPr>
          </a:p>
        </p:txBody>
      </p:sp>
      <p:pic>
        <p:nvPicPr>
          <p:cNvPr id="10" name="Picture 12" descr="CRES Logo Footer w csns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340475"/>
            <a:ext cx="309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09954880"/>
              </p:ext>
            </p:extLst>
          </p:nvPr>
        </p:nvGraphicFramePr>
        <p:xfrm>
          <a:off x="533400" y="1676400"/>
          <a:ext cx="7848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72200" y="4572000"/>
            <a:ext cx="1905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% re-imprisoned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2057400"/>
            <a:ext cx="2209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% not re-imprisoned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:\Shared\Communication\Templates_e-masthead_newsletter_factsheet\_2010_cover_waratah\Cropped_waratah_gra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5435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8313" y="1395413"/>
            <a:ext cx="784225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 panose="020B0606020202030204" pitchFamily="34" charset="0"/>
              <a:cs typeface="+mn-cs"/>
            </a:endParaRPr>
          </a:p>
        </p:txBody>
      </p:sp>
      <p:pic>
        <p:nvPicPr>
          <p:cNvPr id="10" name="Picture 12" descr="CRES Logo Footer w csns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340475"/>
            <a:ext cx="309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/>
          <p:nvPr/>
        </p:nvGrpSpPr>
        <p:grpSpPr>
          <a:xfrm>
            <a:off x="7467600" y="0"/>
            <a:ext cx="1676400" cy="1371600"/>
            <a:chOff x="7467600" y="0"/>
            <a:chExt cx="1676400" cy="1371600"/>
          </a:xfrm>
        </p:grpSpPr>
        <p:pic>
          <p:nvPicPr>
            <p:cNvPr id="8" name="Picture 7" descr="CRES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67600" y="0"/>
              <a:ext cx="1676400" cy="1371600"/>
            </a:xfrm>
            <a:prstGeom prst="rect">
              <a:avLst/>
            </a:prstGeom>
          </p:spPr>
        </p:pic>
        <p:pic>
          <p:nvPicPr>
            <p:cNvPr id="9" name="P 1" descr="Crest blue on white med"/>
            <p:cNvPicPr/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2700"/>
              <a:ext cx="825500" cy="90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  <p:sp>
        <p:nvSpPr>
          <p:cNvPr id="12" name="Rectangle 11"/>
          <p:cNvSpPr/>
          <p:nvPr/>
        </p:nvSpPr>
        <p:spPr>
          <a:xfrm>
            <a:off x="0" y="1295400"/>
            <a:ext cx="9144000" cy="1981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r>
              <a:rPr lang="en-US" sz="3600" b="1" dirty="0" smtClean="0"/>
              <a:t>Application of the </a:t>
            </a:r>
            <a:br>
              <a:rPr lang="en-US" sz="3600" b="1" dirty="0" smtClean="0"/>
            </a:br>
            <a:r>
              <a:rPr lang="en-US" sz="3600" b="1" dirty="0" smtClean="0"/>
              <a:t>Criminal Re-imprisonment </a:t>
            </a:r>
            <a:r>
              <a:rPr lang="en-US" sz="3600" b="1" dirty="0"/>
              <a:t>Estimate Scale (CRES</a:t>
            </a:r>
            <a:r>
              <a:rPr lang="en-US" sz="3600" b="1" dirty="0" smtClean="0"/>
              <a:t>) to CSNSW Offender Management </a:t>
            </a:r>
          </a:p>
        </p:txBody>
      </p:sp>
    </p:spTree>
    <p:extLst>
      <p:ext uri="{BB962C8B-B14F-4D97-AF65-F5344CB8AC3E}">
        <p14:creationId xmlns:p14="http://schemas.microsoft.com/office/powerpoint/2010/main" val="15283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:\Shared\Communication\Templates_e-masthead_newsletter_factsheet\_2010_cover_waratah\Cropped_waratah_gra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5435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r>
              <a:rPr lang="en-AU" sz="5400" dirty="0" smtClean="0">
                <a:latin typeface="Arial Narrow" panose="020B0606020202030204" pitchFamily="34" charset="0"/>
              </a:rPr>
              <a:t>Model Thresholds</a:t>
            </a:r>
            <a:endParaRPr lang="en-AU" sz="5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313" y="1395413"/>
            <a:ext cx="784225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 panose="020B0606020202030204" pitchFamily="34" charset="0"/>
              <a:cs typeface="+mn-cs"/>
            </a:endParaRPr>
          </a:p>
        </p:txBody>
      </p:sp>
      <p:pic>
        <p:nvPicPr>
          <p:cNvPr id="10" name="Picture 12" descr="CRES Logo Footer w csns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340475"/>
            <a:ext cx="309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/>
          <p:nvPr/>
        </p:nvGrpSpPr>
        <p:grpSpPr>
          <a:xfrm>
            <a:off x="7467600" y="0"/>
            <a:ext cx="1676400" cy="1371600"/>
            <a:chOff x="7467600" y="0"/>
            <a:chExt cx="1676400" cy="1371600"/>
          </a:xfrm>
        </p:grpSpPr>
        <p:pic>
          <p:nvPicPr>
            <p:cNvPr id="8" name="Picture 7" descr="CRES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67600" y="0"/>
              <a:ext cx="1676400" cy="1371600"/>
            </a:xfrm>
            <a:prstGeom prst="rect">
              <a:avLst/>
            </a:prstGeom>
          </p:spPr>
        </p:pic>
        <p:pic>
          <p:nvPicPr>
            <p:cNvPr id="9" name="P 1" descr="Crest blue on white med"/>
            <p:cNvPicPr/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2700"/>
              <a:ext cx="825500" cy="90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92" y="2043485"/>
            <a:ext cx="3661508" cy="42658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37255" y="551723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rgbClr val="0000E1"/>
                </a:solidFill>
              </a:rPr>
              <a:t>True positives   </a:t>
            </a:r>
            <a:r>
              <a:rPr lang="en-US" sz="2400" dirty="0" err="1" smtClean="0">
                <a:solidFill>
                  <a:schemeClr val="bg1"/>
                </a:solidFill>
              </a:rPr>
              <a:t>vs</a:t>
            </a:r>
            <a:r>
              <a:rPr lang="en-US" sz="3600" dirty="0" smtClean="0">
                <a:solidFill>
                  <a:schemeClr val="bg1"/>
                </a:solidFill>
              </a:rPr>
              <a:t>	 </a:t>
            </a:r>
            <a:r>
              <a:rPr lang="en-US" sz="3600" dirty="0" smtClean="0">
                <a:solidFill>
                  <a:srgbClr val="FF0000"/>
                </a:solidFill>
              </a:rPr>
              <a:t>False Positives</a:t>
            </a:r>
            <a:endParaRPr lang="en-AU" sz="3600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948608" y="148478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Optimal Threshold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5926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:\Shared\Communication\Templates_e-masthead_newsletter_factsheet\_2010_cover_waratah\Cropped_waratah_gra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5435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r>
              <a:rPr lang="en-AU" sz="5400" dirty="0" smtClean="0">
                <a:latin typeface="Arial Narrow" panose="020B0606020202030204" pitchFamily="34" charset="0"/>
              </a:rPr>
              <a:t>Model Thresholds</a:t>
            </a:r>
            <a:endParaRPr lang="en-AU" sz="5400" dirty="0"/>
          </a:p>
        </p:txBody>
      </p:sp>
      <p:sp>
        <p:nvSpPr>
          <p:cNvPr id="4" name="Rectangle 3"/>
          <p:cNvSpPr/>
          <p:nvPr/>
        </p:nvSpPr>
        <p:spPr>
          <a:xfrm>
            <a:off x="468313" y="1395413"/>
            <a:ext cx="784225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 panose="020B0606020202030204" pitchFamily="34" charset="0"/>
              <a:cs typeface="+mn-cs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7467600" y="0"/>
            <a:ext cx="1676400" cy="1371600"/>
            <a:chOff x="7467600" y="0"/>
            <a:chExt cx="1676400" cy="1371600"/>
          </a:xfrm>
        </p:grpSpPr>
        <p:pic>
          <p:nvPicPr>
            <p:cNvPr id="8" name="Picture 7" descr="CRES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7600" y="0"/>
              <a:ext cx="1676400" cy="1371600"/>
            </a:xfrm>
            <a:prstGeom prst="rect">
              <a:avLst/>
            </a:prstGeom>
          </p:spPr>
        </p:pic>
        <p:pic>
          <p:nvPicPr>
            <p:cNvPr id="9" name="P 1" descr="Crest blue on white med"/>
            <p:cNvPicPr/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2700"/>
              <a:ext cx="825500" cy="90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759270"/>
              </p:ext>
            </p:extLst>
          </p:nvPr>
        </p:nvGraphicFramePr>
        <p:xfrm>
          <a:off x="0" y="1371600"/>
          <a:ext cx="9144000" cy="5332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-723900" y="3695700"/>
            <a:ext cx="44958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838200" y="1600200"/>
            <a:ext cx="7162801" cy="914400"/>
            <a:chOff x="838199" y="228600"/>
            <a:chExt cx="7162801" cy="914400"/>
          </a:xfrm>
        </p:grpSpPr>
        <p:sp>
          <p:nvSpPr>
            <p:cNvPr id="27" name="Straight Connector 26"/>
            <p:cNvSpPr/>
            <p:nvPr/>
          </p:nvSpPr>
          <p:spPr>
            <a:xfrm>
              <a:off x="1524000" y="1141412"/>
              <a:ext cx="64770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Straight Connector 27"/>
            <p:cNvSpPr/>
            <p:nvPr/>
          </p:nvSpPr>
          <p:spPr>
            <a:xfrm rot="10800000">
              <a:off x="838199" y="762000"/>
              <a:ext cx="685801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Straight Connector 28"/>
            <p:cNvSpPr/>
            <p:nvPr/>
          </p:nvSpPr>
          <p:spPr>
            <a:xfrm rot="10800000">
              <a:off x="838200" y="228600"/>
              <a:ext cx="685801" cy="158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rot="5400000">
            <a:off x="1485105" y="3694906"/>
            <a:ext cx="44958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914400" y="2590800"/>
            <a:ext cx="7086600" cy="1830388"/>
            <a:chOff x="914400" y="2590800"/>
            <a:chExt cx="7086600" cy="1830388"/>
          </a:xfrm>
        </p:grpSpPr>
        <p:grpSp>
          <p:nvGrpSpPr>
            <p:cNvPr id="35" name="Group 34"/>
            <p:cNvGrpSpPr/>
            <p:nvPr/>
          </p:nvGrpSpPr>
          <p:grpSpPr>
            <a:xfrm>
              <a:off x="914400" y="2590800"/>
              <a:ext cx="7086600" cy="1373188"/>
              <a:chOff x="914400" y="2590800"/>
              <a:chExt cx="7086600" cy="1373188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3733800" y="3962400"/>
                <a:ext cx="42672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0800000">
                <a:off x="914400" y="2590800"/>
                <a:ext cx="28194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Straight Connector 35"/>
            <p:cNvSpPr/>
            <p:nvPr/>
          </p:nvSpPr>
          <p:spPr>
            <a:xfrm rot="10800000">
              <a:off x="914400" y="4419600"/>
              <a:ext cx="2819401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39" name="Straight Connector 38"/>
          <p:cNvCxnSpPr/>
          <p:nvPr/>
        </p:nvCxnSpPr>
        <p:spPr>
          <a:xfrm rot="5400000" flipH="1" flipV="1">
            <a:off x="342900" y="3695700"/>
            <a:ext cx="44958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914400" y="1981200"/>
            <a:ext cx="7086600" cy="1677988"/>
            <a:chOff x="914400" y="1981200"/>
            <a:chExt cx="7086600" cy="1677988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590800" y="3276600"/>
              <a:ext cx="54102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914400" y="1981200"/>
              <a:ext cx="16764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>
              <a:off x="914400" y="3657600"/>
              <a:ext cx="16764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260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:\Shared\Communication\Templates_e-masthead_newsletter_factsheet\_2010_cover_waratah\Cropped_waratah_gra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5435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r>
              <a:rPr lang="en-AU" sz="5400" dirty="0" smtClean="0">
                <a:latin typeface="Arial Narrow" panose="020B0606020202030204" pitchFamily="34" charset="0"/>
              </a:rPr>
              <a:t>Classification Accuracy </a:t>
            </a:r>
            <a:endParaRPr lang="en-AU" sz="4800" dirty="0"/>
          </a:p>
        </p:txBody>
      </p:sp>
      <p:sp>
        <p:nvSpPr>
          <p:cNvPr id="4" name="Rectangle 3"/>
          <p:cNvSpPr/>
          <p:nvPr/>
        </p:nvSpPr>
        <p:spPr>
          <a:xfrm>
            <a:off x="468313" y="1395413"/>
            <a:ext cx="784225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 panose="020B0606020202030204" pitchFamily="34" charset="0"/>
              <a:cs typeface="+mn-cs"/>
            </a:endParaRPr>
          </a:p>
        </p:txBody>
      </p:sp>
      <p:pic>
        <p:nvPicPr>
          <p:cNvPr id="10" name="Picture 12" descr="CRES Logo Footer w csns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340475"/>
            <a:ext cx="309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715000" y="1828800"/>
            <a:ext cx="2209800" cy="609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False Positive</a:t>
            </a:r>
            <a:endParaRPr lang="en-US" sz="2000" dirty="0">
              <a:solidFill>
                <a:srgbClr val="FFFF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953857"/>
              </p:ext>
            </p:extLst>
          </p:nvPr>
        </p:nvGraphicFramePr>
        <p:xfrm>
          <a:off x="107503" y="1628799"/>
          <a:ext cx="9036497" cy="4467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8497"/>
                <a:gridCol w="2385591"/>
                <a:gridCol w="961198"/>
                <a:gridCol w="1753165"/>
                <a:gridCol w="1758046"/>
              </a:tblGrid>
              <a:tr h="1167013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Screening Tool</a:t>
                      </a:r>
                      <a:endParaRPr lang="en-AU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Number of Released</a:t>
                      </a:r>
                      <a:r>
                        <a:rPr lang="en-AU" sz="20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Inmates with an </a:t>
                      </a:r>
                      <a:r>
                        <a:rPr lang="en-A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LSI-R</a:t>
                      </a:r>
                      <a:endParaRPr lang="en-AU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AU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Sensitivity </a:t>
                      </a:r>
                      <a:br>
                        <a:rPr lang="en-A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A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(True Positives)</a:t>
                      </a:r>
                      <a:endParaRPr lang="en-AU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Specificity </a:t>
                      </a:r>
                    </a:p>
                    <a:p>
                      <a:pPr algn="ctr" fontAlgn="b"/>
                      <a:r>
                        <a:rPr lang="en-A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(True Negatives)</a:t>
                      </a:r>
                      <a:endParaRPr lang="en-AU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  <a:tr h="8250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Not Applied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15317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(67)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250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&gt;=.15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19337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(84)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12700" marR="12700" marT="12700" marB="0" anchor="ctr"/>
                </a:tc>
              </a:tr>
              <a:tr h="8250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&gt;=.25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15322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(67)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12700" marR="12700" marT="1270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250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&gt;=.35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12972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(56)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7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:\Shared\Communication\Templates_e-masthead_newsletter_factsheet\_2010_cover_waratah\Cropped_waratah_gra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5435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" name="Group 77"/>
          <p:cNvGrpSpPr/>
          <p:nvPr/>
        </p:nvGrpSpPr>
        <p:grpSpPr>
          <a:xfrm>
            <a:off x="76200" y="1798757"/>
            <a:ext cx="4518619" cy="4906843"/>
            <a:chOff x="76200" y="1874957"/>
            <a:chExt cx="4518619" cy="4906843"/>
          </a:xfrm>
        </p:grpSpPr>
        <p:sp>
          <p:nvSpPr>
            <p:cNvPr id="62" name="Text Box 20"/>
            <p:cNvSpPr txBox="1">
              <a:spLocks noChangeArrowheads="1"/>
            </p:cNvSpPr>
            <p:nvPr/>
          </p:nvSpPr>
          <p:spPr bwMode="auto">
            <a:xfrm>
              <a:off x="500081" y="1874957"/>
              <a:ext cx="3690919" cy="369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1800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4" charset="0"/>
                  <a:ea typeface="Times New Roman" pitchFamily="-84" charset="0"/>
                </a:rPr>
                <a:t>Total Inmate Population</a:t>
              </a: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6200" y="2221468"/>
              <a:ext cx="4518619" cy="4560332"/>
              <a:chOff x="76200" y="2221468"/>
              <a:chExt cx="4518619" cy="4560332"/>
            </a:xfrm>
          </p:grpSpPr>
          <p:sp>
            <p:nvSpPr>
              <p:cNvPr id="58" name="Oval 16"/>
              <p:cNvSpPr>
                <a:spLocks noChangeArrowheads="1"/>
              </p:cNvSpPr>
              <p:nvPr/>
            </p:nvSpPr>
            <p:spPr bwMode="auto">
              <a:xfrm>
                <a:off x="76200" y="2408096"/>
                <a:ext cx="4518619" cy="4373704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200400" y="2221468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23,000</a:t>
                </a:r>
                <a:endParaRPr lang="en-US" dirty="0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1677518" y="2895600"/>
            <a:ext cx="3046882" cy="3645932"/>
            <a:chOff x="1601269" y="3149361"/>
            <a:chExt cx="3046882" cy="3645932"/>
          </a:xfrm>
        </p:grpSpPr>
        <p:sp>
          <p:nvSpPr>
            <p:cNvPr id="59" name="Oval 17"/>
            <p:cNvSpPr>
              <a:spLocks noChangeArrowheads="1"/>
            </p:cNvSpPr>
            <p:nvPr/>
          </p:nvSpPr>
          <p:spPr bwMode="auto">
            <a:xfrm>
              <a:off x="1601269" y="3149361"/>
              <a:ext cx="2872367" cy="2704218"/>
            </a:xfrm>
            <a:prstGeom prst="ellipse">
              <a:avLst/>
            </a:prstGeom>
            <a:solidFill>
              <a:srgbClr val="E5B8B7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 Box 23"/>
            <p:cNvSpPr txBox="1">
              <a:spLocks noChangeArrowheads="1"/>
            </p:cNvSpPr>
            <p:nvPr/>
          </p:nvSpPr>
          <p:spPr bwMode="auto">
            <a:xfrm>
              <a:off x="2166595" y="4008188"/>
              <a:ext cx="2405356" cy="50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itchFamily="-84" charset="0"/>
                  <a:ea typeface="Times New Roman" pitchFamily="-84" charset="0"/>
                </a:rPr>
                <a:t>Recidivists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657551" y="6425961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9,826</a:t>
              </a:r>
              <a:endParaRPr lang="en-US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14507" y="2372971"/>
            <a:ext cx="3695493" cy="4027829"/>
            <a:chOff x="76200" y="2450068"/>
            <a:chExt cx="3695493" cy="4027829"/>
          </a:xfrm>
        </p:grpSpPr>
        <p:sp>
          <p:nvSpPr>
            <p:cNvPr id="60" name="Oval 18"/>
            <p:cNvSpPr>
              <a:spLocks noChangeArrowheads="1"/>
            </p:cNvSpPr>
            <p:nvPr/>
          </p:nvSpPr>
          <p:spPr bwMode="auto">
            <a:xfrm>
              <a:off x="76200" y="2938936"/>
              <a:ext cx="3695493" cy="3538961"/>
            </a:xfrm>
            <a:prstGeom prst="ellipse">
              <a:avLst/>
            </a:prstGeom>
            <a:solidFill>
              <a:srgbClr val="95B3D7">
                <a:alpha val="39000"/>
              </a:srgbClr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Text Box 22"/>
            <p:cNvSpPr txBox="1">
              <a:spLocks noChangeArrowheads="1"/>
            </p:cNvSpPr>
            <p:nvPr/>
          </p:nvSpPr>
          <p:spPr bwMode="auto">
            <a:xfrm>
              <a:off x="838161" y="3029684"/>
              <a:ext cx="2209864" cy="1008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" pitchFamily="-84" charset="0"/>
                  <a:ea typeface="Times New Roman" pitchFamily="-84" charset="0"/>
                </a:rPr>
                <a:t>LSI-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mbria" pitchFamily="-84" charset="0"/>
                  <a:ea typeface="Times New Roman" pitchFamily="-84" charset="0"/>
                </a:rPr>
                <a:t>R Administration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-84" charset="0"/>
                <a:ea typeface="Times New Roman" pitchFamily="-8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6200" y="24500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15,317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r>
              <a:rPr lang="en-AU" sz="5400" dirty="0" smtClean="0">
                <a:latin typeface="Arial Narrow" panose="020B0606020202030204" pitchFamily="34" charset="0"/>
              </a:rPr>
              <a:t>Classification Accuracy </a:t>
            </a:r>
            <a:endParaRPr lang="en-AU" sz="4000" u="sng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313" y="1395413"/>
            <a:ext cx="784225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 panose="020B0606020202030204" pitchFamily="34" charset="0"/>
              <a:cs typeface="+mn-cs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52223" y="4518888"/>
            <a:ext cx="3413685" cy="1188349"/>
            <a:chOff x="152223" y="4518888"/>
            <a:chExt cx="3413685" cy="1188349"/>
          </a:xfrm>
        </p:grpSpPr>
        <p:sp>
          <p:nvSpPr>
            <p:cNvPr id="68" name="Text Box 26"/>
            <p:cNvSpPr txBox="1">
              <a:spLocks noChangeArrowheads="1"/>
            </p:cNvSpPr>
            <p:nvPr/>
          </p:nvSpPr>
          <p:spPr bwMode="auto">
            <a:xfrm>
              <a:off x="2125438" y="4802933"/>
              <a:ext cx="1440470" cy="904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4" charset="0"/>
                  <a:ea typeface="Times New Roman" pitchFamily="-84" charset="0"/>
                </a:rPr>
                <a:t>True </a:t>
              </a: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4" charset="0"/>
                  <a:ea typeface="Times New Roman" pitchFamily="-84" charset="0"/>
                </a:rPr>
                <a:t>Positive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ambria" pitchFamily="-84" charset="0"/>
                  <a:ea typeface="Times New Roman" pitchFamily="-84" charset="0"/>
                </a:rPr>
                <a:t>68%</a:t>
              </a: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84" charset="0"/>
                <a:ea typeface="Times New Roman" pitchFamily="-84" charset="0"/>
              </a:endParaRPr>
            </a:p>
          </p:txBody>
        </p:sp>
        <p:sp>
          <p:nvSpPr>
            <p:cNvPr id="63" name="Text Box 21"/>
            <p:cNvSpPr txBox="1">
              <a:spLocks noChangeArrowheads="1"/>
            </p:cNvSpPr>
            <p:nvPr/>
          </p:nvSpPr>
          <p:spPr bwMode="auto">
            <a:xfrm>
              <a:off x="152223" y="4518888"/>
              <a:ext cx="1440470" cy="632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4" charset="0"/>
                  <a:ea typeface="Times New Roman" pitchFamily="-84" charset="0"/>
                </a:rPr>
                <a:t>False </a:t>
              </a: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4" charset="0"/>
                  <a:ea typeface="Times New Roman" pitchFamily="-84" charset="0"/>
                </a:rPr>
                <a:t>Positive</a:t>
              </a:r>
              <a:endParaRPr lang="en-US" sz="1600" dirty="0" smtClean="0">
                <a:latin typeface="Cambria" pitchFamily="-84" charset="0"/>
                <a:ea typeface="Times New Roman" pitchFamily="-8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ambria" pitchFamily="-84" charset="0"/>
                  <a:ea typeface="Times New Roman" pitchFamily="-84" charset="0"/>
                </a:rPr>
                <a:t>64</a:t>
              </a: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4" charset="0"/>
                  <a:ea typeface="Times New Roman" pitchFamily="-84" charset="0"/>
                </a:rPr>
                <a:t>%</a:t>
              </a: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84" charset="0"/>
                <a:ea typeface="Times New Roman" pitchFamily="-84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914400" y="1219200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Current Practice</a:t>
            </a:r>
            <a:endParaRPr lang="en-US" sz="3200" dirty="0"/>
          </a:p>
        </p:txBody>
      </p:sp>
      <p:sp>
        <p:nvSpPr>
          <p:cNvPr id="70" name="TextBox 69"/>
          <p:cNvSpPr txBox="1"/>
          <p:nvPr/>
        </p:nvSpPr>
        <p:spPr>
          <a:xfrm>
            <a:off x="5562600" y="1219200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CRES &gt;=.25</a:t>
            </a:r>
            <a:endParaRPr lang="en-US" sz="3200" dirty="0"/>
          </a:p>
        </p:txBody>
      </p:sp>
      <p:grpSp>
        <p:nvGrpSpPr>
          <p:cNvPr id="85" name="Group 84"/>
          <p:cNvGrpSpPr/>
          <p:nvPr/>
        </p:nvGrpSpPr>
        <p:grpSpPr>
          <a:xfrm>
            <a:off x="4625381" y="1752600"/>
            <a:ext cx="4518619" cy="4867013"/>
            <a:chOff x="4648200" y="1874957"/>
            <a:chExt cx="4518619" cy="4867013"/>
          </a:xfrm>
        </p:grpSpPr>
        <p:sp>
          <p:nvSpPr>
            <p:cNvPr id="35" name="Oval 16"/>
            <p:cNvSpPr>
              <a:spLocks noChangeArrowheads="1"/>
            </p:cNvSpPr>
            <p:nvPr/>
          </p:nvSpPr>
          <p:spPr bwMode="auto">
            <a:xfrm>
              <a:off x="4648200" y="2368267"/>
              <a:ext cx="4518619" cy="437370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5072080" y="1874957"/>
              <a:ext cx="3690920" cy="369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1800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4" charset="0"/>
                  <a:ea typeface="Times New Roman" pitchFamily="-84" charset="0"/>
                </a:rPr>
                <a:t>Total Inmate Population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848600" y="2145268"/>
              <a:ext cx="1006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23,000</a:t>
              </a:r>
              <a:endParaRPr lang="en-US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73270" y="2971800"/>
            <a:ext cx="2970730" cy="3632701"/>
            <a:chOff x="6173270" y="3149099"/>
            <a:chExt cx="2970730" cy="3632701"/>
          </a:xfrm>
        </p:grpSpPr>
        <p:sp>
          <p:nvSpPr>
            <p:cNvPr id="36" name="Oval 17"/>
            <p:cNvSpPr>
              <a:spLocks noChangeArrowheads="1"/>
            </p:cNvSpPr>
            <p:nvPr/>
          </p:nvSpPr>
          <p:spPr bwMode="auto">
            <a:xfrm>
              <a:off x="6173270" y="3149099"/>
              <a:ext cx="2872367" cy="2704218"/>
            </a:xfrm>
            <a:prstGeom prst="ellipse">
              <a:avLst/>
            </a:prstGeom>
            <a:solidFill>
              <a:srgbClr val="E5B8B7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Text Box 23"/>
            <p:cNvSpPr txBox="1">
              <a:spLocks noChangeArrowheads="1"/>
            </p:cNvSpPr>
            <p:nvPr/>
          </p:nvSpPr>
          <p:spPr bwMode="auto">
            <a:xfrm>
              <a:off x="6697441" y="4160644"/>
              <a:ext cx="2405357" cy="50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itchFamily="-84" charset="0"/>
                  <a:ea typeface="Times New Roman" pitchFamily="-84" charset="0"/>
                </a:rPr>
                <a:t>Recidivists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193337" y="6397882"/>
              <a:ext cx="950663" cy="383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9,826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648200" y="2438400"/>
            <a:ext cx="4191083" cy="3886200"/>
            <a:chOff x="4648200" y="948161"/>
            <a:chExt cx="4191083" cy="3886200"/>
          </a:xfrm>
        </p:grpSpPr>
        <p:sp>
          <p:nvSpPr>
            <p:cNvPr id="37" name="Oval 18"/>
            <p:cNvSpPr>
              <a:spLocks noChangeArrowheads="1"/>
            </p:cNvSpPr>
            <p:nvPr/>
          </p:nvSpPr>
          <p:spPr bwMode="auto">
            <a:xfrm>
              <a:off x="5143790" y="1295400"/>
              <a:ext cx="3695493" cy="3538961"/>
            </a:xfrm>
            <a:prstGeom prst="ellipse">
              <a:avLst/>
            </a:prstGeom>
            <a:solidFill>
              <a:srgbClr val="95B3D7">
                <a:alpha val="39000"/>
              </a:srgbClr>
            </a:solidFill>
            <a:ln w="19050">
              <a:solidFill>
                <a:srgbClr val="0000FF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5715000" y="1557761"/>
              <a:ext cx="2232158" cy="1085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mbria" pitchFamily="-84" charset="0"/>
                  <a:ea typeface="Times New Roman" pitchFamily="-84" charset="0"/>
                </a:rPr>
                <a:t>LSI-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mbria" pitchFamily="-84" charset="0"/>
                  <a:ea typeface="Times New Roman" pitchFamily="-84" charset="0"/>
                </a:rPr>
                <a:t>R Administration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-84" charset="0"/>
                <a:ea typeface="Times New Roman" pitchFamily="-8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648200" y="948161"/>
              <a:ext cx="921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15,317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029200" y="4495800"/>
            <a:ext cx="3413685" cy="1188349"/>
            <a:chOff x="152223" y="4518888"/>
            <a:chExt cx="3413685" cy="1188349"/>
          </a:xfrm>
        </p:grpSpPr>
        <p:sp>
          <p:nvSpPr>
            <p:cNvPr id="90" name="Text Box 26"/>
            <p:cNvSpPr txBox="1">
              <a:spLocks noChangeArrowheads="1"/>
            </p:cNvSpPr>
            <p:nvPr/>
          </p:nvSpPr>
          <p:spPr bwMode="auto">
            <a:xfrm>
              <a:off x="2125438" y="4802933"/>
              <a:ext cx="1440470" cy="904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4" charset="0"/>
                  <a:ea typeface="Times New Roman" pitchFamily="-84" charset="0"/>
                </a:rPr>
                <a:t>True </a:t>
              </a: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4" charset="0"/>
                  <a:ea typeface="Times New Roman" pitchFamily="-84" charset="0"/>
                </a:rPr>
                <a:t>Positive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ambria" pitchFamily="-84" charset="0"/>
                  <a:ea typeface="Times New Roman" pitchFamily="-84" charset="0"/>
                </a:rPr>
                <a:t>89%</a:t>
              </a: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84" charset="0"/>
                <a:ea typeface="Times New Roman" pitchFamily="-84" charset="0"/>
              </a:endParaRPr>
            </a:p>
          </p:txBody>
        </p:sp>
        <p:sp>
          <p:nvSpPr>
            <p:cNvPr id="91" name="Text Box 21"/>
            <p:cNvSpPr txBox="1">
              <a:spLocks noChangeArrowheads="1"/>
            </p:cNvSpPr>
            <p:nvPr/>
          </p:nvSpPr>
          <p:spPr bwMode="auto">
            <a:xfrm>
              <a:off x="152223" y="4518888"/>
              <a:ext cx="1440470" cy="632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4" charset="0"/>
                  <a:ea typeface="Times New Roman" pitchFamily="-84" charset="0"/>
                </a:rPr>
                <a:t>False </a:t>
              </a: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4" charset="0"/>
                  <a:ea typeface="Times New Roman" pitchFamily="-84" charset="0"/>
                </a:rPr>
                <a:t>Positive</a:t>
              </a:r>
              <a:endParaRPr lang="en-US" sz="1600" dirty="0" smtClean="0">
                <a:latin typeface="Cambria" pitchFamily="-84" charset="0"/>
                <a:ea typeface="Times New Roman" pitchFamily="-8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ambria" pitchFamily="-84" charset="0"/>
                  <a:ea typeface="Times New Roman" pitchFamily="-84" charset="0"/>
                </a:rPr>
                <a:t>50</a:t>
              </a: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4" charset="0"/>
                  <a:ea typeface="Times New Roman" pitchFamily="-84" charset="0"/>
                </a:rPr>
                <a:t>%</a:t>
              </a: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84" charset="0"/>
                <a:ea typeface="Times New Roman" pitchFamily="-8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60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:\Shared\Communication\Templates_e-masthead_newsletter_factsheet\_2010_cover_waratah\Cropped_waratah_gra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5435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r>
              <a:rPr lang="en-AU" sz="5400" dirty="0" smtClean="0">
                <a:latin typeface="Arial Narrow" panose="020B0606020202030204" pitchFamily="34" charset="0"/>
              </a:rPr>
              <a:t>Conclusions and Implications</a:t>
            </a:r>
            <a:endParaRPr lang="en-AU" sz="5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313" y="1395413"/>
            <a:ext cx="784225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 panose="020B0606020202030204" pitchFamily="34" charset="0"/>
              <a:cs typeface="+mn-cs"/>
            </a:endParaRPr>
          </a:p>
        </p:txBody>
      </p:sp>
      <p:pic>
        <p:nvPicPr>
          <p:cNvPr id="10" name="Picture 12" descr="CRES Logo Footer w csns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340475"/>
            <a:ext cx="309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/>
          <p:nvPr/>
        </p:nvGrpSpPr>
        <p:grpSpPr>
          <a:xfrm>
            <a:off x="7467600" y="0"/>
            <a:ext cx="1676400" cy="1371600"/>
            <a:chOff x="7467600" y="0"/>
            <a:chExt cx="1676400" cy="1371600"/>
          </a:xfrm>
        </p:grpSpPr>
        <p:pic>
          <p:nvPicPr>
            <p:cNvPr id="8" name="Picture 7" descr="CRES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67600" y="0"/>
              <a:ext cx="1676400" cy="1371600"/>
            </a:xfrm>
            <a:prstGeom prst="rect">
              <a:avLst/>
            </a:prstGeom>
          </p:spPr>
        </p:pic>
        <p:pic>
          <p:nvPicPr>
            <p:cNvPr id="9" name="P 1" descr="Crest blue on white med"/>
            <p:cNvPicPr/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2700"/>
              <a:ext cx="825500" cy="90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</a:t>
            </a:r>
            <a:r>
              <a:rPr kumimoji="0" lang="en-AU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CRES model to practice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AU" sz="3200" kern="0" baseline="0" dirty="0" smtClean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AU" sz="32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AU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Redistribution of resources to </a:t>
            </a:r>
            <a:r>
              <a:rPr lang="en-AU" sz="3200" kern="0" dirty="0" smtClean="0">
                <a:latin typeface="+mn-lt"/>
                <a:cs typeface="+mn-cs"/>
              </a:rPr>
              <a:t>higher risk offenders</a:t>
            </a:r>
            <a:endParaRPr kumimoji="0" lang="en-AU" sz="32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AU" sz="3200" kern="0" baseline="0" dirty="0" smtClean="0">
              <a:latin typeface="+mn-lt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A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AU" sz="3200" b="1" u="sng" kern="0" dirty="0" smtClean="0">
                <a:latin typeface="+mn-lt"/>
                <a:cs typeface="+mn-cs"/>
              </a:rPr>
              <a:t>Reductions in re-imprisonment</a:t>
            </a:r>
            <a:endParaRPr kumimoji="0" lang="en-AU" sz="32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229100" y="28567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229894" y="50665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6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:\Shared\Communication\Templates_e-masthead_newsletter_factsheet\_2010_cover_waratah\Cropped_waratah_gra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5435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r>
              <a:rPr lang="en-AU" sz="5400" dirty="0" smtClean="0">
                <a:latin typeface="+mj-lt"/>
              </a:rPr>
              <a:t>Questions?</a:t>
            </a:r>
            <a:endParaRPr lang="en-AU" sz="5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313" y="1395413"/>
            <a:ext cx="784225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 panose="020B0606020202030204" pitchFamily="34" charset="0"/>
              <a:cs typeface="+mn-cs"/>
            </a:endParaRPr>
          </a:p>
        </p:txBody>
      </p:sp>
      <p:pic>
        <p:nvPicPr>
          <p:cNvPr id="10" name="Picture 12" descr="CRES Logo Footer w csns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340475"/>
            <a:ext cx="309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/>
          <p:nvPr/>
        </p:nvGrpSpPr>
        <p:grpSpPr>
          <a:xfrm>
            <a:off x="7467600" y="0"/>
            <a:ext cx="1676400" cy="1371600"/>
            <a:chOff x="7467600" y="0"/>
            <a:chExt cx="1676400" cy="1371600"/>
          </a:xfrm>
        </p:grpSpPr>
        <p:pic>
          <p:nvPicPr>
            <p:cNvPr id="8" name="Picture 7" descr="CRES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67600" y="0"/>
              <a:ext cx="1676400" cy="1371600"/>
            </a:xfrm>
            <a:prstGeom prst="rect">
              <a:avLst/>
            </a:prstGeom>
          </p:spPr>
        </p:pic>
        <p:pic>
          <p:nvPicPr>
            <p:cNvPr id="9" name="P 1" descr="Crest blue on white med"/>
            <p:cNvPicPr/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2700"/>
              <a:ext cx="825500" cy="90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15283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:\Shared\Communication\Templates_e-masthead_newsletter_factsheet\_2010_cover_waratah\Cropped_waratah_gra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5435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r>
              <a:rPr lang="en-AU" sz="5400" dirty="0" smtClean="0">
                <a:latin typeface="Arial Narrow" panose="020B0606020202030204" pitchFamily="34" charset="0"/>
              </a:rPr>
              <a:t>Classification Accuracy </a:t>
            </a:r>
            <a:endParaRPr lang="en-AU" sz="4800" dirty="0"/>
          </a:p>
        </p:txBody>
      </p:sp>
      <p:sp>
        <p:nvSpPr>
          <p:cNvPr id="4" name="Rectangle 3"/>
          <p:cNvSpPr/>
          <p:nvPr/>
        </p:nvSpPr>
        <p:spPr>
          <a:xfrm>
            <a:off x="468313" y="1395413"/>
            <a:ext cx="784225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 panose="020B0606020202030204" pitchFamily="34" charset="0"/>
              <a:cs typeface="+mn-cs"/>
            </a:endParaRPr>
          </a:p>
        </p:txBody>
      </p:sp>
      <p:pic>
        <p:nvPicPr>
          <p:cNvPr id="10" name="Picture 12" descr="CRES Logo Footer w csns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340475"/>
            <a:ext cx="309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715000" y="1828800"/>
            <a:ext cx="2209800" cy="609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False Positive</a:t>
            </a:r>
            <a:endParaRPr lang="en-US" sz="2000" dirty="0">
              <a:solidFill>
                <a:srgbClr val="FFFF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770832"/>
              </p:ext>
            </p:extLst>
          </p:nvPr>
        </p:nvGraphicFramePr>
        <p:xfrm>
          <a:off x="107503" y="1628799"/>
          <a:ext cx="8928992" cy="4464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9349"/>
                <a:gridCol w="1756996"/>
                <a:gridCol w="832412"/>
                <a:gridCol w="1246589"/>
                <a:gridCol w="1250059"/>
                <a:gridCol w="1250059"/>
                <a:gridCol w="1253528"/>
              </a:tblGrid>
              <a:tr h="1313088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Screening Tool</a:t>
                      </a:r>
                      <a:endParaRPr lang="en-AU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Number of LSI-R </a:t>
                      </a:r>
                      <a:r>
                        <a:rPr lang="en-AU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Administrations</a:t>
                      </a:r>
                      <a:endParaRPr lang="en-AU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AU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Sensitivity</a:t>
                      </a:r>
                      <a:endParaRPr lang="en-AU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Specificity</a:t>
                      </a:r>
                      <a:endParaRPr lang="en-AU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Positive predictive value</a:t>
                      </a:r>
                      <a:endParaRPr lang="en-AU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Negative predictive value</a:t>
                      </a:r>
                      <a:endParaRPr lang="en-AU" sz="2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  <a:tr h="787852">
                <a:tc>
                  <a:txBody>
                    <a:bodyPr/>
                    <a:lstStyle/>
                    <a:p>
                      <a:pPr algn="l" fontAlgn="ctr"/>
                      <a:r>
                        <a:rPr lang="en-AU" sz="2000" u="none" strike="noStrike" dirty="0" smtClean="0">
                          <a:effectLst/>
                        </a:rPr>
                        <a:t>Not</a:t>
                      </a:r>
                      <a:r>
                        <a:rPr lang="en-AU" sz="2000" u="none" strike="noStrike" baseline="0" dirty="0" smtClean="0">
                          <a:effectLst/>
                        </a:rPr>
                        <a:t> Applied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15317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(100)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94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24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49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85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87852">
                <a:tc>
                  <a:txBody>
                    <a:bodyPr/>
                    <a:lstStyle/>
                    <a:p>
                      <a:pPr algn="l" fontAlgn="ctr"/>
                      <a:r>
                        <a:rPr lang="en-AU" sz="2000" u="none" strike="noStrike">
                          <a:effectLst/>
                        </a:rPr>
                        <a:t>&gt;=.10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13975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(91)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93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36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51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>
                          <a:effectLst/>
                        </a:rPr>
                        <a:t>89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87852">
                <a:tc>
                  <a:txBody>
                    <a:bodyPr/>
                    <a:lstStyle/>
                    <a:p>
                      <a:pPr algn="l" fontAlgn="ctr"/>
                      <a:r>
                        <a:rPr lang="en-AU" sz="2000" u="none" strike="noStrike">
                          <a:effectLst/>
                        </a:rPr>
                        <a:t>&gt;=.15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>
                          <a:effectLst/>
                        </a:rPr>
                        <a:t>12901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>
                          <a:effectLst/>
                        </a:rPr>
                        <a:t>(84)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92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38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53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86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87852">
                <a:tc>
                  <a:txBody>
                    <a:bodyPr/>
                    <a:lstStyle/>
                    <a:p>
                      <a:pPr algn="l" fontAlgn="ctr"/>
                      <a:r>
                        <a:rPr lang="en-AU" sz="2000" u="none" strike="noStrike">
                          <a:effectLst/>
                        </a:rPr>
                        <a:t>&gt;=.2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>
                          <a:effectLst/>
                        </a:rPr>
                        <a:t>11793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>
                          <a:effectLst/>
                        </a:rPr>
                        <a:t>(77)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>
                          <a:effectLst/>
                        </a:rPr>
                        <a:t>89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45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55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85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6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:\Shared\Communication\Templates_e-masthead_newsletter_factsheet\_2010_cover_waratah\Cropped_waratah_gra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5435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r>
              <a:rPr lang="en-AU" sz="5400" dirty="0">
                <a:latin typeface="Arial Narrow" panose="020B0606020202030204" pitchFamily="34" charset="0"/>
              </a:rPr>
              <a:t>	</a:t>
            </a:r>
            <a:r>
              <a:rPr lang="en-AU" sz="5400" dirty="0" smtClean="0">
                <a:latin typeface="+mj-lt"/>
              </a:rPr>
              <a:t>CSNSW Vision</a:t>
            </a:r>
            <a:endParaRPr lang="en-AU" sz="5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313" y="1395413"/>
            <a:ext cx="784225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 panose="020B0606020202030204" pitchFamily="34" charset="0"/>
              <a:cs typeface="+mn-cs"/>
            </a:endParaRP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844824"/>
            <a:ext cx="87820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 descr="CRES Logo Footer w csns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340475"/>
            <a:ext cx="309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7467600" y="0"/>
            <a:ext cx="1676400" cy="1371600"/>
            <a:chOff x="7467600" y="0"/>
            <a:chExt cx="1676400" cy="1371600"/>
          </a:xfrm>
        </p:grpSpPr>
        <p:pic>
          <p:nvPicPr>
            <p:cNvPr id="14" name="Picture 13" descr="CRES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67600" y="0"/>
              <a:ext cx="1676400" cy="1371600"/>
            </a:xfrm>
            <a:prstGeom prst="rect">
              <a:avLst/>
            </a:prstGeom>
          </p:spPr>
        </p:pic>
        <p:pic>
          <p:nvPicPr>
            <p:cNvPr id="15" name="P 1" descr="Crest blue on white med"/>
            <p:cNvPicPr/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2700"/>
              <a:ext cx="825500" cy="90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3648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:\Shared\Communication\Templates_e-masthead_newsletter_factsheet\_2010_cover_waratah\Cropped_waratah_gra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5435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r>
              <a:rPr lang="en-AU" sz="5400" dirty="0">
                <a:latin typeface="Arial Narrow" panose="020B0606020202030204" pitchFamily="34" charset="0"/>
              </a:rPr>
              <a:t>	</a:t>
            </a:r>
            <a:r>
              <a:rPr lang="en-AU" sz="5400" dirty="0" smtClean="0">
                <a:latin typeface="+mj-lt"/>
              </a:rPr>
              <a:t>LSI-R</a:t>
            </a:r>
            <a:endParaRPr lang="en-AU" sz="5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313" y="1395413"/>
            <a:ext cx="784225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 panose="020B0606020202030204" pitchFamily="34" charset="0"/>
              <a:cs typeface="+mn-cs"/>
            </a:endParaRPr>
          </a:p>
        </p:txBody>
      </p:sp>
      <p:pic>
        <p:nvPicPr>
          <p:cNvPr id="10" name="Picture 12" descr="CRES Logo Footer w csns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340475"/>
            <a:ext cx="309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3" name="Picture 3" descr="L:\Payslips\img-213135507-010015196065-0000001719-1502131355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413"/>
            <a:ext cx="4320480" cy="558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467600" y="0"/>
            <a:ext cx="1676400" cy="1371600"/>
            <a:chOff x="7467600" y="0"/>
            <a:chExt cx="1676400" cy="1371600"/>
          </a:xfrm>
        </p:grpSpPr>
        <p:pic>
          <p:nvPicPr>
            <p:cNvPr id="9" name="Picture 8" descr="CRES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67600" y="0"/>
              <a:ext cx="1676400" cy="1371600"/>
            </a:xfrm>
            <a:prstGeom prst="rect">
              <a:avLst/>
            </a:prstGeom>
          </p:spPr>
        </p:pic>
        <p:pic>
          <p:nvPicPr>
            <p:cNvPr id="12" name="P 1" descr="Crest blue on white med"/>
            <p:cNvPicPr/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2700"/>
              <a:ext cx="825500" cy="90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351506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:\Shared\Communication\Templates_e-masthead_newsletter_factsheet\_2010_cover_waratah\Cropped_waratah_gra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5435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r>
              <a:rPr lang="en-AU" sz="5400" dirty="0" smtClean="0">
                <a:latin typeface="Arial Narrow" panose="020B0606020202030204" pitchFamily="34" charset="0"/>
              </a:rPr>
              <a:t>	</a:t>
            </a:r>
            <a:r>
              <a:rPr lang="en-AU" sz="5400" dirty="0" smtClean="0">
                <a:latin typeface="+mj-lt"/>
              </a:rPr>
              <a:t>Current Practice</a:t>
            </a:r>
            <a:endParaRPr lang="en-AU" sz="5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313" y="1395413"/>
            <a:ext cx="784225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 panose="020B0606020202030204" pitchFamily="34" charset="0"/>
              <a:cs typeface="+mn-cs"/>
            </a:endParaRPr>
          </a:p>
        </p:txBody>
      </p:sp>
      <p:pic>
        <p:nvPicPr>
          <p:cNvPr id="10" name="Picture 12" descr="CRES Logo Footer w csns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340475"/>
            <a:ext cx="309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/>
          <p:nvPr/>
        </p:nvGrpSpPr>
        <p:grpSpPr>
          <a:xfrm>
            <a:off x="7467600" y="0"/>
            <a:ext cx="1676400" cy="1371600"/>
            <a:chOff x="7467600" y="0"/>
            <a:chExt cx="1676400" cy="1371600"/>
          </a:xfrm>
        </p:grpSpPr>
        <p:pic>
          <p:nvPicPr>
            <p:cNvPr id="9" name="Picture 8" descr="CRES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67600" y="0"/>
              <a:ext cx="1676400" cy="1371600"/>
            </a:xfrm>
            <a:prstGeom prst="rect">
              <a:avLst/>
            </a:prstGeom>
          </p:spPr>
        </p:pic>
        <p:pic>
          <p:nvPicPr>
            <p:cNvPr id="13" name="P 1" descr="Crest blue on white med"/>
            <p:cNvPicPr/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2700"/>
              <a:ext cx="825500" cy="90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  <p:sp>
        <p:nvSpPr>
          <p:cNvPr id="17" name="TextBox 16"/>
          <p:cNvSpPr txBox="1"/>
          <p:nvPr/>
        </p:nvSpPr>
        <p:spPr>
          <a:xfrm>
            <a:off x="5715000" y="1828800"/>
            <a:ext cx="2209800" cy="609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False Positive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59468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Percentage of Recidivists and Non-Recidivists Administered an LSI-R </a:t>
            </a:r>
            <a:endParaRPr lang="en-AU" sz="2400" b="1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708489533"/>
              </p:ext>
            </p:extLst>
          </p:nvPr>
        </p:nvGraphicFramePr>
        <p:xfrm>
          <a:off x="381000" y="1981200"/>
          <a:ext cx="8534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62200" y="2819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True Positives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9800" y="2819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25483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CRES Logo Footer w csns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340475"/>
            <a:ext cx="309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S:\Shared\Communication\Templates_e-masthead_newsletter_factsheet\_2010_cover_waratah\Cropped_waratah_gra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5435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r>
              <a:rPr lang="en-AU" sz="5400" dirty="0" smtClean="0">
                <a:latin typeface="Arial Narrow" panose="020B0606020202030204" pitchFamily="34" charset="0"/>
              </a:rPr>
              <a:t>Risk Screening Tools</a:t>
            </a:r>
            <a:endParaRPr lang="en-AU" sz="5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313" y="1395413"/>
            <a:ext cx="784225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 panose="020B0606020202030204" pitchFamily="34" charset="0"/>
              <a:cs typeface="+mn-cs"/>
            </a:endParaRPr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082" y="1262856"/>
            <a:ext cx="9768264" cy="55951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44967" y="5445224"/>
            <a:ext cx="1152128" cy="36933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/>
            <a:r>
              <a:rPr lang="en-US" dirty="0" smtClean="0">
                <a:latin typeface="Arial Black" pitchFamily="34" charset="0"/>
                <a:cs typeface="Aharoni" pitchFamily="2" charset="-79"/>
              </a:rPr>
              <a:t>ROC ROI</a:t>
            </a:r>
            <a:endParaRPr lang="en-AU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4967" y="4653136"/>
            <a:ext cx="1152128" cy="36933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/>
            <a:r>
              <a:rPr lang="en-US" dirty="0" smtClean="0">
                <a:latin typeface="Arial Black" pitchFamily="34" charset="0"/>
                <a:cs typeface="Aharoni" pitchFamily="2" charset="-79"/>
              </a:rPr>
              <a:t>GRAM</a:t>
            </a:r>
            <a:endParaRPr lang="en-AU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4967" y="4283804"/>
            <a:ext cx="1152128" cy="36933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/>
            <a:r>
              <a:rPr lang="en-US" dirty="0" err="1" smtClean="0">
                <a:latin typeface="Arial Black" pitchFamily="34" charset="0"/>
                <a:cs typeface="Aharoni" pitchFamily="2" charset="-79"/>
              </a:rPr>
              <a:t>RoR</a:t>
            </a:r>
            <a:r>
              <a:rPr lang="en-US" dirty="0" smtClean="0">
                <a:latin typeface="Arial Black" pitchFamily="34" charset="0"/>
                <a:cs typeface="Aharoni" pitchFamily="2" charset="-79"/>
              </a:rPr>
              <a:t>-PV</a:t>
            </a:r>
            <a:endParaRPr lang="en-AU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2173069"/>
            <a:ext cx="1152128" cy="64633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/>
            <a:r>
              <a:rPr lang="en-US" dirty="0" err="1" smtClean="0">
                <a:latin typeface="Arial Black" pitchFamily="34" charset="0"/>
                <a:cs typeface="Aharoni" pitchFamily="2" charset="-79"/>
              </a:rPr>
              <a:t>OASys</a:t>
            </a:r>
            <a:r>
              <a:rPr lang="en-US" dirty="0" smtClean="0">
                <a:latin typeface="Arial Black" pitchFamily="34" charset="0"/>
                <a:cs typeface="Aharoni" pitchFamily="2" charset="-79"/>
              </a:rPr>
              <a:t> (ORGS)</a:t>
            </a:r>
            <a:endParaRPr lang="en-AU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1817295"/>
            <a:ext cx="1437456" cy="36933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r"/>
            <a:r>
              <a:rPr lang="en-US" dirty="0" smtClean="0">
                <a:latin typeface="Arial Black" pitchFamily="34" charset="0"/>
                <a:cs typeface="Aharoni" pitchFamily="2" charset="-79"/>
              </a:rPr>
              <a:t>LSI-R: SV</a:t>
            </a:r>
            <a:endParaRPr lang="en-AU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9" name="Picture 18" descr="D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1981200"/>
            <a:ext cx="228600" cy="228600"/>
          </a:xfrm>
          <a:prstGeom prst="rect">
            <a:avLst/>
          </a:prstGeom>
        </p:spPr>
      </p:pic>
      <p:pic>
        <p:nvPicPr>
          <p:cNvPr id="20" name="Picture 19" descr="D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2133600"/>
            <a:ext cx="228600" cy="228600"/>
          </a:xfrm>
          <a:prstGeom prst="rect">
            <a:avLst/>
          </a:prstGeom>
        </p:spPr>
      </p:pic>
      <p:pic>
        <p:nvPicPr>
          <p:cNvPr id="21" name="Picture 20" descr="D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2590800"/>
            <a:ext cx="228600" cy="228600"/>
          </a:xfrm>
          <a:prstGeom prst="rect">
            <a:avLst/>
          </a:prstGeom>
        </p:spPr>
      </p:pic>
      <p:pic>
        <p:nvPicPr>
          <p:cNvPr id="22" name="Picture 21" descr="D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2514600"/>
            <a:ext cx="228600" cy="228600"/>
          </a:xfrm>
          <a:prstGeom prst="rect">
            <a:avLst/>
          </a:prstGeom>
        </p:spPr>
      </p:pic>
      <p:pic>
        <p:nvPicPr>
          <p:cNvPr id="23" name="Picture 22" descr="D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2362200"/>
            <a:ext cx="228600" cy="228600"/>
          </a:xfrm>
          <a:prstGeom prst="rect">
            <a:avLst/>
          </a:prstGeom>
        </p:spPr>
      </p:pic>
      <p:pic>
        <p:nvPicPr>
          <p:cNvPr id="24" name="Picture 23" descr="D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600" y="4953000"/>
            <a:ext cx="228600" cy="228600"/>
          </a:xfrm>
          <a:prstGeom prst="rect">
            <a:avLst/>
          </a:prstGeom>
        </p:spPr>
      </p:pic>
      <p:pic>
        <p:nvPicPr>
          <p:cNvPr id="25" name="Picture 24" descr="D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362200"/>
            <a:ext cx="228600" cy="228600"/>
          </a:xfrm>
          <a:prstGeom prst="rect">
            <a:avLst/>
          </a:prstGeom>
        </p:spPr>
      </p:pic>
      <p:pic>
        <p:nvPicPr>
          <p:cNvPr id="26" name="Picture 25" descr="D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133600"/>
            <a:ext cx="228600" cy="228600"/>
          </a:xfrm>
          <a:prstGeom prst="rect">
            <a:avLst/>
          </a:prstGeom>
        </p:spPr>
      </p:pic>
      <p:pic>
        <p:nvPicPr>
          <p:cNvPr id="27" name="Picture 26" descr="D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2438400"/>
            <a:ext cx="228600" cy="228600"/>
          </a:xfrm>
          <a:prstGeom prst="rect">
            <a:avLst/>
          </a:prstGeom>
        </p:spPr>
      </p:pic>
      <p:pic>
        <p:nvPicPr>
          <p:cNvPr id="28" name="Picture 27" descr="D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2057400"/>
            <a:ext cx="228600" cy="228600"/>
          </a:xfrm>
          <a:prstGeom prst="rect">
            <a:avLst/>
          </a:prstGeom>
        </p:spPr>
      </p:pic>
      <p:pic>
        <p:nvPicPr>
          <p:cNvPr id="29" name="Picture 28" descr="D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2057400"/>
            <a:ext cx="228600" cy="228600"/>
          </a:xfrm>
          <a:prstGeom prst="rect">
            <a:avLst/>
          </a:prstGeom>
        </p:spPr>
      </p:pic>
      <p:pic>
        <p:nvPicPr>
          <p:cNvPr id="30" name="Picture 29" descr="D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400" y="4800600"/>
            <a:ext cx="228600" cy="228600"/>
          </a:xfrm>
          <a:prstGeom prst="rect">
            <a:avLst/>
          </a:prstGeom>
        </p:spPr>
      </p:pic>
      <p:pic>
        <p:nvPicPr>
          <p:cNvPr id="31" name="Picture 30" descr="D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4648200"/>
            <a:ext cx="228600" cy="228600"/>
          </a:xfrm>
          <a:prstGeom prst="rect">
            <a:avLst/>
          </a:prstGeom>
        </p:spPr>
      </p:pic>
      <p:pic>
        <p:nvPicPr>
          <p:cNvPr id="32" name="Picture 31" descr="D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0" y="5257800"/>
            <a:ext cx="228600" cy="228600"/>
          </a:xfrm>
          <a:prstGeom prst="rect">
            <a:avLst/>
          </a:prstGeom>
        </p:spPr>
      </p:pic>
      <p:grpSp>
        <p:nvGrpSpPr>
          <p:cNvPr id="33" name="Group 6"/>
          <p:cNvGrpSpPr/>
          <p:nvPr/>
        </p:nvGrpSpPr>
        <p:grpSpPr>
          <a:xfrm>
            <a:off x="7467600" y="0"/>
            <a:ext cx="1676400" cy="1371600"/>
            <a:chOff x="7467600" y="0"/>
            <a:chExt cx="1676400" cy="1371600"/>
          </a:xfrm>
        </p:grpSpPr>
        <p:pic>
          <p:nvPicPr>
            <p:cNvPr id="34" name="Picture 33" descr="CRES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67600" y="0"/>
              <a:ext cx="1676400" cy="1371600"/>
            </a:xfrm>
            <a:prstGeom prst="rect">
              <a:avLst/>
            </a:prstGeom>
          </p:spPr>
        </p:pic>
        <p:pic>
          <p:nvPicPr>
            <p:cNvPr id="35" name="P 1" descr="Crest blue on white med"/>
            <p:cNvPicPr/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2700"/>
              <a:ext cx="825500" cy="90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36572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:\Shared\Communication\Templates_e-masthead_newsletter_factsheet\_2010_cover_waratah\Cropped_waratah_gra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5435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8313" y="1395413"/>
            <a:ext cx="784225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 panose="020B0606020202030204" pitchFamily="34" charset="0"/>
              <a:cs typeface="+mn-cs"/>
            </a:endParaRPr>
          </a:p>
        </p:txBody>
      </p:sp>
      <p:pic>
        <p:nvPicPr>
          <p:cNvPr id="10" name="Picture 12" descr="CRES Logo Footer w csns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340475"/>
            <a:ext cx="309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/>
          <p:nvPr/>
        </p:nvGrpSpPr>
        <p:grpSpPr>
          <a:xfrm>
            <a:off x="7467600" y="0"/>
            <a:ext cx="1676400" cy="1371600"/>
            <a:chOff x="7467600" y="0"/>
            <a:chExt cx="1676400" cy="1371600"/>
          </a:xfrm>
        </p:grpSpPr>
        <p:pic>
          <p:nvPicPr>
            <p:cNvPr id="8" name="Picture 7" descr="CRES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67600" y="0"/>
              <a:ext cx="1676400" cy="1371600"/>
            </a:xfrm>
            <a:prstGeom prst="rect">
              <a:avLst/>
            </a:prstGeom>
          </p:spPr>
        </p:pic>
        <p:pic>
          <p:nvPicPr>
            <p:cNvPr id="9" name="P 1" descr="Crest blue on white med"/>
            <p:cNvPicPr/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2700"/>
              <a:ext cx="825500" cy="90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  <p:sp>
        <p:nvSpPr>
          <p:cNvPr id="12" name="Rectangle 11"/>
          <p:cNvSpPr/>
          <p:nvPr/>
        </p:nvSpPr>
        <p:spPr>
          <a:xfrm>
            <a:off x="0" y="1371600"/>
            <a:ext cx="9144000" cy="13668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r>
              <a:rPr lang="en-US" sz="3600" b="1" dirty="0" smtClean="0"/>
              <a:t>The </a:t>
            </a:r>
            <a:r>
              <a:rPr lang="en-US" sz="3600" b="1" dirty="0"/>
              <a:t>Criminal </a:t>
            </a:r>
            <a:r>
              <a:rPr lang="en-US" sz="3600" b="1" dirty="0" smtClean="0"/>
              <a:t>Re-imprisonment </a:t>
            </a:r>
            <a:r>
              <a:rPr lang="en-US" sz="3600" b="1" dirty="0"/>
              <a:t>Estimate Scale (CRES</a:t>
            </a:r>
            <a:r>
              <a:rPr lang="en-US" sz="3600" b="1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283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:\Shared\Communication\Templates_e-masthead_newsletter_factsheet\_2010_cover_waratah\Cropped_waratah_gra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5435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r>
              <a:rPr lang="en-AU" sz="5400" dirty="0" smtClean="0">
                <a:latin typeface="Arial Narrow" panose="020B0606020202030204" pitchFamily="34" charset="0"/>
              </a:rPr>
              <a:t>Model Development</a:t>
            </a:r>
            <a:endParaRPr lang="en-AU" sz="5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313" y="1395413"/>
            <a:ext cx="784225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 panose="020B0606020202030204" pitchFamily="34" charset="0"/>
              <a:cs typeface="+mn-cs"/>
            </a:endParaRPr>
          </a:p>
        </p:txBody>
      </p:sp>
      <p:pic>
        <p:nvPicPr>
          <p:cNvPr id="10" name="Picture 12" descr="CRES Logo Footer w csns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340475"/>
            <a:ext cx="309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467600" y="0"/>
            <a:ext cx="1676400" cy="1371600"/>
            <a:chOff x="7467600" y="0"/>
            <a:chExt cx="1676400" cy="1371600"/>
          </a:xfrm>
        </p:grpSpPr>
        <p:pic>
          <p:nvPicPr>
            <p:cNvPr id="8" name="Picture 7" descr="CRES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67600" y="0"/>
              <a:ext cx="1676400" cy="1371600"/>
            </a:xfrm>
            <a:prstGeom prst="rect">
              <a:avLst/>
            </a:prstGeom>
          </p:spPr>
        </p:pic>
        <p:pic>
          <p:nvPicPr>
            <p:cNvPr id="9" name="P 1" descr="Crest blue on white med"/>
            <p:cNvPicPr/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2700"/>
              <a:ext cx="825500" cy="90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  <p:grpSp>
        <p:nvGrpSpPr>
          <p:cNvPr id="145" name="Group 144"/>
          <p:cNvGrpSpPr/>
          <p:nvPr/>
        </p:nvGrpSpPr>
        <p:grpSpPr>
          <a:xfrm>
            <a:off x="762000" y="1399881"/>
            <a:ext cx="7391400" cy="5000835"/>
            <a:chOff x="762000" y="1371600"/>
            <a:chExt cx="7391400" cy="5000835"/>
          </a:xfrm>
        </p:grpSpPr>
        <p:grpSp>
          <p:nvGrpSpPr>
            <p:cNvPr id="24667" name="Group 91"/>
            <p:cNvGrpSpPr>
              <a:grpSpLocks/>
            </p:cNvGrpSpPr>
            <p:nvPr/>
          </p:nvGrpSpPr>
          <p:grpSpPr bwMode="auto">
            <a:xfrm>
              <a:off x="5215792" y="2055048"/>
              <a:ext cx="2937608" cy="2925468"/>
              <a:chOff x="7080" y="5043"/>
              <a:chExt cx="3720" cy="5040"/>
            </a:xfrm>
          </p:grpSpPr>
          <p:sp>
            <p:nvSpPr>
              <p:cNvPr id="24668" name="Rectangle 92"/>
              <p:cNvSpPr>
                <a:spLocks noChangeArrowheads="1"/>
              </p:cNvSpPr>
              <p:nvPr/>
            </p:nvSpPr>
            <p:spPr bwMode="auto">
              <a:xfrm>
                <a:off x="7593" y="5043"/>
                <a:ext cx="3207" cy="1065"/>
              </a:xfrm>
              <a:prstGeom prst="rect">
                <a:avLst/>
              </a:prstGeom>
              <a:noFill/>
              <a:ln w="19050">
                <a:solidFill>
                  <a:srgbClr val="17365D"/>
                </a:solidFill>
                <a:miter lim="800000"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-84" charset="0"/>
                    <a:ea typeface="Times New Roman" pitchFamily="-84" charset="0"/>
                  </a:rPr>
                  <a:t>DYNAMIC</a:t>
                </a: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84" charset="0"/>
                  <a:ea typeface="Times New Roman" pitchFamily="-84" charset="0"/>
                </a:endParaRPr>
              </a:p>
            </p:txBody>
          </p:sp>
          <p:sp>
            <p:nvSpPr>
              <p:cNvPr id="24669" name="Line 93"/>
              <p:cNvSpPr>
                <a:spLocks noChangeShapeType="1"/>
              </p:cNvSpPr>
              <p:nvPr/>
            </p:nvSpPr>
            <p:spPr bwMode="auto">
              <a:xfrm>
                <a:off x="10440" y="6123"/>
                <a:ext cx="0" cy="36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4670" name="Group 94"/>
              <p:cNvGrpSpPr>
                <a:grpSpLocks/>
              </p:cNvGrpSpPr>
              <p:nvPr/>
            </p:nvGrpSpPr>
            <p:grpSpPr bwMode="auto">
              <a:xfrm>
                <a:off x="7560" y="6483"/>
                <a:ext cx="2880" cy="720"/>
                <a:chOff x="6120" y="6480"/>
                <a:chExt cx="2880" cy="720"/>
              </a:xfrm>
            </p:grpSpPr>
            <p:sp>
              <p:nvSpPr>
                <p:cNvPr id="24671" name="Line 95"/>
                <p:cNvSpPr>
                  <a:spLocks noChangeShapeType="1"/>
                </p:cNvSpPr>
                <p:nvPr/>
              </p:nvSpPr>
              <p:spPr bwMode="auto">
                <a:xfrm>
                  <a:off x="8640" y="6840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72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6120" y="6480"/>
                  <a:ext cx="252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8000" tIns="90000" rIns="1800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 pitchFamily="-84" charset="0"/>
                      <a:ea typeface="Times New Roman" pitchFamily="-84" charset="0"/>
                    </a:rPr>
                    <a:t>EMPLOYMENT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84" charset="0"/>
                    <a:ea typeface="Times New Roman" pitchFamily="-84" charset="0"/>
                  </a:endParaRPr>
                </a:p>
              </p:txBody>
            </p:sp>
          </p:grpSp>
          <p:grpSp>
            <p:nvGrpSpPr>
              <p:cNvPr id="24673" name="Group 97"/>
              <p:cNvGrpSpPr>
                <a:grpSpLocks/>
              </p:cNvGrpSpPr>
              <p:nvPr/>
            </p:nvGrpSpPr>
            <p:grpSpPr bwMode="auto">
              <a:xfrm>
                <a:off x="7560" y="7203"/>
                <a:ext cx="2880" cy="720"/>
                <a:chOff x="6120" y="6480"/>
                <a:chExt cx="2880" cy="720"/>
              </a:xfrm>
            </p:grpSpPr>
            <p:sp>
              <p:nvSpPr>
                <p:cNvPr id="24674" name="Line 98"/>
                <p:cNvSpPr>
                  <a:spLocks noChangeShapeType="1"/>
                </p:cNvSpPr>
                <p:nvPr/>
              </p:nvSpPr>
              <p:spPr bwMode="auto">
                <a:xfrm>
                  <a:off x="8640" y="6840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75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6120" y="6480"/>
                  <a:ext cx="252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8000" tIns="90000" rIns="1800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 pitchFamily="-84" charset="0"/>
                      <a:ea typeface="Times New Roman" pitchFamily="-84" charset="0"/>
                    </a:rPr>
                    <a:t>EDUCATION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84" charset="0"/>
                    <a:ea typeface="Times New Roman" pitchFamily="-84" charset="0"/>
                  </a:endParaRPr>
                </a:p>
              </p:txBody>
            </p:sp>
          </p:grpSp>
          <p:grpSp>
            <p:nvGrpSpPr>
              <p:cNvPr id="24676" name="Group 100"/>
              <p:cNvGrpSpPr>
                <a:grpSpLocks/>
              </p:cNvGrpSpPr>
              <p:nvPr/>
            </p:nvGrpSpPr>
            <p:grpSpPr bwMode="auto">
              <a:xfrm>
                <a:off x="7560" y="7923"/>
                <a:ext cx="2880" cy="720"/>
                <a:chOff x="6120" y="6480"/>
                <a:chExt cx="2880" cy="720"/>
              </a:xfrm>
            </p:grpSpPr>
            <p:sp>
              <p:nvSpPr>
                <p:cNvPr id="24677" name="Line 101"/>
                <p:cNvSpPr>
                  <a:spLocks noChangeShapeType="1"/>
                </p:cNvSpPr>
                <p:nvPr/>
              </p:nvSpPr>
              <p:spPr bwMode="auto">
                <a:xfrm>
                  <a:off x="8640" y="6840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78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6120" y="6480"/>
                  <a:ext cx="252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8000" tIns="90000" rIns="1800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 pitchFamily="-84" charset="0"/>
                      <a:ea typeface="Times New Roman" pitchFamily="-84" charset="0"/>
                    </a:rPr>
                    <a:t>HOUSING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84" charset="0"/>
                    <a:ea typeface="Times New Roman" pitchFamily="-84" charset="0"/>
                  </a:endParaRPr>
                </a:p>
              </p:txBody>
            </p:sp>
          </p:grpSp>
          <p:grpSp>
            <p:nvGrpSpPr>
              <p:cNvPr id="24679" name="Group 103"/>
              <p:cNvGrpSpPr>
                <a:grpSpLocks/>
              </p:cNvGrpSpPr>
              <p:nvPr/>
            </p:nvGrpSpPr>
            <p:grpSpPr bwMode="auto">
              <a:xfrm>
                <a:off x="7560" y="8643"/>
                <a:ext cx="2880" cy="720"/>
                <a:chOff x="6120" y="6480"/>
                <a:chExt cx="2880" cy="720"/>
              </a:xfrm>
            </p:grpSpPr>
            <p:sp>
              <p:nvSpPr>
                <p:cNvPr id="24680" name="Line 104"/>
                <p:cNvSpPr>
                  <a:spLocks noChangeShapeType="1"/>
                </p:cNvSpPr>
                <p:nvPr/>
              </p:nvSpPr>
              <p:spPr bwMode="auto">
                <a:xfrm>
                  <a:off x="8640" y="6840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81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6120" y="6480"/>
                  <a:ext cx="252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8000" tIns="90000" rIns="1800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 pitchFamily="-84" charset="0"/>
                      <a:ea typeface="Times New Roman" pitchFamily="-84" charset="0"/>
                    </a:rPr>
                    <a:t>SUBSTANCE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84" charset="0"/>
                    <a:ea typeface="Times New Roman" pitchFamily="-84" charset="0"/>
                  </a:endParaRPr>
                </a:p>
              </p:txBody>
            </p:sp>
          </p:grpSp>
          <p:grpSp>
            <p:nvGrpSpPr>
              <p:cNvPr id="24682" name="Group 106"/>
              <p:cNvGrpSpPr>
                <a:grpSpLocks/>
              </p:cNvGrpSpPr>
              <p:nvPr/>
            </p:nvGrpSpPr>
            <p:grpSpPr bwMode="auto">
              <a:xfrm>
                <a:off x="7080" y="9363"/>
                <a:ext cx="3360" cy="720"/>
                <a:chOff x="6480" y="9360"/>
                <a:chExt cx="3360" cy="720"/>
              </a:xfrm>
            </p:grpSpPr>
            <p:sp>
              <p:nvSpPr>
                <p:cNvPr id="24683" name="Line 107"/>
                <p:cNvSpPr>
                  <a:spLocks noChangeShapeType="1"/>
                </p:cNvSpPr>
                <p:nvPr/>
              </p:nvSpPr>
              <p:spPr bwMode="auto">
                <a:xfrm>
                  <a:off x="9480" y="9720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84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6480" y="9360"/>
                  <a:ext cx="300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8000" tIns="90000" rIns="1800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 pitchFamily="-84" charset="0"/>
                      <a:ea typeface="Times New Roman" pitchFamily="-84" charset="0"/>
                    </a:rPr>
                    <a:t>MENTAL HEALTH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84" charset="0"/>
                    <a:ea typeface="Times New Roman" pitchFamily="-84" charset="0"/>
                  </a:endParaRPr>
                </a:p>
              </p:txBody>
            </p:sp>
          </p:grpSp>
        </p:grpSp>
        <p:grpSp>
          <p:nvGrpSpPr>
            <p:cNvPr id="24685" name="Group 109"/>
            <p:cNvGrpSpPr>
              <a:grpSpLocks/>
            </p:cNvGrpSpPr>
            <p:nvPr/>
          </p:nvGrpSpPr>
          <p:grpSpPr bwMode="auto">
            <a:xfrm>
              <a:off x="762000" y="2055048"/>
              <a:ext cx="3695700" cy="4317387"/>
              <a:chOff x="1440" y="5043"/>
              <a:chExt cx="4680" cy="7438"/>
            </a:xfrm>
          </p:grpSpPr>
          <p:sp>
            <p:nvSpPr>
              <p:cNvPr id="24686" name="Rectangle 110"/>
              <p:cNvSpPr>
                <a:spLocks noChangeArrowheads="1"/>
              </p:cNvSpPr>
              <p:nvPr/>
            </p:nvSpPr>
            <p:spPr bwMode="auto">
              <a:xfrm>
                <a:off x="1440" y="5043"/>
                <a:ext cx="3210" cy="1065"/>
              </a:xfrm>
              <a:prstGeom prst="rect">
                <a:avLst/>
              </a:prstGeom>
              <a:noFill/>
              <a:ln w="19050">
                <a:solidFill>
                  <a:srgbClr val="17365D"/>
                </a:solidFill>
                <a:miter lim="800000"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-84" charset="0"/>
                    <a:ea typeface="Times New Roman" pitchFamily="-84" charset="0"/>
                  </a:rPr>
                  <a:t>STATIC</a:t>
                </a:r>
              </a:p>
            </p:txBody>
          </p:sp>
          <p:sp>
            <p:nvSpPr>
              <p:cNvPr id="24687" name="Line 111"/>
              <p:cNvSpPr>
                <a:spLocks noChangeShapeType="1"/>
              </p:cNvSpPr>
              <p:nvPr/>
            </p:nvSpPr>
            <p:spPr bwMode="auto">
              <a:xfrm>
                <a:off x="1800" y="6123"/>
                <a:ext cx="0" cy="57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4688" name="Group 112"/>
              <p:cNvGrpSpPr>
                <a:grpSpLocks/>
              </p:cNvGrpSpPr>
              <p:nvPr/>
            </p:nvGrpSpPr>
            <p:grpSpPr bwMode="auto">
              <a:xfrm>
                <a:off x="1800" y="6483"/>
                <a:ext cx="2160" cy="720"/>
                <a:chOff x="3240" y="6480"/>
                <a:chExt cx="2160" cy="720"/>
              </a:xfrm>
            </p:grpSpPr>
            <p:sp>
              <p:nvSpPr>
                <p:cNvPr id="24689" name="Line 113"/>
                <p:cNvSpPr>
                  <a:spLocks noChangeShapeType="1"/>
                </p:cNvSpPr>
                <p:nvPr/>
              </p:nvSpPr>
              <p:spPr bwMode="auto">
                <a:xfrm>
                  <a:off x="3240" y="6840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90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3600" y="6480"/>
                  <a:ext cx="180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9000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 pitchFamily="-84" charset="0"/>
                      <a:ea typeface="Times New Roman" pitchFamily="-84" charset="0"/>
                    </a:rPr>
                    <a:t>GENDER</a:t>
                  </a:r>
                </a:p>
              </p:txBody>
            </p:sp>
          </p:grpSp>
          <p:grpSp>
            <p:nvGrpSpPr>
              <p:cNvPr id="24691" name="Group 115"/>
              <p:cNvGrpSpPr>
                <a:grpSpLocks/>
              </p:cNvGrpSpPr>
              <p:nvPr/>
            </p:nvGrpSpPr>
            <p:grpSpPr bwMode="auto">
              <a:xfrm>
                <a:off x="1800" y="7203"/>
                <a:ext cx="2245" cy="720"/>
                <a:chOff x="3240" y="6480"/>
                <a:chExt cx="2245" cy="720"/>
              </a:xfrm>
            </p:grpSpPr>
            <p:sp>
              <p:nvSpPr>
                <p:cNvPr id="24692" name="Line 116"/>
                <p:cNvSpPr>
                  <a:spLocks noChangeShapeType="1"/>
                </p:cNvSpPr>
                <p:nvPr/>
              </p:nvSpPr>
              <p:spPr bwMode="auto">
                <a:xfrm>
                  <a:off x="3240" y="6840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93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3600" y="6480"/>
                  <a:ext cx="1885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9000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 smtClean="0">
                      <a:latin typeface="Cambria" pitchFamily="-84" charset="0"/>
                      <a:ea typeface="Times New Roman" pitchFamily="-84" charset="0"/>
                    </a:rPr>
                    <a:t>INDIGENOUS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84" charset="0"/>
                    <a:ea typeface="Times New Roman" pitchFamily="-84" charset="0"/>
                  </a:endParaRPr>
                </a:p>
              </p:txBody>
            </p:sp>
          </p:grpSp>
          <p:grpSp>
            <p:nvGrpSpPr>
              <p:cNvPr id="24694" name="Group 118"/>
              <p:cNvGrpSpPr>
                <a:grpSpLocks/>
              </p:cNvGrpSpPr>
              <p:nvPr/>
            </p:nvGrpSpPr>
            <p:grpSpPr bwMode="auto">
              <a:xfrm>
                <a:off x="1800" y="7923"/>
                <a:ext cx="2160" cy="720"/>
                <a:chOff x="3240" y="6480"/>
                <a:chExt cx="2160" cy="720"/>
              </a:xfrm>
            </p:grpSpPr>
            <p:sp>
              <p:nvSpPr>
                <p:cNvPr id="24695" name="Line 119"/>
                <p:cNvSpPr>
                  <a:spLocks noChangeShapeType="1"/>
                </p:cNvSpPr>
                <p:nvPr/>
              </p:nvSpPr>
              <p:spPr bwMode="auto">
                <a:xfrm>
                  <a:off x="3240" y="6840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96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3600" y="6480"/>
                  <a:ext cx="180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9000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 pitchFamily="-84" charset="0"/>
                      <a:ea typeface="Times New Roman" pitchFamily="-84" charset="0"/>
                    </a:rPr>
                    <a:t>AGE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84" charset="0"/>
                    <a:ea typeface="Times New Roman" pitchFamily="-84" charset="0"/>
                  </a:endParaRPr>
                </a:p>
              </p:txBody>
            </p:sp>
          </p:grpSp>
          <p:sp>
            <p:nvSpPr>
              <p:cNvPr id="24697" name="Line 121"/>
              <p:cNvSpPr>
                <a:spLocks noChangeShapeType="1"/>
              </p:cNvSpPr>
              <p:nvPr/>
            </p:nvSpPr>
            <p:spPr bwMode="auto">
              <a:xfrm>
                <a:off x="1800" y="9003"/>
                <a:ext cx="36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8" name="Text Box 122"/>
              <p:cNvSpPr txBox="1">
                <a:spLocks noChangeArrowheads="1"/>
              </p:cNvSpPr>
              <p:nvPr/>
            </p:nvSpPr>
            <p:spPr bwMode="auto">
              <a:xfrm>
                <a:off x="2160" y="8643"/>
                <a:ext cx="360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0000" tIns="90000" rIns="1800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-84" charset="0"/>
                    <a:ea typeface="Times New Roman" pitchFamily="-84" charset="0"/>
                  </a:rPr>
                  <a:t>SENTENCE LENGTH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84" charset="0"/>
                  <a:ea typeface="Times New Roman" pitchFamily="-84" charset="0"/>
                </a:endParaRPr>
              </a:p>
            </p:txBody>
          </p:sp>
          <p:grpSp>
            <p:nvGrpSpPr>
              <p:cNvPr id="24699" name="Group 123"/>
              <p:cNvGrpSpPr>
                <a:grpSpLocks/>
              </p:cNvGrpSpPr>
              <p:nvPr/>
            </p:nvGrpSpPr>
            <p:grpSpPr bwMode="auto">
              <a:xfrm>
                <a:off x="1800" y="9363"/>
                <a:ext cx="3960" cy="720"/>
                <a:chOff x="2880" y="9360"/>
                <a:chExt cx="3960" cy="720"/>
              </a:xfrm>
            </p:grpSpPr>
            <p:sp>
              <p:nvSpPr>
                <p:cNvPr id="24700" name="Line 124"/>
                <p:cNvSpPr>
                  <a:spLocks noChangeShapeType="1"/>
                </p:cNvSpPr>
                <p:nvPr/>
              </p:nvSpPr>
              <p:spPr bwMode="auto">
                <a:xfrm>
                  <a:off x="2880" y="9720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01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3240" y="9360"/>
                  <a:ext cx="360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8000" tIns="90000" rIns="1800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 pitchFamily="-84" charset="0"/>
                      <a:ea typeface="Times New Roman" pitchFamily="-84" charset="0"/>
                    </a:rPr>
                    <a:t> TIME </a:t>
                  </a:r>
                  <a:r>
                    <a: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 pitchFamily="-84" charset="0"/>
                      <a:ea typeface="Times New Roman" pitchFamily="-84" charset="0"/>
                    </a:rPr>
                    <a:t>IN COMMUNITY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84" charset="0"/>
                    <a:ea typeface="Times New Roman" pitchFamily="-84" charset="0"/>
                  </a:endParaRPr>
                </a:p>
              </p:txBody>
            </p:sp>
          </p:grpSp>
          <p:sp>
            <p:nvSpPr>
              <p:cNvPr id="24702" name="Line 126"/>
              <p:cNvSpPr>
                <a:spLocks noChangeShapeType="1"/>
              </p:cNvSpPr>
              <p:nvPr/>
            </p:nvSpPr>
            <p:spPr bwMode="auto">
              <a:xfrm>
                <a:off x="1800" y="11883"/>
                <a:ext cx="36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03" name="Text Box 127"/>
              <p:cNvSpPr txBox="1">
                <a:spLocks noChangeArrowheads="1"/>
              </p:cNvSpPr>
              <p:nvPr/>
            </p:nvSpPr>
            <p:spPr bwMode="auto">
              <a:xfrm>
                <a:off x="2160" y="11523"/>
                <a:ext cx="3466" cy="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9000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3366FF"/>
                    </a:solidFill>
                    <a:effectLst/>
                    <a:latin typeface="Cambria"/>
                    <a:ea typeface="Times New Roman" pitchFamily="-84" charset="0"/>
                    <a:cs typeface="Cambria"/>
                  </a:rPr>
                  <a:t>ADAPTED</a:t>
                </a:r>
                <a:r>
                  <a:rPr kumimoji="0" lang="en-US" b="1" i="0" u="none" strike="noStrike" cap="none" normalizeH="0" dirty="0" smtClean="0">
                    <a:ln>
                      <a:noFill/>
                    </a:ln>
                    <a:solidFill>
                      <a:srgbClr val="3366FF"/>
                    </a:solidFill>
                    <a:effectLst/>
                    <a:latin typeface="Cambria"/>
                    <a:ea typeface="Times New Roman" pitchFamily="-84" charset="0"/>
                    <a:cs typeface="Cambria"/>
                  </a:rPr>
                  <a:t> </a:t>
                </a: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3366FF"/>
                    </a:solidFill>
                    <a:effectLst/>
                    <a:latin typeface="Cambria"/>
                    <a:ea typeface="Times New Roman" pitchFamily="-84" charset="0"/>
                    <a:cs typeface="Cambria"/>
                  </a:rPr>
                  <a:t>COPAS </a:t>
                </a:r>
                <a:r>
                  <a:rPr kumimoji="0" lang="en-US" b="1" i="0" u="none" strike="noStrike" cap="none" normalizeH="0" baseline="0" dirty="0">
                    <a:ln>
                      <a:noFill/>
                    </a:ln>
                    <a:solidFill>
                      <a:srgbClr val="3366FF"/>
                    </a:solidFill>
                    <a:effectLst/>
                    <a:latin typeface="Cambria"/>
                    <a:ea typeface="Times New Roman" pitchFamily="-84" charset="0"/>
                    <a:cs typeface="Cambria"/>
                  </a:rPr>
                  <a:t>RATE</a:t>
                </a:r>
              </a:p>
            </p:txBody>
          </p:sp>
          <p:grpSp>
            <p:nvGrpSpPr>
              <p:cNvPr id="24704" name="Group 128"/>
              <p:cNvGrpSpPr>
                <a:grpSpLocks/>
              </p:cNvGrpSpPr>
              <p:nvPr/>
            </p:nvGrpSpPr>
            <p:grpSpPr bwMode="auto">
              <a:xfrm>
                <a:off x="1800" y="10083"/>
                <a:ext cx="4320" cy="720"/>
                <a:chOff x="1800" y="10080"/>
                <a:chExt cx="4320" cy="720"/>
              </a:xfrm>
            </p:grpSpPr>
            <p:sp>
              <p:nvSpPr>
                <p:cNvPr id="24705" name="Line 129"/>
                <p:cNvSpPr>
                  <a:spLocks noChangeShapeType="1"/>
                </p:cNvSpPr>
                <p:nvPr/>
              </p:nvSpPr>
              <p:spPr bwMode="auto">
                <a:xfrm>
                  <a:off x="1800" y="10440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06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2160" y="10080"/>
                  <a:ext cx="396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8000" tIns="90000" rIns="1800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 pitchFamily="-84" charset="0"/>
                      <a:ea typeface="Times New Roman" pitchFamily="-84" charset="0"/>
                    </a:rPr>
                    <a:t> PRIOR </a:t>
                  </a:r>
                  <a:r>
                    <a: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 pitchFamily="-84" charset="0"/>
                      <a:ea typeface="Times New Roman" pitchFamily="-84" charset="0"/>
                    </a:rPr>
                    <a:t>INCARCERATION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84" charset="0"/>
                    <a:ea typeface="Times New Roman" pitchFamily="-84" charset="0"/>
                  </a:endParaRPr>
                </a:p>
              </p:txBody>
            </p:sp>
          </p:grpSp>
          <p:grpSp>
            <p:nvGrpSpPr>
              <p:cNvPr id="24707" name="Group 131"/>
              <p:cNvGrpSpPr>
                <a:grpSpLocks/>
              </p:cNvGrpSpPr>
              <p:nvPr/>
            </p:nvGrpSpPr>
            <p:grpSpPr bwMode="auto">
              <a:xfrm>
                <a:off x="1800" y="10803"/>
                <a:ext cx="3960" cy="720"/>
                <a:chOff x="2880" y="9360"/>
                <a:chExt cx="3960" cy="720"/>
              </a:xfrm>
            </p:grpSpPr>
            <p:sp>
              <p:nvSpPr>
                <p:cNvPr id="24708" name="Line 132"/>
                <p:cNvSpPr>
                  <a:spLocks noChangeShapeType="1"/>
                </p:cNvSpPr>
                <p:nvPr/>
              </p:nvSpPr>
              <p:spPr bwMode="auto">
                <a:xfrm>
                  <a:off x="2880" y="9720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09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3240" y="9360"/>
                  <a:ext cx="360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8000" tIns="90000" rIns="1800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 pitchFamily="-84" charset="0"/>
                      <a:ea typeface="Times New Roman" pitchFamily="-84" charset="0"/>
                    </a:rPr>
                    <a:t> OFFENCE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84" charset="0"/>
                    <a:ea typeface="Times New Roman" pitchFamily="-84" charset="0"/>
                  </a:endParaRPr>
                </a:p>
              </p:txBody>
            </p:sp>
          </p:grpSp>
        </p:grpSp>
        <p:sp>
          <p:nvSpPr>
            <p:cNvPr id="24712" name="Oval 136"/>
            <p:cNvSpPr>
              <a:spLocks noChangeArrowheads="1"/>
            </p:cNvSpPr>
            <p:nvPr/>
          </p:nvSpPr>
          <p:spPr bwMode="auto">
            <a:xfrm>
              <a:off x="3286125" y="1371600"/>
              <a:ext cx="2276475" cy="895350"/>
            </a:xfrm>
            <a:prstGeom prst="ellipse">
              <a:avLst/>
            </a:prstGeom>
            <a:noFill/>
            <a:ln w="19050">
              <a:solidFill>
                <a:srgbClr val="17365D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5400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-84" charset="0"/>
                  <a:ea typeface="Times New Roman" pitchFamily="-84" charset="0"/>
                </a:rPr>
                <a:t>23,000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28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:\Shared\Communication\Templates_e-masthead_newsletter_factsheet\_2010_cover_waratah\Cropped_waratah_gra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5435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r>
              <a:rPr lang="en-AU" sz="5400" dirty="0">
                <a:latin typeface="Arial Narrow" panose="020B0606020202030204" pitchFamily="34" charset="0"/>
              </a:rPr>
              <a:t>	</a:t>
            </a:r>
            <a:r>
              <a:rPr lang="en-AU" sz="5400" dirty="0"/>
              <a:t> </a:t>
            </a:r>
            <a:r>
              <a:rPr lang="en-AU" sz="5400" dirty="0" smtClean="0"/>
              <a:t>Adapted </a:t>
            </a:r>
            <a:r>
              <a:rPr lang="en-AU" sz="5400" dirty="0" err="1" smtClean="0"/>
              <a:t>Copas</a:t>
            </a:r>
            <a:r>
              <a:rPr lang="en-AU" sz="5400" dirty="0" smtClean="0"/>
              <a:t> </a:t>
            </a:r>
            <a:r>
              <a:rPr lang="en-AU" sz="5400" dirty="0"/>
              <a:t>rate</a:t>
            </a:r>
            <a:endParaRPr lang="en-AU" sz="5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313" y="1395413"/>
            <a:ext cx="784225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 panose="020B0606020202030204" pitchFamily="34" charset="0"/>
              <a:cs typeface="+mn-cs"/>
            </a:endParaRPr>
          </a:p>
        </p:txBody>
      </p:sp>
      <p:pic>
        <p:nvPicPr>
          <p:cNvPr id="10" name="Picture 12" descr="CRES Logo Footer w csns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340475"/>
            <a:ext cx="309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1709737" cy="168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200400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AU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AU" sz="2400" i="1" dirty="0" smtClean="0"/>
              <a:t> </a:t>
            </a:r>
            <a:r>
              <a:rPr lang="en-AU" sz="2400" dirty="0" smtClean="0"/>
              <a:t>= </a:t>
            </a:r>
            <a:r>
              <a:rPr lang="en-AU" sz="2400" i="1" dirty="0" smtClean="0"/>
              <a:t>#</a:t>
            </a:r>
            <a:r>
              <a:rPr lang="en-AU" sz="2400" dirty="0" smtClean="0"/>
              <a:t> full-time custodial sentences </a:t>
            </a:r>
          </a:p>
          <a:p>
            <a:pPr lvl="1"/>
            <a:endParaRPr lang="en-AU" sz="2400" dirty="0" smtClean="0"/>
          </a:p>
          <a:p>
            <a:pPr lvl="1"/>
            <a:r>
              <a:rPr lang="en-AU" sz="28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AU" sz="2400" dirty="0" smtClean="0"/>
              <a:t> = age at end</a:t>
            </a:r>
            <a:r>
              <a:rPr lang="en-AU" sz="2400" dirty="0" smtClean="0">
                <a:solidFill>
                  <a:schemeClr val="accent2"/>
                </a:solidFill>
              </a:rPr>
              <a:t> </a:t>
            </a:r>
            <a:r>
              <a:rPr lang="en-AU" sz="2400" dirty="0" smtClean="0"/>
              <a:t>current</a:t>
            </a:r>
            <a:r>
              <a:rPr lang="en-AU" sz="2400" dirty="0" smtClean="0">
                <a:solidFill>
                  <a:schemeClr val="accent2"/>
                </a:solidFill>
              </a:rPr>
              <a:t> </a:t>
            </a:r>
            <a:r>
              <a:rPr lang="en-AU" sz="2400" dirty="0" smtClean="0"/>
              <a:t>imprisonment – age first adult imprisonment</a:t>
            </a:r>
          </a:p>
          <a:p>
            <a:pPr lvl="1"/>
            <a:endParaRPr lang="en-AU" sz="2400" dirty="0" smtClean="0"/>
          </a:p>
          <a:p>
            <a:pPr lvl="1"/>
            <a:r>
              <a:rPr lang="en-AU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+5</a:t>
            </a:r>
            <a:r>
              <a:rPr lang="en-AU" sz="2400" dirty="0" smtClean="0"/>
              <a:t> makes the distribution closer to normal and makes it comparable for those offenders who are at the beginning of their criminal career. </a:t>
            </a:r>
          </a:p>
          <a:p>
            <a:pPr eaLnBrk="1" hangingPunct="1">
              <a:lnSpc>
                <a:spcPct val="80000"/>
              </a:lnSpc>
            </a:pPr>
            <a:endParaRPr lang="en-AU" sz="24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7467600" y="0"/>
            <a:ext cx="1676400" cy="1371600"/>
            <a:chOff x="7467600" y="0"/>
            <a:chExt cx="1676400" cy="1371600"/>
          </a:xfrm>
        </p:grpSpPr>
        <p:pic>
          <p:nvPicPr>
            <p:cNvPr id="12" name="Picture 11" descr="CRES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67600" y="0"/>
              <a:ext cx="1676400" cy="1371600"/>
            </a:xfrm>
            <a:prstGeom prst="rect">
              <a:avLst/>
            </a:prstGeom>
          </p:spPr>
        </p:pic>
        <p:pic>
          <p:nvPicPr>
            <p:cNvPr id="13" name="P 1" descr="Crest blue on white med"/>
            <p:cNvPicPr/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2700"/>
              <a:ext cx="825500" cy="901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556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:\Shared\Communication\Templates_e-masthead_newsletter_factsheet\_2010_cover_waratah\Cropped_waratah_gra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5435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r>
              <a:rPr lang="en-AU" sz="5400" dirty="0">
                <a:latin typeface="Arial Narrow" panose="020B0606020202030204" pitchFamily="34" charset="0"/>
              </a:rPr>
              <a:t>	</a:t>
            </a:r>
            <a:r>
              <a:rPr lang="en-AU" sz="5400" dirty="0" smtClean="0">
                <a:latin typeface="+mj-lt"/>
              </a:rPr>
              <a:t>Final Model </a:t>
            </a:r>
            <a:br>
              <a:rPr lang="en-AU" sz="5400" dirty="0" smtClean="0">
                <a:latin typeface="+mj-lt"/>
              </a:rPr>
            </a:br>
            <a:r>
              <a:rPr lang="en-AU" sz="4000" dirty="0" smtClean="0">
                <a:latin typeface="+mj-lt"/>
              </a:rPr>
              <a:t>Adjusted Odds Ratios of Re-imprisonment</a:t>
            </a:r>
            <a:endParaRPr lang="en-AU" sz="4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947" y="1395413"/>
            <a:ext cx="784225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AU" sz="2000" dirty="0">
              <a:latin typeface="Arial Narrow" panose="020B0606020202030204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 panose="020B0606020202030204" pitchFamily="34" charset="0"/>
              <a:cs typeface="+mn-cs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0" y="1447800"/>
          <a:ext cx="91567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Rectangle 19"/>
          <p:cNvSpPr/>
          <p:nvPr/>
        </p:nvSpPr>
        <p:spPr>
          <a:xfrm>
            <a:off x="0" y="2362200"/>
            <a:ext cx="2667000" cy="175260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126</Value>
      <Value>105</Value>
    </TaxCatchAll>
    <bc56bdda6a6a44c48d8cfdd96ad4c147 xmlns="e4ff26e6-61c9-4223-823f-818594960367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  <PublishingStartDate xmlns="http://schemas.microsoft.com/sharepoint/v3" xsi:nil="true"/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BA18D0D-EC90-405D-AA56-47309A49632E}"/>
</file>

<file path=customXml/itemProps2.xml><?xml version="1.0" encoding="utf-8"?>
<ds:datastoreItem xmlns:ds="http://schemas.openxmlformats.org/officeDocument/2006/customXml" ds:itemID="{47842644-4F1D-4461-8C87-DDFAD9A06D7D}"/>
</file>

<file path=customXml/itemProps3.xml><?xml version="1.0" encoding="utf-8"?>
<ds:datastoreItem xmlns:ds="http://schemas.openxmlformats.org/officeDocument/2006/customXml" ds:itemID="{A29A4364-E25C-46C8-8153-F3D99A0F6EEF}"/>
</file>

<file path=docProps/app.xml><?xml version="1.0" encoding="utf-8"?>
<Properties xmlns="http://schemas.openxmlformats.org/officeDocument/2006/extended-properties" xmlns:vt="http://schemas.openxmlformats.org/officeDocument/2006/docPropsVTypes">
  <TotalTime>6718</TotalTime>
  <Words>362</Words>
  <Application>Microsoft Office PowerPoint</Application>
  <PresentationFormat>On-screen Show (4:3)</PresentationFormat>
  <Paragraphs>187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return to prison using the Criminal Reimprisonment Estimate Scale</dc:title>
  <dc:creator>quanghienle</dc:creator>
  <cp:lastModifiedBy>Florence Sin</cp:lastModifiedBy>
  <cp:revision>1160</cp:revision>
  <cp:lastPrinted>2015-02-18T06:59:04Z</cp:lastPrinted>
  <dcterms:created xsi:type="dcterms:W3CDTF">2015-02-18T09:34:04Z</dcterms:created>
  <dcterms:modified xsi:type="dcterms:W3CDTF">2015-03-18T00:51:24Z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4" name="DC_x002e_Type_x002e_DocType_x0020__x0028_JSMS">
    <vt:lpwstr/>
  </property>
  <property fmtid="{D5CDD505-2E9C-101B-9397-08002B2CF9AE}" pid="5" name="Content_x0020_tags">
    <vt:lpwstr/>
  </property>
  <property fmtid="{D5CDD505-2E9C-101B-9397-08002B2CF9AE}" pid="7" name="Content tags">
    <vt:lpwstr>105;#Conference proceedings / Presentations|c21264d4-9564-4e41-9805-0fcb8759ef5a</vt:lpwstr>
  </property>
  <property fmtid="{D5CDD505-2E9C-101B-9397-08002B2CF9AE}" pid="10" name="DC.Type.DocType (JSMS">
    <vt:lpwstr>126;#Presentation|96b9c332-40fe-4061-87fb-bc6c76567afe</vt:lpwstr>
  </property>
  <property fmtid="{D5CDD505-2E9C-101B-9397-08002B2CF9AE}" pid="14" name="bc56bdda6a6a44c48d8cfdd96ad4c1470">
    <vt:lpwstr>Presentation|96b9c332-40fe-4061-87fb-bc6c76567afe</vt:lpwstr>
  </property>
</Properties>
</file>