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76" r:id="rId4"/>
    <p:sldId id="277" r:id="rId5"/>
    <p:sldId id="278" r:id="rId6"/>
    <p:sldId id="284" r:id="rId7"/>
    <p:sldId id="290" r:id="rId8"/>
    <p:sldId id="280" r:id="rId9"/>
    <p:sldId id="258" r:id="rId10"/>
    <p:sldId id="261" r:id="rId11"/>
    <p:sldId id="294" r:id="rId12"/>
    <p:sldId id="295" r:id="rId13"/>
    <p:sldId id="270" r:id="rId14"/>
    <p:sldId id="291" r:id="rId15"/>
    <p:sldId id="292" r:id="rId16"/>
    <p:sldId id="293" r:id="rId17"/>
    <p:sldId id="283" r:id="rId18"/>
    <p:sldId id="285" r:id="rId19"/>
    <p:sldId id="296" r:id="rId20"/>
    <p:sldId id="297" r:id="rId21"/>
    <p:sldId id="286" r:id="rId22"/>
    <p:sldId id="287" r:id="rId23"/>
    <p:sldId id="273" r:id="rId24"/>
    <p:sldId id="288" r:id="rId25"/>
    <p:sldId id="289"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294" autoAdjust="0"/>
    <p:restoredTop sz="94660"/>
  </p:normalViewPr>
  <p:slideViewPr>
    <p:cSldViewPr>
      <p:cViewPr varScale="1">
        <p:scale>
          <a:sx n="103" d="100"/>
          <a:sy n="103" d="100"/>
        </p:scale>
        <p:origin x="-96"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171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5C1E2-8B73-4FDD-8B4D-45BF2B4130F4}" type="doc">
      <dgm:prSet loTypeId="urn:microsoft.com/office/officeart/2005/8/layout/process1" loCatId="process" qsTypeId="urn:microsoft.com/office/officeart/2005/8/quickstyle/simple1" qsCatId="simple" csTypeId="urn:microsoft.com/office/officeart/2005/8/colors/accent1_2" csCatId="accent1" phldr="1"/>
      <dgm:spPr/>
    </dgm:pt>
    <dgm:pt modelId="{08A7F2F3-0E8D-4740-BAE9-0552EDBEB496}">
      <dgm:prSet phldrT="[Text]" custT="1"/>
      <dgm:spPr>
        <a:solidFill>
          <a:srgbClr val="C00000"/>
        </a:solidFill>
      </dgm:spPr>
      <dgm:t>
        <a:bodyPr/>
        <a:lstStyle/>
        <a:p>
          <a:r>
            <a:rPr lang="en-AU" sz="1000" dirty="0" smtClean="0"/>
            <a:t>Aim</a:t>
          </a:r>
        </a:p>
        <a:p>
          <a:r>
            <a:rPr lang="en-AU" sz="1000" dirty="0" smtClean="0"/>
            <a:t>to </a:t>
          </a:r>
          <a:r>
            <a:rPr lang="en-AU" sz="1000" i="0" dirty="0" smtClean="0"/>
            <a:t>minimise the effects of state and territory borders on law enforcement and justice services in cross-border region</a:t>
          </a:r>
          <a:endParaRPr lang="en-US" sz="1000" i="0" dirty="0"/>
        </a:p>
      </dgm:t>
    </dgm:pt>
    <dgm:pt modelId="{B727D269-E31F-41E7-A3AC-11D39AD89010}" type="parTrans" cxnId="{5718972B-A183-4D09-88EE-832728EA8E13}">
      <dgm:prSet/>
      <dgm:spPr/>
      <dgm:t>
        <a:bodyPr/>
        <a:lstStyle/>
        <a:p>
          <a:endParaRPr lang="en-US"/>
        </a:p>
      </dgm:t>
    </dgm:pt>
    <dgm:pt modelId="{B93A06B8-490A-4585-A09F-9986F1BA11C9}" type="sibTrans" cxnId="{5718972B-A183-4D09-88EE-832728EA8E13}">
      <dgm:prSet/>
      <dgm:spPr/>
      <dgm:t>
        <a:bodyPr/>
        <a:lstStyle/>
        <a:p>
          <a:endParaRPr lang="en-US" dirty="0"/>
        </a:p>
      </dgm:t>
    </dgm:pt>
    <dgm:pt modelId="{71BEA2FD-CE66-4213-87C4-21FCF9077414}">
      <dgm:prSet phldrT="[Text]" custT="1"/>
      <dgm:spPr>
        <a:solidFill>
          <a:srgbClr val="FF0000"/>
        </a:solidFill>
      </dgm:spPr>
      <dgm:t>
        <a:bodyPr/>
        <a:lstStyle/>
        <a:p>
          <a:r>
            <a:rPr lang="en-AU" sz="1000" dirty="0" smtClean="0"/>
            <a:t>Legislative framework</a:t>
          </a:r>
          <a:endParaRPr lang="en-US" sz="1000" dirty="0"/>
        </a:p>
      </dgm:t>
    </dgm:pt>
    <dgm:pt modelId="{B8E67E77-4CA0-47FC-B7A0-32ADDFF68052}" type="parTrans" cxnId="{9EA9EDA1-FA77-4359-B65F-BC94745DB076}">
      <dgm:prSet/>
      <dgm:spPr/>
      <dgm:t>
        <a:bodyPr/>
        <a:lstStyle/>
        <a:p>
          <a:endParaRPr lang="en-US"/>
        </a:p>
      </dgm:t>
    </dgm:pt>
    <dgm:pt modelId="{92714C91-83B3-497B-A2DF-EB4E920BAD22}" type="sibTrans" cxnId="{9EA9EDA1-FA77-4359-B65F-BC94745DB076}">
      <dgm:prSet/>
      <dgm:spPr/>
      <dgm:t>
        <a:bodyPr/>
        <a:lstStyle/>
        <a:p>
          <a:endParaRPr lang="en-US" dirty="0"/>
        </a:p>
      </dgm:t>
    </dgm:pt>
    <dgm:pt modelId="{112E4172-56A3-4909-B829-5A1192246616}">
      <dgm:prSet phldrT="[Text]" custT="1"/>
      <dgm:spPr>
        <a:solidFill>
          <a:srgbClr val="FF0000"/>
        </a:solidFill>
      </dgm:spPr>
      <dgm:t>
        <a:bodyPr/>
        <a:lstStyle/>
        <a:p>
          <a:r>
            <a:rPr lang="en-AU" sz="1000" dirty="0" smtClean="0"/>
            <a:t>Service level agreements</a:t>
          </a:r>
          <a:endParaRPr lang="en-US" sz="1000" dirty="0"/>
        </a:p>
      </dgm:t>
    </dgm:pt>
    <dgm:pt modelId="{0EE3BE4C-A786-45FE-B234-48CC6AEB6714}" type="parTrans" cxnId="{3F704424-308A-4567-A3F2-07022E4C0CEE}">
      <dgm:prSet/>
      <dgm:spPr/>
      <dgm:t>
        <a:bodyPr/>
        <a:lstStyle/>
        <a:p>
          <a:endParaRPr lang="en-US"/>
        </a:p>
      </dgm:t>
    </dgm:pt>
    <dgm:pt modelId="{F89F572B-6841-4DF4-85BF-EEBB3CBDADF1}" type="sibTrans" cxnId="{3F704424-308A-4567-A3F2-07022E4C0CEE}">
      <dgm:prSet/>
      <dgm:spPr/>
      <dgm:t>
        <a:bodyPr/>
        <a:lstStyle/>
        <a:p>
          <a:endParaRPr lang="en-US" dirty="0"/>
        </a:p>
      </dgm:t>
    </dgm:pt>
    <dgm:pt modelId="{F00EE3B9-BDC6-4B7B-A49F-7E97BC578C5C}">
      <dgm:prSet custT="1">
        <dgm:style>
          <a:lnRef idx="2">
            <a:schemeClr val="accent2"/>
          </a:lnRef>
          <a:fillRef idx="1">
            <a:schemeClr val="lt1"/>
          </a:fillRef>
          <a:effectRef idx="0">
            <a:schemeClr val="accent2"/>
          </a:effectRef>
          <a:fontRef idx="minor">
            <a:schemeClr val="dk1"/>
          </a:fontRef>
        </dgm:style>
      </dgm:prSet>
      <dgm:spPr/>
      <dgm:t>
        <a:bodyPr/>
        <a:lstStyle/>
        <a:p>
          <a:r>
            <a:rPr lang="en-US" sz="1000" dirty="0" smtClean="0"/>
            <a:t>Mechanisms in practice?</a:t>
          </a:r>
          <a:endParaRPr lang="en-US" sz="1000" dirty="0"/>
        </a:p>
      </dgm:t>
    </dgm:pt>
    <dgm:pt modelId="{A4AE274D-6C80-4DFC-9E1C-6ACA4ED60148}" type="parTrans" cxnId="{84BE0CF0-A8BC-40C6-80C7-C39C357E31F9}">
      <dgm:prSet/>
      <dgm:spPr/>
      <dgm:t>
        <a:bodyPr/>
        <a:lstStyle/>
        <a:p>
          <a:endParaRPr lang="en-US"/>
        </a:p>
      </dgm:t>
    </dgm:pt>
    <dgm:pt modelId="{A56D4516-212D-4101-AC5C-36FBE32195F2}" type="sibTrans" cxnId="{84BE0CF0-A8BC-40C6-80C7-C39C357E31F9}">
      <dgm:prSet/>
      <dgm:spPr/>
      <dgm:t>
        <a:bodyPr/>
        <a:lstStyle/>
        <a:p>
          <a:endParaRPr lang="en-US" dirty="0"/>
        </a:p>
      </dgm:t>
    </dgm:pt>
    <dgm:pt modelId="{E98C8594-CD50-4EE4-9FB9-0DB228769121}">
      <dgm:prSet custT="1"/>
      <dgm:spPr>
        <a:solidFill>
          <a:srgbClr val="FFC000"/>
        </a:solidFill>
      </dgm:spPr>
      <dgm:t>
        <a:bodyPr/>
        <a:lstStyle/>
        <a:p>
          <a:r>
            <a:rPr lang="en-US" sz="1000" dirty="0" smtClean="0"/>
            <a:t>Ongoing and productive collaboration</a:t>
          </a:r>
          <a:endParaRPr lang="en-US" sz="1000" dirty="0"/>
        </a:p>
      </dgm:t>
    </dgm:pt>
    <dgm:pt modelId="{3479162C-4410-413F-A52A-16EF954AEF90}" type="parTrans" cxnId="{6E76CF3F-ABCF-43DF-A015-DB96A0A5DCC3}">
      <dgm:prSet/>
      <dgm:spPr/>
      <dgm:t>
        <a:bodyPr/>
        <a:lstStyle/>
        <a:p>
          <a:endParaRPr lang="en-US"/>
        </a:p>
      </dgm:t>
    </dgm:pt>
    <dgm:pt modelId="{1DD02CF2-26CD-4EF2-9B55-C42F4D3A0AB2}" type="sibTrans" cxnId="{6E76CF3F-ABCF-43DF-A015-DB96A0A5DCC3}">
      <dgm:prSet/>
      <dgm:spPr/>
      <dgm:t>
        <a:bodyPr/>
        <a:lstStyle/>
        <a:p>
          <a:endParaRPr lang="en-US" dirty="0"/>
        </a:p>
      </dgm:t>
    </dgm:pt>
    <dgm:pt modelId="{A0C7291F-E7FE-4AFA-B6F3-79AA81E03C1F}">
      <dgm:prSet custT="1"/>
      <dgm:spPr>
        <a:solidFill>
          <a:srgbClr val="FFC000"/>
        </a:solidFill>
      </dgm:spPr>
      <dgm:t>
        <a:bodyPr/>
        <a:lstStyle/>
        <a:p>
          <a:r>
            <a:rPr lang="en-US" sz="1000" dirty="0" smtClean="0"/>
            <a:t>Coordination</a:t>
          </a:r>
          <a:endParaRPr lang="en-US" sz="1000" dirty="0"/>
        </a:p>
      </dgm:t>
    </dgm:pt>
    <dgm:pt modelId="{5AA9F6AA-9D14-4CC0-ADD1-FABAFCE58CEF}" type="parTrans" cxnId="{C8392B41-B4FC-44C0-9920-684F3828ECC3}">
      <dgm:prSet/>
      <dgm:spPr/>
      <dgm:t>
        <a:bodyPr/>
        <a:lstStyle/>
        <a:p>
          <a:endParaRPr lang="en-US"/>
        </a:p>
      </dgm:t>
    </dgm:pt>
    <dgm:pt modelId="{D590BAC9-967D-4F44-96B7-FD16C1FAB0DF}" type="sibTrans" cxnId="{C8392B41-B4FC-44C0-9920-684F3828ECC3}">
      <dgm:prSet/>
      <dgm:spPr/>
      <dgm:t>
        <a:bodyPr/>
        <a:lstStyle/>
        <a:p>
          <a:endParaRPr lang="en-US" dirty="0"/>
        </a:p>
      </dgm:t>
    </dgm:pt>
    <dgm:pt modelId="{7D5A2C03-5D04-4F3E-9DF2-A4516D559C2B}">
      <dgm:prSet custT="1"/>
      <dgm:spPr>
        <a:solidFill>
          <a:srgbClr val="92D050"/>
        </a:solidFill>
      </dgm:spPr>
      <dgm:t>
        <a:bodyPr/>
        <a:lstStyle/>
        <a:p>
          <a:r>
            <a:rPr lang="en-US" sz="1000" dirty="0" smtClean="0"/>
            <a:t>Improved community safety</a:t>
          </a:r>
          <a:endParaRPr lang="en-US" sz="1000" dirty="0"/>
        </a:p>
      </dgm:t>
    </dgm:pt>
    <dgm:pt modelId="{11013E84-A27C-4624-A7FF-ABBE171C08AE}" type="parTrans" cxnId="{7939621A-8623-43A4-9BEE-8294728BF5F1}">
      <dgm:prSet/>
      <dgm:spPr/>
      <dgm:t>
        <a:bodyPr/>
        <a:lstStyle/>
        <a:p>
          <a:endParaRPr lang="en-US"/>
        </a:p>
      </dgm:t>
    </dgm:pt>
    <dgm:pt modelId="{3A04F8F7-8691-4277-BE0A-3836838B2AF5}" type="sibTrans" cxnId="{7939621A-8623-43A4-9BEE-8294728BF5F1}">
      <dgm:prSet/>
      <dgm:spPr/>
      <dgm:t>
        <a:bodyPr/>
        <a:lstStyle/>
        <a:p>
          <a:endParaRPr lang="en-US"/>
        </a:p>
      </dgm:t>
    </dgm:pt>
    <dgm:pt modelId="{E2F4FA0C-7345-413E-BA4F-531F250FEE53}">
      <dgm:prSet custT="1"/>
      <dgm:spPr>
        <a:solidFill>
          <a:srgbClr val="92D050"/>
        </a:solidFill>
      </dgm:spPr>
      <dgm:t>
        <a:bodyPr/>
        <a:lstStyle/>
        <a:p>
          <a:r>
            <a:rPr lang="en-US" sz="1000" dirty="0" smtClean="0"/>
            <a:t>Timely justice</a:t>
          </a:r>
        </a:p>
        <a:p>
          <a:r>
            <a:rPr lang="en-US" sz="1000" dirty="0" smtClean="0"/>
            <a:t>Effective justice</a:t>
          </a:r>
        </a:p>
        <a:p>
          <a:r>
            <a:rPr lang="en-US" sz="1000" dirty="0" smtClean="0"/>
            <a:t>Meaningful justice</a:t>
          </a:r>
          <a:endParaRPr lang="en-US" sz="1000" dirty="0"/>
        </a:p>
      </dgm:t>
    </dgm:pt>
    <dgm:pt modelId="{0006901F-F048-4A10-A6FD-5197BCD3634E}" type="sibTrans" cxnId="{20D37498-51A1-4333-9679-CF965EDF62E2}">
      <dgm:prSet/>
      <dgm:spPr/>
      <dgm:t>
        <a:bodyPr/>
        <a:lstStyle/>
        <a:p>
          <a:endParaRPr lang="en-US" dirty="0"/>
        </a:p>
      </dgm:t>
    </dgm:pt>
    <dgm:pt modelId="{C3A21126-2F2C-4C9C-A9CE-D1D26A7B0A39}" type="parTrans" cxnId="{20D37498-51A1-4333-9679-CF965EDF62E2}">
      <dgm:prSet/>
      <dgm:spPr/>
      <dgm:t>
        <a:bodyPr/>
        <a:lstStyle/>
        <a:p>
          <a:endParaRPr lang="en-US"/>
        </a:p>
      </dgm:t>
    </dgm:pt>
    <dgm:pt modelId="{5EDA9389-BCB2-4DE3-9833-101E88624425}" type="pres">
      <dgm:prSet presAssocID="{0515C1E2-8B73-4FDD-8B4D-45BF2B4130F4}" presName="Name0" presStyleCnt="0">
        <dgm:presLayoutVars>
          <dgm:dir/>
          <dgm:resizeHandles val="exact"/>
        </dgm:presLayoutVars>
      </dgm:prSet>
      <dgm:spPr/>
    </dgm:pt>
    <dgm:pt modelId="{8DD701EC-4301-4823-8174-6A8421F1A7A5}" type="pres">
      <dgm:prSet presAssocID="{08A7F2F3-0E8D-4740-BAE9-0552EDBEB496}" presName="node" presStyleLbl="node1" presStyleIdx="0" presStyleCnt="8" custScaleX="351193" custScaleY="149268" custLinFactX="22543" custLinFactY="-193074" custLinFactNeighborX="100000" custLinFactNeighborY="-200000">
        <dgm:presLayoutVars>
          <dgm:bulletEnabled val="1"/>
        </dgm:presLayoutVars>
      </dgm:prSet>
      <dgm:spPr/>
      <dgm:t>
        <a:bodyPr/>
        <a:lstStyle/>
        <a:p>
          <a:endParaRPr lang="en-US"/>
        </a:p>
      </dgm:t>
    </dgm:pt>
    <dgm:pt modelId="{44B891FC-AEE2-4070-BA13-5D51035596BC}" type="pres">
      <dgm:prSet presAssocID="{B93A06B8-490A-4585-A09F-9986F1BA11C9}" presName="sibTrans" presStyleLbl="sibTrans2D1" presStyleIdx="0" presStyleCnt="7" custLinFactNeighborX="-33533" custLinFactNeighborY="93006"/>
      <dgm:spPr/>
      <dgm:t>
        <a:bodyPr/>
        <a:lstStyle/>
        <a:p>
          <a:endParaRPr lang="en-US"/>
        </a:p>
      </dgm:t>
    </dgm:pt>
    <dgm:pt modelId="{A6D6A911-923E-4EF1-AEEF-8CEA8CE80A91}" type="pres">
      <dgm:prSet presAssocID="{B93A06B8-490A-4585-A09F-9986F1BA11C9}" presName="connectorText" presStyleLbl="sibTrans2D1" presStyleIdx="0" presStyleCnt="7"/>
      <dgm:spPr/>
      <dgm:t>
        <a:bodyPr/>
        <a:lstStyle/>
        <a:p>
          <a:endParaRPr lang="en-US"/>
        </a:p>
      </dgm:t>
    </dgm:pt>
    <dgm:pt modelId="{79FA724A-B459-4FBB-8E9C-71DAAE4B12A2}" type="pres">
      <dgm:prSet presAssocID="{71BEA2FD-CE66-4213-87C4-21FCF9077414}" presName="node" presStyleLbl="node1" presStyleIdx="1" presStyleCnt="8" custScaleX="269163" custScaleY="56338" custLinFactX="33541" custLinFactNeighborX="100000" custLinFactNeighborY="-64747">
        <dgm:presLayoutVars>
          <dgm:bulletEnabled val="1"/>
        </dgm:presLayoutVars>
      </dgm:prSet>
      <dgm:spPr/>
      <dgm:t>
        <a:bodyPr/>
        <a:lstStyle/>
        <a:p>
          <a:endParaRPr lang="en-US"/>
        </a:p>
      </dgm:t>
    </dgm:pt>
    <dgm:pt modelId="{79E1D7D2-19D8-4A57-8DFC-2320F82E44CD}" type="pres">
      <dgm:prSet presAssocID="{92714C91-83B3-497B-A2DF-EB4E920BAD22}" presName="sibTrans" presStyleLbl="sibTrans2D1" presStyleIdx="1" presStyleCnt="7"/>
      <dgm:spPr/>
      <dgm:t>
        <a:bodyPr/>
        <a:lstStyle/>
        <a:p>
          <a:endParaRPr lang="en-US"/>
        </a:p>
      </dgm:t>
    </dgm:pt>
    <dgm:pt modelId="{5A4A4CF1-4A51-460A-84DC-3FF96B5C7AFA}" type="pres">
      <dgm:prSet presAssocID="{92714C91-83B3-497B-A2DF-EB4E920BAD22}" presName="connectorText" presStyleLbl="sibTrans2D1" presStyleIdx="1" presStyleCnt="7"/>
      <dgm:spPr/>
      <dgm:t>
        <a:bodyPr/>
        <a:lstStyle/>
        <a:p>
          <a:endParaRPr lang="en-US"/>
        </a:p>
      </dgm:t>
    </dgm:pt>
    <dgm:pt modelId="{0D2320AC-CD73-46EC-AE07-5260614EE413}" type="pres">
      <dgm:prSet presAssocID="{112E4172-56A3-4909-B829-5A1192246616}" presName="node" presStyleLbl="node1" presStyleIdx="2" presStyleCnt="8" custScaleX="321013" custScaleY="83601" custLinFactX="112779" custLinFactNeighborX="200000" custLinFactNeighborY="-80066">
        <dgm:presLayoutVars>
          <dgm:bulletEnabled val="1"/>
        </dgm:presLayoutVars>
      </dgm:prSet>
      <dgm:spPr/>
      <dgm:t>
        <a:bodyPr/>
        <a:lstStyle/>
        <a:p>
          <a:endParaRPr lang="en-US"/>
        </a:p>
      </dgm:t>
    </dgm:pt>
    <dgm:pt modelId="{1689E840-B9A6-49C4-8B2A-31A667B16E7B}" type="pres">
      <dgm:prSet presAssocID="{F89F572B-6841-4DF4-85BF-EEBB3CBDADF1}" presName="sibTrans" presStyleLbl="sibTrans2D1" presStyleIdx="2" presStyleCnt="7"/>
      <dgm:spPr/>
      <dgm:t>
        <a:bodyPr/>
        <a:lstStyle/>
        <a:p>
          <a:endParaRPr lang="en-US"/>
        </a:p>
      </dgm:t>
    </dgm:pt>
    <dgm:pt modelId="{EB743ED3-D07C-4A86-8800-986DB5E7125A}" type="pres">
      <dgm:prSet presAssocID="{F89F572B-6841-4DF4-85BF-EEBB3CBDADF1}" presName="connectorText" presStyleLbl="sibTrans2D1" presStyleIdx="2" presStyleCnt="7"/>
      <dgm:spPr/>
      <dgm:t>
        <a:bodyPr/>
        <a:lstStyle/>
        <a:p>
          <a:endParaRPr lang="en-US"/>
        </a:p>
      </dgm:t>
    </dgm:pt>
    <dgm:pt modelId="{5E0A8D66-D1F4-40C9-9995-316AEA5EA7CA}" type="pres">
      <dgm:prSet presAssocID="{F00EE3B9-BDC6-4B7B-A49F-7E97BC578C5C}" presName="node" presStyleLbl="node1" presStyleIdx="3" presStyleCnt="8" custScaleX="265272" custScaleY="88845" custLinFactX="192137" custLinFactNeighborX="200000" custLinFactNeighborY="-71635">
        <dgm:presLayoutVars>
          <dgm:bulletEnabled val="1"/>
        </dgm:presLayoutVars>
      </dgm:prSet>
      <dgm:spPr/>
      <dgm:t>
        <a:bodyPr/>
        <a:lstStyle/>
        <a:p>
          <a:endParaRPr lang="en-US"/>
        </a:p>
      </dgm:t>
    </dgm:pt>
    <dgm:pt modelId="{C68BE9C3-FF19-4857-9651-C450F82B788E}" type="pres">
      <dgm:prSet presAssocID="{A56D4516-212D-4101-AC5C-36FBE32195F2}" presName="sibTrans" presStyleLbl="sibTrans2D1" presStyleIdx="3" presStyleCnt="7"/>
      <dgm:spPr/>
      <dgm:t>
        <a:bodyPr/>
        <a:lstStyle/>
        <a:p>
          <a:endParaRPr lang="en-US"/>
        </a:p>
      </dgm:t>
    </dgm:pt>
    <dgm:pt modelId="{99A398E5-5C70-438B-8FF2-1238B57C9BA2}" type="pres">
      <dgm:prSet presAssocID="{A56D4516-212D-4101-AC5C-36FBE32195F2}" presName="connectorText" presStyleLbl="sibTrans2D1" presStyleIdx="3" presStyleCnt="7"/>
      <dgm:spPr/>
      <dgm:t>
        <a:bodyPr/>
        <a:lstStyle/>
        <a:p>
          <a:endParaRPr lang="en-US"/>
        </a:p>
      </dgm:t>
    </dgm:pt>
    <dgm:pt modelId="{E3220C40-23EB-44A0-82A4-EC4094631874}" type="pres">
      <dgm:prSet presAssocID="{E98C8594-CD50-4EE4-9FB9-0DB228769121}" presName="node" presStyleLbl="node1" presStyleIdx="4" presStyleCnt="8" custScaleX="349379" custScaleY="81415" custLinFactX="217720" custLinFactNeighborX="300000" custLinFactNeighborY="-20735">
        <dgm:presLayoutVars>
          <dgm:bulletEnabled val="1"/>
        </dgm:presLayoutVars>
      </dgm:prSet>
      <dgm:spPr/>
      <dgm:t>
        <a:bodyPr/>
        <a:lstStyle/>
        <a:p>
          <a:endParaRPr lang="en-US"/>
        </a:p>
      </dgm:t>
    </dgm:pt>
    <dgm:pt modelId="{956049D6-94E9-4F39-B0AC-0D0AB5762C4F}" type="pres">
      <dgm:prSet presAssocID="{1DD02CF2-26CD-4EF2-9B55-C42F4D3A0AB2}" presName="sibTrans" presStyleLbl="sibTrans2D1" presStyleIdx="4" presStyleCnt="7"/>
      <dgm:spPr/>
      <dgm:t>
        <a:bodyPr/>
        <a:lstStyle/>
        <a:p>
          <a:endParaRPr lang="en-US"/>
        </a:p>
      </dgm:t>
    </dgm:pt>
    <dgm:pt modelId="{C5C6F7D9-312E-46EB-BA5D-824DDB35F562}" type="pres">
      <dgm:prSet presAssocID="{1DD02CF2-26CD-4EF2-9B55-C42F4D3A0AB2}" presName="connectorText" presStyleLbl="sibTrans2D1" presStyleIdx="4" presStyleCnt="7"/>
      <dgm:spPr/>
      <dgm:t>
        <a:bodyPr/>
        <a:lstStyle/>
        <a:p>
          <a:endParaRPr lang="en-US"/>
        </a:p>
      </dgm:t>
    </dgm:pt>
    <dgm:pt modelId="{05EDD08A-675A-4AF3-9885-F339E7AC0957}" type="pres">
      <dgm:prSet presAssocID="{A0C7291F-E7FE-4AFA-B6F3-79AA81E03C1F}" presName="node" presStyleLbl="node1" presStyleIdx="5" presStyleCnt="8" custScaleX="302092" custScaleY="47667" custLinFactX="240260" custLinFactNeighborX="300000" custLinFactNeighborY="72068">
        <dgm:presLayoutVars>
          <dgm:bulletEnabled val="1"/>
        </dgm:presLayoutVars>
      </dgm:prSet>
      <dgm:spPr/>
      <dgm:t>
        <a:bodyPr/>
        <a:lstStyle/>
        <a:p>
          <a:endParaRPr lang="en-US"/>
        </a:p>
      </dgm:t>
    </dgm:pt>
    <dgm:pt modelId="{4CE5D0B6-0B5C-4C26-A10D-D4D54C245498}" type="pres">
      <dgm:prSet presAssocID="{D590BAC9-967D-4F44-96B7-FD16C1FAB0DF}" presName="sibTrans" presStyleLbl="sibTrans2D1" presStyleIdx="5" presStyleCnt="7" custLinFactX="31113" custLinFactY="100000" custLinFactNeighborX="100000" custLinFactNeighborY="104266"/>
      <dgm:spPr/>
      <dgm:t>
        <a:bodyPr/>
        <a:lstStyle/>
        <a:p>
          <a:endParaRPr lang="en-US"/>
        </a:p>
      </dgm:t>
    </dgm:pt>
    <dgm:pt modelId="{A6820039-6288-4D50-BB3D-E6DF1321F384}" type="pres">
      <dgm:prSet presAssocID="{D590BAC9-967D-4F44-96B7-FD16C1FAB0DF}" presName="connectorText" presStyleLbl="sibTrans2D1" presStyleIdx="5" presStyleCnt="7"/>
      <dgm:spPr/>
      <dgm:t>
        <a:bodyPr/>
        <a:lstStyle/>
        <a:p>
          <a:endParaRPr lang="en-US"/>
        </a:p>
      </dgm:t>
    </dgm:pt>
    <dgm:pt modelId="{8A2EBC72-5DDD-4FF1-8AC4-935577066317}" type="pres">
      <dgm:prSet presAssocID="{E2F4FA0C-7345-413E-BA4F-531F250FEE53}" presName="node" presStyleLbl="node1" presStyleIdx="6" presStyleCnt="8" custScaleX="272442" custScaleY="106801" custLinFactX="-79310" custLinFactY="100000" custLinFactNeighborX="-100000" custLinFactNeighborY="113498">
        <dgm:presLayoutVars>
          <dgm:bulletEnabled val="1"/>
        </dgm:presLayoutVars>
      </dgm:prSet>
      <dgm:spPr/>
      <dgm:t>
        <a:bodyPr/>
        <a:lstStyle/>
        <a:p>
          <a:endParaRPr lang="en-US"/>
        </a:p>
      </dgm:t>
    </dgm:pt>
    <dgm:pt modelId="{89DDCC51-2665-4C65-8594-36954B129805}" type="pres">
      <dgm:prSet presAssocID="{0006901F-F048-4A10-A6FD-5197BCD3634E}" presName="sibTrans" presStyleLbl="sibTrans2D1" presStyleIdx="6" presStyleCnt="7"/>
      <dgm:spPr/>
      <dgm:t>
        <a:bodyPr/>
        <a:lstStyle/>
        <a:p>
          <a:endParaRPr lang="en-US"/>
        </a:p>
      </dgm:t>
    </dgm:pt>
    <dgm:pt modelId="{9BABC80F-C442-4122-A4A8-3D7B293B307D}" type="pres">
      <dgm:prSet presAssocID="{0006901F-F048-4A10-A6FD-5197BCD3634E}" presName="connectorText" presStyleLbl="sibTrans2D1" presStyleIdx="6" presStyleCnt="7"/>
      <dgm:spPr/>
      <dgm:t>
        <a:bodyPr/>
        <a:lstStyle/>
        <a:p>
          <a:endParaRPr lang="en-US"/>
        </a:p>
      </dgm:t>
    </dgm:pt>
    <dgm:pt modelId="{770E4011-CD9B-413D-B36E-FEB5E811C0AC}" type="pres">
      <dgm:prSet presAssocID="{7D5A2C03-5D04-4F3E-9DF2-A4516D559C2B}" presName="node" presStyleLbl="node1" presStyleIdx="7" presStyleCnt="8" custScaleX="282446" custLinFactX="-600000" custLinFactY="100000" custLinFactNeighborX="-644252" custLinFactNeighborY="106070">
        <dgm:presLayoutVars>
          <dgm:bulletEnabled val="1"/>
        </dgm:presLayoutVars>
      </dgm:prSet>
      <dgm:spPr/>
      <dgm:t>
        <a:bodyPr/>
        <a:lstStyle/>
        <a:p>
          <a:endParaRPr lang="en-US"/>
        </a:p>
      </dgm:t>
    </dgm:pt>
  </dgm:ptLst>
  <dgm:cxnLst>
    <dgm:cxn modelId="{A30ECD4E-3F90-47FF-B322-E0087551C8E2}" type="presOf" srcId="{A0C7291F-E7FE-4AFA-B6F3-79AA81E03C1F}" destId="{05EDD08A-675A-4AF3-9885-F339E7AC0957}" srcOrd="0" destOrd="0" presId="urn:microsoft.com/office/officeart/2005/8/layout/process1"/>
    <dgm:cxn modelId="{9EA9EDA1-FA77-4359-B65F-BC94745DB076}" srcId="{0515C1E2-8B73-4FDD-8B4D-45BF2B4130F4}" destId="{71BEA2FD-CE66-4213-87C4-21FCF9077414}" srcOrd="1" destOrd="0" parTransId="{B8E67E77-4CA0-47FC-B7A0-32ADDFF68052}" sibTransId="{92714C91-83B3-497B-A2DF-EB4E920BAD22}"/>
    <dgm:cxn modelId="{6E76CF3F-ABCF-43DF-A015-DB96A0A5DCC3}" srcId="{0515C1E2-8B73-4FDD-8B4D-45BF2B4130F4}" destId="{E98C8594-CD50-4EE4-9FB9-0DB228769121}" srcOrd="4" destOrd="0" parTransId="{3479162C-4410-413F-A52A-16EF954AEF90}" sibTransId="{1DD02CF2-26CD-4EF2-9B55-C42F4D3A0AB2}"/>
    <dgm:cxn modelId="{E6E08174-1DCC-43DD-9F2D-AA36FEBEA567}" type="presOf" srcId="{71BEA2FD-CE66-4213-87C4-21FCF9077414}" destId="{79FA724A-B459-4FBB-8E9C-71DAAE4B12A2}" srcOrd="0" destOrd="0" presId="urn:microsoft.com/office/officeart/2005/8/layout/process1"/>
    <dgm:cxn modelId="{247FABC5-58AA-4A2F-AC43-B5AE8658B8BA}" type="presOf" srcId="{F00EE3B9-BDC6-4B7B-A49F-7E97BC578C5C}" destId="{5E0A8D66-D1F4-40C9-9995-316AEA5EA7CA}" srcOrd="0" destOrd="0" presId="urn:microsoft.com/office/officeart/2005/8/layout/process1"/>
    <dgm:cxn modelId="{5718972B-A183-4D09-88EE-832728EA8E13}" srcId="{0515C1E2-8B73-4FDD-8B4D-45BF2B4130F4}" destId="{08A7F2F3-0E8D-4740-BAE9-0552EDBEB496}" srcOrd="0" destOrd="0" parTransId="{B727D269-E31F-41E7-A3AC-11D39AD89010}" sibTransId="{B93A06B8-490A-4585-A09F-9986F1BA11C9}"/>
    <dgm:cxn modelId="{55F481A3-A50B-4A0E-826B-E0F2E00AB4ED}" type="presOf" srcId="{E2F4FA0C-7345-413E-BA4F-531F250FEE53}" destId="{8A2EBC72-5DDD-4FF1-8AC4-935577066317}" srcOrd="0" destOrd="0" presId="urn:microsoft.com/office/officeart/2005/8/layout/process1"/>
    <dgm:cxn modelId="{C230C138-B05E-496B-A532-D91D0420EC79}" type="presOf" srcId="{E98C8594-CD50-4EE4-9FB9-0DB228769121}" destId="{E3220C40-23EB-44A0-82A4-EC4094631874}" srcOrd="0" destOrd="0" presId="urn:microsoft.com/office/officeart/2005/8/layout/process1"/>
    <dgm:cxn modelId="{369102C6-44EB-431D-B7C2-2E29A9695481}" type="presOf" srcId="{F89F572B-6841-4DF4-85BF-EEBB3CBDADF1}" destId="{EB743ED3-D07C-4A86-8800-986DB5E7125A}" srcOrd="1" destOrd="0" presId="urn:microsoft.com/office/officeart/2005/8/layout/process1"/>
    <dgm:cxn modelId="{60BEBA53-25A6-464B-B36F-CA235B83C2EB}" type="presOf" srcId="{D590BAC9-967D-4F44-96B7-FD16C1FAB0DF}" destId="{A6820039-6288-4D50-BB3D-E6DF1321F384}" srcOrd="1" destOrd="0" presId="urn:microsoft.com/office/officeart/2005/8/layout/process1"/>
    <dgm:cxn modelId="{D3B8B5FE-C6B3-4594-8D1E-D41DBE16154C}" type="presOf" srcId="{B93A06B8-490A-4585-A09F-9986F1BA11C9}" destId="{44B891FC-AEE2-4070-BA13-5D51035596BC}" srcOrd="0" destOrd="0" presId="urn:microsoft.com/office/officeart/2005/8/layout/process1"/>
    <dgm:cxn modelId="{F45833AB-51F4-4C4F-83E5-2773918F1364}" type="presOf" srcId="{F89F572B-6841-4DF4-85BF-EEBB3CBDADF1}" destId="{1689E840-B9A6-49C4-8B2A-31A667B16E7B}" srcOrd="0" destOrd="0" presId="urn:microsoft.com/office/officeart/2005/8/layout/process1"/>
    <dgm:cxn modelId="{7E65B525-A4E2-49E7-A033-7E71EB268678}" type="presOf" srcId="{0006901F-F048-4A10-A6FD-5197BCD3634E}" destId="{89DDCC51-2665-4C65-8594-36954B129805}" srcOrd="0" destOrd="0" presId="urn:microsoft.com/office/officeart/2005/8/layout/process1"/>
    <dgm:cxn modelId="{65F66987-BB6D-4A31-A0EC-BB2D7D4C9485}" type="presOf" srcId="{7D5A2C03-5D04-4F3E-9DF2-A4516D559C2B}" destId="{770E4011-CD9B-413D-B36E-FEB5E811C0AC}" srcOrd="0" destOrd="0" presId="urn:microsoft.com/office/officeart/2005/8/layout/process1"/>
    <dgm:cxn modelId="{20D37498-51A1-4333-9679-CF965EDF62E2}" srcId="{0515C1E2-8B73-4FDD-8B4D-45BF2B4130F4}" destId="{E2F4FA0C-7345-413E-BA4F-531F250FEE53}" srcOrd="6" destOrd="0" parTransId="{C3A21126-2F2C-4C9C-A9CE-D1D26A7B0A39}" sibTransId="{0006901F-F048-4A10-A6FD-5197BCD3634E}"/>
    <dgm:cxn modelId="{2BB6C67B-CE04-494B-8573-137F7412E3A6}" type="presOf" srcId="{A56D4516-212D-4101-AC5C-36FBE32195F2}" destId="{C68BE9C3-FF19-4857-9651-C450F82B788E}" srcOrd="0" destOrd="0" presId="urn:microsoft.com/office/officeart/2005/8/layout/process1"/>
    <dgm:cxn modelId="{84BE0CF0-A8BC-40C6-80C7-C39C357E31F9}" srcId="{0515C1E2-8B73-4FDD-8B4D-45BF2B4130F4}" destId="{F00EE3B9-BDC6-4B7B-A49F-7E97BC578C5C}" srcOrd="3" destOrd="0" parTransId="{A4AE274D-6C80-4DFC-9E1C-6ACA4ED60148}" sibTransId="{A56D4516-212D-4101-AC5C-36FBE32195F2}"/>
    <dgm:cxn modelId="{F2E89462-58C8-42C7-A41C-90E3A9C5B91D}" type="presOf" srcId="{112E4172-56A3-4909-B829-5A1192246616}" destId="{0D2320AC-CD73-46EC-AE07-5260614EE413}" srcOrd="0" destOrd="0" presId="urn:microsoft.com/office/officeart/2005/8/layout/process1"/>
    <dgm:cxn modelId="{1491C03B-5845-4E56-9A64-E04CDA9887F0}" type="presOf" srcId="{92714C91-83B3-497B-A2DF-EB4E920BAD22}" destId="{79E1D7D2-19D8-4A57-8DFC-2320F82E44CD}" srcOrd="0" destOrd="0" presId="urn:microsoft.com/office/officeart/2005/8/layout/process1"/>
    <dgm:cxn modelId="{6743E3E0-558B-498F-B0F0-48227F4F8A77}" type="presOf" srcId="{0006901F-F048-4A10-A6FD-5197BCD3634E}" destId="{9BABC80F-C442-4122-A4A8-3D7B293B307D}" srcOrd="1" destOrd="0" presId="urn:microsoft.com/office/officeart/2005/8/layout/process1"/>
    <dgm:cxn modelId="{0A854DE3-EA4C-4C0E-ABEB-6822B1A3400D}" type="presOf" srcId="{1DD02CF2-26CD-4EF2-9B55-C42F4D3A0AB2}" destId="{C5C6F7D9-312E-46EB-BA5D-824DDB35F562}" srcOrd="1" destOrd="0" presId="urn:microsoft.com/office/officeart/2005/8/layout/process1"/>
    <dgm:cxn modelId="{775CD997-3116-412F-9EEF-3ABDFE555336}" type="presOf" srcId="{D590BAC9-967D-4F44-96B7-FD16C1FAB0DF}" destId="{4CE5D0B6-0B5C-4C26-A10D-D4D54C245498}" srcOrd="0" destOrd="0" presId="urn:microsoft.com/office/officeart/2005/8/layout/process1"/>
    <dgm:cxn modelId="{2786E2A1-454D-4A0A-BFBB-E5BC534F7103}" type="presOf" srcId="{92714C91-83B3-497B-A2DF-EB4E920BAD22}" destId="{5A4A4CF1-4A51-460A-84DC-3FF96B5C7AFA}" srcOrd="1" destOrd="0" presId="urn:microsoft.com/office/officeart/2005/8/layout/process1"/>
    <dgm:cxn modelId="{0CB39FDA-6F8A-426A-AA81-319FEA79B8CC}" type="presOf" srcId="{1DD02CF2-26CD-4EF2-9B55-C42F4D3A0AB2}" destId="{956049D6-94E9-4F39-B0AC-0D0AB5762C4F}" srcOrd="0" destOrd="0" presId="urn:microsoft.com/office/officeart/2005/8/layout/process1"/>
    <dgm:cxn modelId="{C8392B41-B4FC-44C0-9920-684F3828ECC3}" srcId="{0515C1E2-8B73-4FDD-8B4D-45BF2B4130F4}" destId="{A0C7291F-E7FE-4AFA-B6F3-79AA81E03C1F}" srcOrd="5" destOrd="0" parTransId="{5AA9F6AA-9D14-4CC0-ADD1-FABAFCE58CEF}" sibTransId="{D590BAC9-967D-4F44-96B7-FD16C1FAB0DF}"/>
    <dgm:cxn modelId="{37898E03-3CE8-42F0-9C3C-ECD30BC94895}" type="presOf" srcId="{0515C1E2-8B73-4FDD-8B4D-45BF2B4130F4}" destId="{5EDA9389-BCB2-4DE3-9833-101E88624425}" srcOrd="0" destOrd="0" presId="urn:microsoft.com/office/officeart/2005/8/layout/process1"/>
    <dgm:cxn modelId="{4CA713E1-411B-4088-B19E-9E1BC056AF61}" type="presOf" srcId="{A56D4516-212D-4101-AC5C-36FBE32195F2}" destId="{99A398E5-5C70-438B-8FF2-1238B57C9BA2}" srcOrd="1" destOrd="0" presId="urn:microsoft.com/office/officeart/2005/8/layout/process1"/>
    <dgm:cxn modelId="{FA1476A3-EA8E-4440-B1E8-D2787DE1A539}" type="presOf" srcId="{08A7F2F3-0E8D-4740-BAE9-0552EDBEB496}" destId="{8DD701EC-4301-4823-8174-6A8421F1A7A5}" srcOrd="0" destOrd="0" presId="urn:microsoft.com/office/officeart/2005/8/layout/process1"/>
    <dgm:cxn modelId="{0E4F5B44-CA17-4FDD-B438-46112DCBF333}" type="presOf" srcId="{B93A06B8-490A-4585-A09F-9986F1BA11C9}" destId="{A6D6A911-923E-4EF1-AEEF-8CEA8CE80A91}" srcOrd="1" destOrd="0" presId="urn:microsoft.com/office/officeart/2005/8/layout/process1"/>
    <dgm:cxn modelId="{3F704424-308A-4567-A3F2-07022E4C0CEE}" srcId="{0515C1E2-8B73-4FDD-8B4D-45BF2B4130F4}" destId="{112E4172-56A3-4909-B829-5A1192246616}" srcOrd="2" destOrd="0" parTransId="{0EE3BE4C-A786-45FE-B234-48CC6AEB6714}" sibTransId="{F89F572B-6841-4DF4-85BF-EEBB3CBDADF1}"/>
    <dgm:cxn modelId="{7939621A-8623-43A4-9BEE-8294728BF5F1}" srcId="{0515C1E2-8B73-4FDD-8B4D-45BF2B4130F4}" destId="{7D5A2C03-5D04-4F3E-9DF2-A4516D559C2B}" srcOrd="7" destOrd="0" parTransId="{11013E84-A27C-4624-A7FF-ABBE171C08AE}" sibTransId="{3A04F8F7-8691-4277-BE0A-3836838B2AF5}"/>
    <dgm:cxn modelId="{6DB9A38A-56C0-41AA-A411-89BAF9C22680}" type="presParOf" srcId="{5EDA9389-BCB2-4DE3-9833-101E88624425}" destId="{8DD701EC-4301-4823-8174-6A8421F1A7A5}" srcOrd="0" destOrd="0" presId="urn:microsoft.com/office/officeart/2005/8/layout/process1"/>
    <dgm:cxn modelId="{F55B7C0A-261F-4D7A-BE58-06737BBF4D7E}" type="presParOf" srcId="{5EDA9389-BCB2-4DE3-9833-101E88624425}" destId="{44B891FC-AEE2-4070-BA13-5D51035596BC}" srcOrd="1" destOrd="0" presId="urn:microsoft.com/office/officeart/2005/8/layout/process1"/>
    <dgm:cxn modelId="{22AD7B03-423B-406E-922C-265360874AFC}" type="presParOf" srcId="{44B891FC-AEE2-4070-BA13-5D51035596BC}" destId="{A6D6A911-923E-4EF1-AEEF-8CEA8CE80A91}" srcOrd="0" destOrd="0" presId="urn:microsoft.com/office/officeart/2005/8/layout/process1"/>
    <dgm:cxn modelId="{651414E7-0640-4428-A8BA-58BBB59942D2}" type="presParOf" srcId="{5EDA9389-BCB2-4DE3-9833-101E88624425}" destId="{79FA724A-B459-4FBB-8E9C-71DAAE4B12A2}" srcOrd="2" destOrd="0" presId="urn:microsoft.com/office/officeart/2005/8/layout/process1"/>
    <dgm:cxn modelId="{1F57A4E7-0933-4692-A314-47850D68A6CF}" type="presParOf" srcId="{5EDA9389-BCB2-4DE3-9833-101E88624425}" destId="{79E1D7D2-19D8-4A57-8DFC-2320F82E44CD}" srcOrd="3" destOrd="0" presId="urn:microsoft.com/office/officeart/2005/8/layout/process1"/>
    <dgm:cxn modelId="{3FE6F40E-1E46-4A25-B522-0E4558586844}" type="presParOf" srcId="{79E1D7D2-19D8-4A57-8DFC-2320F82E44CD}" destId="{5A4A4CF1-4A51-460A-84DC-3FF96B5C7AFA}" srcOrd="0" destOrd="0" presId="urn:microsoft.com/office/officeart/2005/8/layout/process1"/>
    <dgm:cxn modelId="{8F45A2E9-D397-41A4-89D1-C35EA101299F}" type="presParOf" srcId="{5EDA9389-BCB2-4DE3-9833-101E88624425}" destId="{0D2320AC-CD73-46EC-AE07-5260614EE413}" srcOrd="4" destOrd="0" presId="urn:microsoft.com/office/officeart/2005/8/layout/process1"/>
    <dgm:cxn modelId="{A2644CDE-DAB3-4EA0-B5BF-DA7F0B8C59C4}" type="presParOf" srcId="{5EDA9389-BCB2-4DE3-9833-101E88624425}" destId="{1689E840-B9A6-49C4-8B2A-31A667B16E7B}" srcOrd="5" destOrd="0" presId="urn:microsoft.com/office/officeart/2005/8/layout/process1"/>
    <dgm:cxn modelId="{61CFFFEA-7A27-49A9-B7F4-0B1D977C6C68}" type="presParOf" srcId="{1689E840-B9A6-49C4-8B2A-31A667B16E7B}" destId="{EB743ED3-D07C-4A86-8800-986DB5E7125A}" srcOrd="0" destOrd="0" presId="urn:microsoft.com/office/officeart/2005/8/layout/process1"/>
    <dgm:cxn modelId="{8534D837-6131-47C8-8DD7-913CA8DD4B1F}" type="presParOf" srcId="{5EDA9389-BCB2-4DE3-9833-101E88624425}" destId="{5E0A8D66-D1F4-40C9-9995-316AEA5EA7CA}" srcOrd="6" destOrd="0" presId="urn:microsoft.com/office/officeart/2005/8/layout/process1"/>
    <dgm:cxn modelId="{A6B8DC16-035C-46A6-8017-8C376EFD8475}" type="presParOf" srcId="{5EDA9389-BCB2-4DE3-9833-101E88624425}" destId="{C68BE9C3-FF19-4857-9651-C450F82B788E}" srcOrd="7" destOrd="0" presId="urn:microsoft.com/office/officeart/2005/8/layout/process1"/>
    <dgm:cxn modelId="{76EAFE19-A21B-4742-99A4-0BEFE8762BBE}" type="presParOf" srcId="{C68BE9C3-FF19-4857-9651-C450F82B788E}" destId="{99A398E5-5C70-438B-8FF2-1238B57C9BA2}" srcOrd="0" destOrd="0" presId="urn:microsoft.com/office/officeart/2005/8/layout/process1"/>
    <dgm:cxn modelId="{B07704D1-C8E2-4AA1-9A71-A329FBA03E4F}" type="presParOf" srcId="{5EDA9389-BCB2-4DE3-9833-101E88624425}" destId="{E3220C40-23EB-44A0-82A4-EC4094631874}" srcOrd="8" destOrd="0" presId="urn:microsoft.com/office/officeart/2005/8/layout/process1"/>
    <dgm:cxn modelId="{F9B78B27-0AB8-44E1-BC14-3CE2E5925A67}" type="presParOf" srcId="{5EDA9389-BCB2-4DE3-9833-101E88624425}" destId="{956049D6-94E9-4F39-B0AC-0D0AB5762C4F}" srcOrd="9" destOrd="0" presId="urn:microsoft.com/office/officeart/2005/8/layout/process1"/>
    <dgm:cxn modelId="{A580F584-A8DE-4B21-9E3D-8F332B9C0090}" type="presParOf" srcId="{956049D6-94E9-4F39-B0AC-0D0AB5762C4F}" destId="{C5C6F7D9-312E-46EB-BA5D-824DDB35F562}" srcOrd="0" destOrd="0" presId="urn:microsoft.com/office/officeart/2005/8/layout/process1"/>
    <dgm:cxn modelId="{F3A9B51F-2F52-4524-B5C4-47537A9609EA}" type="presParOf" srcId="{5EDA9389-BCB2-4DE3-9833-101E88624425}" destId="{05EDD08A-675A-4AF3-9885-F339E7AC0957}" srcOrd="10" destOrd="0" presId="urn:microsoft.com/office/officeart/2005/8/layout/process1"/>
    <dgm:cxn modelId="{525BFAA3-9417-466F-87A9-A8DC13407BE7}" type="presParOf" srcId="{5EDA9389-BCB2-4DE3-9833-101E88624425}" destId="{4CE5D0B6-0B5C-4C26-A10D-D4D54C245498}" srcOrd="11" destOrd="0" presId="urn:microsoft.com/office/officeart/2005/8/layout/process1"/>
    <dgm:cxn modelId="{85BC9D13-D42D-4CEE-9F70-A8F101C5DFDC}" type="presParOf" srcId="{4CE5D0B6-0B5C-4C26-A10D-D4D54C245498}" destId="{A6820039-6288-4D50-BB3D-E6DF1321F384}" srcOrd="0" destOrd="0" presId="urn:microsoft.com/office/officeart/2005/8/layout/process1"/>
    <dgm:cxn modelId="{37D776D2-C74F-4A76-BE44-64B12C79ACD7}" type="presParOf" srcId="{5EDA9389-BCB2-4DE3-9833-101E88624425}" destId="{8A2EBC72-5DDD-4FF1-8AC4-935577066317}" srcOrd="12" destOrd="0" presId="urn:microsoft.com/office/officeart/2005/8/layout/process1"/>
    <dgm:cxn modelId="{DD5E1D60-6ADD-44B7-84FF-ED046A5EDF2F}" type="presParOf" srcId="{5EDA9389-BCB2-4DE3-9833-101E88624425}" destId="{89DDCC51-2665-4C65-8594-36954B129805}" srcOrd="13" destOrd="0" presId="urn:microsoft.com/office/officeart/2005/8/layout/process1"/>
    <dgm:cxn modelId="{F93195B2-3494-44A4-83C3-C66E0E9A5959}" type="presParOf" srcId="{89DDCC51-2665-4C65-8594-36954B129805}" destId="{9BABC80F-C442-4122-A4A8-3D7B293B307D}" srcOrd="0" destOrd="0" presId="urn:microsoft.com/office/officeart/2005/8/layout/process1"/>
    <dgm:cxn modelId="{6F536577-4D6D-4EC9-9DED-A5AB66A7BE75}" type="presParOf" srcId="{5EDA9389-BCB2-4DE3-9833-101E88624425}" destId="{770E4011-CD9B-413D-B36E-FEB5E811C0AC}"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701EC-4301-4823-8174-6A8421F1A7A5}">
      <dsp:nvSpPr>
        <dsp:cNvPr id="0" name=""/>
        <dsp:cNvSpPr/>
      </dsp:nvSpPr>
      <dsp:spPr>
        <a:xfrm>
          <a:off x="197484" y="0"/>
          <a:ext cx="1071479" cy="165432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Aim</a:t>
          </a:r>
        </a:p>
        <a:p>
          <a:pPr lvl="0" algn="ctr" defTabSz="444500">
            <a:lnSpc>
              <a:spcPct val="90000"/>
            </a:lnSpc>
            <a:spcBef>
              <a:spcPct val="0"/>
            </a:spcBef>
            <a:spcAft>
              <a:spcPct val="35000"/>
            </a:spcAft>
          </a:pPr>
          <a:r>
            <a:rPr lang="en-AU" sz="1000" kern="1200" dirty="0" smtClean="0"/>
            <a:t>to </a:t>
          </a:r>
          <a:r>
            <a:rPr lang="en-AU" sz="1000" i="0" kern="1200" dirty="0" smtClean="0"/>
            <a:t>minimise the effects of state and territory borders on law enforcement and justice services in cross-border region</a:t>
          </a:r>
          <a:endParaRPr lang="en-US" sz="1000" i="0" kern="1200" dirty="0"/>
        </a:p>
      </dsp:txBody>
      <dsp:txXfrm>
        <a:off x="228867" y="31383"/>
        <a:ext cx="1008713" cy="1591559"/>
      </dsp:txXfrm>
    </dsp:sp>
    <dsp:sp modelId="{44B891FC-AEE2-4070-BA13-5D51035596BC}">
      <dsp:nvSpPr>
        <dsp:cNvPr id="0" name=""/>
        <dsp:cNvSpPr/>
      </dsp:nvSpPr>
      <dsp:spPr>
        <a:xfrm rot="2613018">
          <a:off x="1246172" y="1485412"/>
          <a:ext cx="173888" cy="75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249296" y="1492725"/>
        <a:ext cx="151189" cy="45398"/>
      </dsp:txXfrm>
    </dsp:sp>
    <dsp:sp modelId="{79FA724A-B459-4FBB-8E9C-71DAAE4B12A2}">
      <dsp:nvSpPr>
        <dsp:cNvPr id="0" name=""/>
        <dsp:cNvSpPr/>
      </dsp:nvSpPr>
      <dsp:spPr>
        <a:xfrm>
          <a:off x="1424557" y="1562507"/>
          <a:ext cx="821208" cy="62438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Legislative framework</a:t>
          </a:r>
          <a:endParaRPr lang="en-US" sz="1000" kern="1200" dirty="0"/>
        </a:p>
      </dsp:txBody>
      <dsp:txXfrm>
        <a:off x="1442845" y="1580795"/>
        <a:ext cx="784632" cy="587813"/>
      </dsp:txXfrm>
    </dsp:sp>
    <dsp:sp modelId="{79E1D7D2-19D8-4A57-8DFC-2320F82E44CD}">
      <dsp:nvSpPr>
        <dsp:cNvPr id="0" name=""/>
        <dsp:cNvSpPr/>
      </dsp:nvSpPr>
      <dsp:spPr>
        <a:xfrm rot="21181018">
          <a:off x="2366261" y="1755931"/>
          <a:ext cx="259414" cy="75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66345" y="1772444"/>
        <a:ext cx="236715" cy="45398"/>
      </dsp:txXfrm>
    </dsp:sp>
    <dsp:sp modelId="{0D2320AC-CD73-46EC-AE07-5260614EE413}">
      <dsp:nvSpPr>
        <dsp:cNvPr id="0" name=""/>
        <dsp:cNvSpPr/>
      </dsp:nvSpPr>
      <dsp:spPr>
        <a:xfrm>
          <a:off x="2731596" y="1241651"/>
          <a:ext cx="979401" cy="92654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Service level agreements</a:t>
          </a:r>
          <a:endParaRPr lang="en-US" sz="1000" kern="1200" dirty="0"/>
        </a:p>
      </dsp:txBody>
      <dsp:txXfrm>
        <a:off x="2758734" y="1268789"/>
        <a:ext cx="925125" cy="872267"/>
      </dsp:txXfrm>
    </dsp:sp>
    <dsp:sp modelId="{1689E840-B9A6-49C4-8B2A-31A667B16E7B}">
      <dsp:nvSpPr>
        <dsp:cNvPr id="0" name=""/>
        <dsp:cNvSpPr/>
      </dsp:nvSpPr>
      <dsp:spPr>
        <a:xfrm rot="254770">
          <a:off x="3801771" y="1717373"/>
          <a:ext cx="193534" cy="75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801802" y="1731666"/>
        <a:ext cx="170835" cy="45398"/>
      </dsp:txXfrm>
    </dsp:sp>
    <dsp:sp modelId="{5E0A8D66-D1F4-40C9-9995-316AEA5EA7CA}">
      <dsp:nvSpPr>
        <dsp:cNvPr id="0" name=""/>
        <dsp:cNvSpPr/>
      </dsp:nvSpPr>
      <dsp:spPr>
        <a:xfrm>
          <a:off x="4075155" y="1306032"/>
          <a:ext cx="809337" cy="984662"/>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Mechanisms in practice?</a:t>
          </a:r>
          <a:endParaRPr lang="en-US" sz="1000" kern="1200" dirty="0"/>
        </a:p>
      </dsp:txBody>
      <dsp:txXfrm>
        <a:off x="4098860" y="1329737"/>
        <a:ext cx="761927" cy="937252"/>
      </dsp:txXfrm>
    </dsp:sp>
    <dsp:sp modelId="{C68BE9C3-FF19-4857-9651-C450F82B788E}">
      <dsp:nvSpPr>
        <dsp:cNvPr id="0" name=""/>
        <dsp:cNvSpPr/>
      </dsp:nvSpPr>
      <dsp:spPr>
        <a:xfrm rot="1447358">
          <a:off x="4956857" y="2016028"/>
          <a:ext cx="187065" cy="75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57848" y="2026523"/>
        <a:ext cx="164366" cy="45398"/>
      </dsp:txXfrm>
    </dsp:sp>
    <dsp:sp modelId="{E3220C40-23EB-44A0-82A4-EC4094631874}">
      <dsp:nvSpPr>
        <dsp:cNvPr id="0" name=""/>
        <dsp:cNvSpPr/>
      </dsp:nvSpPr>
      <dsp:spPr>
        <a:xfrm>
          <a:off x="5206623" y="1911325"/>
          <a:ext cx="1065945" cy="90231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Ongoing and productive collaboration</a:t>
          </a:r>
          <a:endParaRPr lang="en-US" sz="1000" kern="1200" dirty="0"/>
        </a:p>
      </dsp:txBody>
      <dsp:txXfrm>
        <a:off x="5233051" y="1937753"/>
        <a:ext cx="1013089" cy="849459"/>
      </dsp:txXfrm>
    </dsp:sp>
    <dsp:sp modelId="{956049D6-94E9-4F39-B0AC-0D0AB5762C4F}">
      <dsp:nvSpPr>
        <dsp:cNvPr id="0" name=""/>
        <dsp:cNvSpPr/>
      </dsp:nvSpPr>
      <dsp:spPr>
        <a:xfrm rot="2457943">
          <a:off x="6318405" y="2937120"/>
          <a:ext cx="253214" cy="75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321184" y="2944812"/>
        <a:ext cx="230515" cy="45398"/>
      </dsp:txXfrm>
    </dsp:sp>
    <dsp:sp modelId="{05EDD08A-675A-4AF3-9885-F339E7AC0957}">
      <dsp:nvSpPr>
        <dsp:cNvPr id="0" name=""/>
        <dsp:cNvSpPr/>
      </dsp:nvSpPr>
      <dsp:spPr>
        <a:xfrm>
          <a:off x="6463376" y="3126867"/>
          <a:ext cx="921673" cy="528289"/>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Coordination</a:t>
          </a:r>
          <a:endParaRPr lang="en-US" sz="1000" kern="1200" dirty="0"/>
        </a:p>
      </dsp:txBody>
      <dsp:txXfrm>
        <a:off x="6478849" y="3142340"/>
        <a:ext cx="890727" cy="497343"/>
      </dsp:txXfrm>
    </dsp:sp>
    <dsp:sp modelId="{4CE5D0B6-0B5C-4C26-A10D-D4D54C245498}">
      <dsp:nvSpPr>
        <dsp:cNvPr id="0" name=""/>
        <dsp:cNvSpPr/>
      </dsp:nvSpPr>
      <dsp:spPr>
        <a:xfrm rot="6668396">
          <a:off x="6912588" y="3949943"/>
          <a:ext cx="196470" cy="75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6928031" y="3954490"/>
        <a:ext cx="173771" cy="45398"/>
      </dsp:txXfrm>
    </dsp:sp>
    <dsp:sp modelId="{8A2EBC72-5DDD-4FF1-8AC4-935577066317}">
      <dsp:nvSpPr>
        <dsp:cNvPr id="0" name=""/>
        <dsp:cNvSpPr/>
      </dsp:nvSpPr>
      <dsp:spPr>
        <a:xfrm>
          <a:off x="6043934" y="4000909"/>
          <a:ext cx="831212" cy="118366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Timely justice</a:t>
          </a:r>
        </a:p>
        <a:p>
          <a:pPr lvl="0" algn="ctr" defTabSz="444500">
            <a:lnSpc>
              <a:spcPct val="90000"/>
            </a:lnSpc>
            <a:spcBef>
              <a:spcPct val="0"/>
            </a:spcBef>
            <a:spcAft>
              <a:spcPct val="35000"/>
            </a:spcAft>
          </a:pPr>
          <a:r>
            <a:rPr lang="en-US" sz="1000" kern="1200" dirty="0" smtClean="0"/>
            <a:t>Effective justice</a:t>
          </a:r>
        </a:p>
        <a:p>
          <a:pPr lvl="0" algn="ctr" defTabSz="444500">
            <a:lnSpc>
              <a:spcPct val="90000"/>
            </a:lnSpc>
            <a:spcBef>
              <a:spcPct val="0"/>
            </a:spcBef>
            <a:spcAft>
              <a:spcPct val="35000"/>
            </a:spcAft>
          </a:pPr>
          <a:r>
            <a:rPr lang="en-US" sz="1000" kern="1200" dirty="0" smtClean="0"/>
            <a:t>Meaningful justice</a:t>
          </a:r>
          <a:endParaRPr lang="en-US" sz="1000" kern="1200" dirty="0"/>
        </a:p>
      </dsp:txBody>
      <dsp:txXfrm>
        <a:off x="6068279" y="4025254"/>
        <a:ext cx="782522" cy="1134976"/>
      </dsp:txXfrm>
    </dsp:sp>
    <dsp:sp modelId="{89DDCC51-2665-4C65-8594-36954B129805}">
      <dsp:nvSpPr>
        <dsp:cNvPr id="0" name=""/>
        <dsp:cNvSpPr/>
      </dsp:nvSpPr>
      <dsp:spPr>
        <a:xfrm rot="10699149">
          <a:off x="5702383" y="4573723"/>
          <a:ext cx="232145" cy="75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725077" y="4588523"/>
        <a:ext cx="209446" cy="45398"/>
      </dsp:txXfrm>
    </dsp:sp>
    <dsp:sp modelId="{770E4011-CD9B-413D-B36E-FEB5E811C0AC}">
      <dsp:nvSpPr>
        <dsp:cNvPr id="0" name=""/>
        <dsp:cNvSpPr/>
      </dsp:nvSpPr>
      <dsp:spPr>
        <a:xfrm>
          <a:off x="4744377" y="4076284"/>
          <a:ext cx="861734" cy="110829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Improved community safety</a:t>
          </a:r>
          <a:endParaRPr lang="en-US" sz="1000" kern="1200" dirty="0"/>
        </a:p>
      </dsp:txBody>
      <dsp:txXfrm>
        <a:off x="4769616" y="4101523"/>
        <a:ext cx="811256" cy="10578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5FF52-2E67-4D38-A610-B48537B8DA62}" type="datetimeFigureOut">
              <a:rPr lang="en-AU" smtClean="0"/>
              <a:pPr/>
              <a:t>18/03/2015</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266AB-8515-4AE8-ABA8-E6CA3C05F795}" type="slidenum">
              <a:rPr lang="en-AU" smtClean="0"/>
              <a:pPr/>
              <a:t>‹#›</a:t>
            </a:fld>
            <a:endParaRPr lang="en-AU" dirty="0"/>
          </a:p>
        </p:txBody>
      </p:sp>
    </p:spTree>
    <p:extLst>
      <p:ext uri="{BB962C8B-B14F-4D97-AF65-F5344CB8AC3E}">
        <p14:creationId xmlns:p14="http://schemas.microsoft.com/office/powerpoint/2010/main" val="420372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13</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19</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2</a:t>
            </a:fld>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20</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21</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22</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23</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24</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25</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26</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3</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4</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8D266AB-8515-4AE8-ABA8-E6CA3C05F795}" type="slidenum">
              <a:rPr lang="en-AU" smtClean="0"/>
              <a:pPr/>
              <a:t>7</a:t>
            </a:fld>
            <a:endParaRPr lang="en-AU" dirty="0"/>
          </a:p>
        </p:txBody>
      </p:sp>
    </p:spTree>
    <p:extLst>
      <p:ext uri="{BB962C8B-B14F-4D97-AF65-F5344CB8AC3E}">
        <p14:creationId xmlns:p14="http://schemas.microsoft.com/office/powerpoint/2010/main" val="356512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8D266AB-8515-4AE8-ABA8-E6CA3C05F795}" type="slidenum">
              <a:rPr lang="en-AU" smtClean="0"/>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263A31-AC90-4DA6-BB67-B51ACBC21F72}" type="datetimeFigureOut">
              <a:rPr lang="en-US" smtClean="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B131E6-6C9B-4E1F-9501-D9823B254FB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263A31-AC90-4DA6-BB67-B51ACBC21F72}" type="datetimeFigureOut">
              <a:rPr lang="en-US" smtClean="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B131E6-6C9B-4E1F-9501-D9823B254F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263A31-AC90-4DA6-BB67-B51ACBC21F72}" type="datetimeFigureOut">
              <a:rPr lang="en-US" smtClean="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B131E6-6C9B-4E1F-9501-D9823B254F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263A31-AC90-4DA6-BB67-B51ACBC21F72}" type="datetimeFigureOut">
              <a:rPr lang="en-US" smtClean="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B131E6-6C9B-4E1F-9501-D9823B254F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263A31-AC90-4DA6-BB67-B51ACBC21F72}" type="datetimeFigureOut">
              <a:rPr lang="en-US" smtClean="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B131E6-6C9B-4E1F-9501-D9823B254FB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263A31-AC90-4DA6-BB67-B51ACBC21F72}" type="datetimeFigureOut">
              <a:rPr lang="en-US" smtClean="0"/>
              <a:pPr/>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B131E6-6C9B-4E1F-9501-D9823B254F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263A31-AC90-4DA6-BB67-B51ACBC21F72}" type="datetimeFigureOut">
              <a:rPr lang="en-US" smtClean="0"/>
              <a:pPr/>
              <a:t>3/18/2015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B131E6-6C9B-4E1F-9501-D9823B254F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263A31-AC90-4DA6-BB67-B51ACBC21F72}" type="datetimeFigureOut">
              <a:rPr lang="en-US" smtClean="0"/>
              <a:pPr/>
              <a:t>3/18/2015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B131E6-6C9B-4E1F-9501-D9823B254F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63A31-AC90-4DA6-BB67-B51ACBC21F72}" type="datetimeFigureOut">
              <a:rPr lang="en-US" smtClean="0"/>
              <a:pPr/>
              <a:t>3/18/2015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B131E6-6C9B-4E1F-9501-D9823B254F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263A31-AC90-4DA6-BB67-B51ACBC21F72}" type="datetimeFigureOut">
              <a:rPr lang="en-US" smtClean="0"/>
              <a:pPr/>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B131E6-6C9B-4E1F-9501-D9823B254FB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263A31-AC90-4DA6-BB67-B51ACBC21F72}" type="datetimeFigureOut">
              <a:rPr lang="en-US" smtClean="0"/>
              <a:pPr/>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B131E6-6C9B-4E1F-9501-D9823B254FB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63A31-AC90-4DA6-BB67-B51ACBC21F72}" type="datetimeFigureOut">
              <a:rPr lang="en-US" smtClean="0"/>
              <a:pPr/>
              <a:t>3/18/2015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131E6-6C9B-4E1F-9501-D9823B254F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5"/>
            <a:ext cx="7772400" cy="2475706"/>
          </a:xfrm>
        </p:spPr>
        <p:txBody>
          <a:bodyPr>
            <a:normAutofit/>
          </a:bodyPr>
          <a:lstStyle/>
          <a:p>
            <a:r>
              <a:rPr lang="en-US" dirty="0" smtClean="0"/>
              <a:t/>
            </a:r>
            <a:br>
              <a:rPr lang="en-US" dirty="0" smtClean="0"/>
            </a:br>
            <a:r>
              <a:rPr lang="en-US" dirty="0"/>
              <a:t>T</a:t>
            </a:r>
            <a:r>
              <a:rPr lang="en-US" dirty="0" smtClean="0"/>
              <a:t>he Australian Cross Border Justice Scheme</a:t>
            </a:r>
            <a:endParaRPr lang="en-US" dirty="0"/>
          </a:p>
        </p:txBody>
      </p:sp>
      <p:sp>
        <p:nvSpPr>
          <p:cNvPr id="3" name="Subtitle 2"/>
          <p:cNvSpPr>
            <a:spLocks noGrp="1"/>
          </p:cNvSpPr>
          <p:nvPr>
            <p:ph type="subTitle" idx="1"/>
          </p:nvPr>
        </p:nvSpPr>
        <p:spPr>
          <a:xfrm>
            <a:off x="1371600" y="3886200"/>
            <a:ext cx="6400800" cy="1198984"/>
          </a:xfrm>
        </p:spPr>
        <p:txBody>
          <a:bodyPr>
            <a:normAutofit fontScale="85000" lnSpcReduction="20000"/>
          </a:bodyPr>
          <a:lstStyle/>
          <a:p>
            <a:r>
              <a:rPr lang="en-US" sz="2800" dirty="0"/>
              <a:t>Rick Sarre </a:t>
            </a:r>
          </a:p>
          <a:p>
            <a:r>
              <a:rPr lang="en-US" sz="2800" dirty="0" smtClean="0"/>
              <a:t>Law School</a:t>
            </a:r>
          </a:p>
          <a:p>
            <a:r>
              <a:rPr lang="en-US" sz="2800" dirty="0" smtClean="0"/>
              <a:t>University of South Australia</a:t>
            </a:r>
          </a:p>
        </p:txBody>
      </p:sp>
      <p:pic>
        <p:nvPicPr>
          <p:cNvPr id="4" name="Picture 3" descr="C:\Documents and Settings\Administrator\My Documents\My Pictures\utas-logo.gif"/>
          <p:cNvPicPr/>
          <p:nvPr/>
        </p:nvPicPr>
        <p:blipFill>
          <a:blip r:embed="rId3" cstate="print"/>
          <a:srcRect/>
          <a:stretch>
            <a:fillRect/>
          </a:stretch>
        </p:blipFill>
        <p:spPr bwMode="auto">
          <a:xfrm>
            <a:off x="2699792" y="404664"/>
            <a:ext cx="904875" cy="1152128"/>
          </a:xfrm>
          <a:prstGeom prst="rect">
            <a:avLst/>
          </a:prstGeom>
          <a:noFill/>
          <a:ln w="9525">
            <a:noFill/>
            <a:miter lim="800000"/>
            <a:headEnd/>
            <a:tailEnd/>
          </a:ln>
        </p:spPr>
      </p:pic>
      <p:pic>
        <p:nvPicPr>
          <p:cNvPr id="5" name="Picture 4" descr="unisa_high_quality"/>
          <p:cNvPicPr/>
          <p:nvPr/>
        </p:nvPicPr>
        <p:blipFill>
          <a:blip r:embed="rId4" cstate="print"/>
          <a:srcRect/>
          <a:stretch>
            <a:fillRect/>
          </a:stretch>
        </p:blipFill>
        <p:spPr bwMode="auto">
          <a:xfrm>
            <a:off x="5580112" y="408293"/>
            <a:ext cx="1009650" cy="11811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57200" y="1268760"/>
            <a:ext cx="8435280" cy="5184576"/>
          </a:xfrm>
        </p:spPr>
        <p:txBody>
          <a:bodyPr>
            <a:noAutofit/>
          </a:bodyPr>
          <a:lstStyle/>
          <a:p>
            <a:pPr lvl="0"/>
            <a:r>
              <a:rPr lang="en-US" dirty="0"/>
              <a:t>Review of legislation, literature and program/policy </a:t>
            </a:r>
            <a:r>
              <a:rPr lang="en-US" dirty="0" smtClean="0"/>
              <a:t>information</a:t>
            </a:r>
          </a:p>
          <a:p>
            <a:pPr lvl="0"/>
            <a:r>
              <a:rPr lang="en-US" dirty="0" smtClean="0"/>
              <a:t>Scan of monthly/quarterly </a:t>
            </a:r>
            <a:r>
              <a:rPr lang="en-US" dirty="0"/>
              <a:t>reports on activities and </a:t>
            </a:r>
            <a:r>
              <a:rPr lang="en-US" dirty="0" smtClean="0"/>
              <a:t>costs</a:t>
            </a:r>
          </a:p>
          <a:p>
            <a:pPr lvl="0"/>
            <a:r>
              <a:rPr lang="en-US" dirty="0" smtClean="0"/>
              <a:t>Review of characteristics of the region</a:t>
            </a:r>
            <a:endParaRPr lang="en-US" dirty="0"/>
          </a:p>
          <a:p>
            <a:pPr lvl="0"/>
            <a:r>
              <a:rPr lang="en-US" dirty="0" smtClean="0"/>
              <a:t>Scan of criminal </a:t>
            </a:r>
            <a:r>
              <a:rPr lang="en-US" dirty="0"/>
              <a:t>justice administrative data collection and analysis</a:t>
            </a:r>
          </a:p>
          <a:p>
            <a:pPr lvl="0"/>
            <a:r>
              <a:rPr lang="en-US" dirty="0"/>
              <a:t>Key stakeholder consultations: interviews and </a:t>
            </a:r>
            <a:r>
              <a:rPr lang="en-US" dirty="0" smtClean="0"/>
              <a:t>surveys</a:t>
            </a:r>
            <a:endParaRPr lang="en-US" dirty="0"/>
          </a:p>
          <a:p>
            <a:pPr lvl="0"/>
            <a:r>
              <a:rPr lang="en-US" dirty="0" smtClean="0"/>
              <a:t>Consultations</a:t>
            </a:r>
            <a:r>
              <a:rPr lang="en-US" dirty="0"/>
              <a:t>: interviews and </a:t>
            </a:r>
            <a:r>
              <a:rPr lang="en-US" dirty="0" smtClean="0"/>
              <a:t>workshops</a:t>
            </a:r>
            <a:endParaRPr lang="en-US" dirty="0"/>
          </a:p>
          <a:p>
            <a:endParaRPr lang="en-US" sz="2400" dirty="0"/>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r>
              <a:rPr lang="en-AU" dirty="0" smtClean="0"/>
              <a:t>124 </a:t>
            </a:r>
            <a:r>
              <a:rPr lang="en-AU" dirty="0"/>
              <a:t>people in 10 communities </a:t>
            </a:r>
            <a:r>
              <a:rPr lang="en-AU" dirty="0" smtClean="0"/>
              <a:t>interviewed</a:t>
            </a:r>
          </a:p>
          <a:p>
            <a:r>
              <a:rPr lang="en-AU" dirty="0" smtClean="0"/>
              <a:t>50 </a:t>
            </a:r>
            <a:r>
              <a:rPr lang="en-AU" dirty="0"/>
              <a:t>local justice service providers </a:t>
            </a:r>
            <a:r>
              <a:rPr lang="en-AU" dirty="0" smtClean="0"/>
              <a:t>participated </a:t>
            </a:r>
            <a:r>
              <a:rPr lang="en-AU" dirty="0"/>
              <a:t>in an online </a:t>
            </a:r>
            <a:r>
              <a:rPr lang="en-AU" dirty="0" smtClean="0"/>
              <a:t>survey</a:t>
            </a:r>
          </a:p>
          <a:p>
            <a:r>
              <a:rPr lang="en-AU" dirty="0" smtClean="0"/>
              <a:t>35 </a:t>
            </a:r>
            <a:r>
              <a:rPr lang="en-AU" dirty="0"/>
              <a:t>key stakeholders participated in face-to-face or telephone </a:t>
            </a:r>
            <a:r>
              <a:rPr lang="en-AU" dirty="0" smtClean="0"/>
              <a:t>interviews</a:t>
            </a:r>
          </a:p>
          <a:p>
            <a:r>
              <a:rPr lang="en-AU" dirty="0"/>
              <a:t>C</a:t>
            </a:r>
            <a:r>
              <a:rPr lang="en-AU" dirty="0" smtClean="0"/>
              <a:t>ensus compiled (Dec 2012) </a:t>
            </a:r>
            <a:r>
              <a:rPr lang="en-AU" dirty="0"/>
              <a:t>of current police warrants, community corrections cases and </a:t>
            </a:r>
            <a:r>
              <a:rPr lang="en-AU" dirty="0" smtClean="0"/>
              <a:t>prisoners</a:t>
            </a:r>
          </a:p>
          <a:p>
            <a:r>
              <a:rPr lang="en-AU" dirty="0"/>
              <a:t>C</a:t>
            </a:r>
            <a:r>
              <a:rPr lang="en-AU" dirty="0" smtClean="0"/>
              <a:t>ourt </a:t>
            </a:r>
            <a:r>
              <a:rPr lang="en-AU" dirty="0"/>
              <a:t>and police data </a:t>
            </a:r>
            <a:r>
              <a:rPr lang="en-AU" dirty="0" smtClean="0"/>
              <a:t>were reviewed</a:t>
            </a:r>
          </a:p>
          <a:p>
            <a:r>
              <a:rPr lang="en-AU" dirty="0"/>
              <a:t>D</a:t>
            </a:r>
            <a:r>
              <a:rPr lang="en-AU" dirty="0" smtClean="0"/>
              <a:t>emographic </a:t>
            </a:r>
            <a:r>
              <a:rPr lang="en-AU" dirty="0"/>
              <a:t>profile of the region updated, based on 2011 </a:t>
            </a:r>
            <a:r>
              <a:rPr lang="en-AU" dirty="0" smtClean="0"/>
              <a:t>ABS statistics</a:t>
            </a:r>
            <a:endParaRPr lang="en-AU" dirty="0"/>
          </a:p>
          <a:p>
            <a:endParaRPr lang="en-US" dirty="0"/>
          </a:p>
        </p:txBody>
      </p:sp>
    </p:spTree>
    <p:extLst>
      <p:ext uri="{BB962C8B-B14F-4D97-AF65-F5344CB8AC3E}">
        <p14:creationId xmlns:p14="http://schemas.microsoft.com/office/powerpoint/2010/main" val="1165639038"/>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pPr marL="0" indent="0">
              <a:buNone/>
            </a:pPr>
            <a:r>
              <a:rPr lang="en-AU" i="1" dirty="0" smtClean="0"/>
              <a:t>Frustrations</a:t>
            </a:r>
            <a:r>
              <a:rPr lang="en-AU" dirty="0" smtClean="0"/>
              <a:t>:</a:t>
            </a:r>
          </a:p>
          <a:p>
            <a:r>
              <a:rPr lang="en-AU" dirty="0" smtClean="0"/>
              <a:t>more </a:t>
            </a:r>
            <a:r>
              <a:rPr lang="en-AU" dirty="0"/>
              <a:t>police </a:t>
            </a:r>
            <a:r>
              <a:rPr lang="en-AU" dirty="0" smtClean="0"/>
              <a:t>were appointed to </a:t>
            </a:r>
            <a:r>
              <a:rPr lang="en-AU" dirty="0"/>
              <a:t>the </a:t>
            </a:r>
            <a:r>
              <a:rPr lang="en-AU" dirty="0" smtClean="0"/>
              <a:t>APY lands by </a:t>
            </a:r>
            <a:r>
              <a:rPr lang="en-AU" dirty="0"/>
              <a:t>the SA </a:t>
            </a:r>
            <a:r>
              <a:rPr lang="en-AU" dirty="0" smtClean="0"/>
              <a:t>government in the lead-up</a:t>
            </a:r>
          </a:p>
          <a:p>
            <a:r>
              <a:rPr lang="en-AU" dirty="0"/>
              <a:t>t</a:t>
            </a:r>
            <a:r>
              <a:rPr lang="en-AU" dirty="0" smtClean="0"/>
              <a:t>he Federal government’s Northern </a:t>
            </a:r>
            <a:r>
              <a:rPr lang="en-AU" dirty="0"/>
              <a:t>Territory </a:t>
            </a:r>
            <a:r>
              <a:rPr lang="en-AU" dirty="0" smtClean="0"/>
              <a:t>intervention continued to unfold (from 2008) </a:t>
            </a:r>
          </a:p>
          <a:p>
            <a:pPr marL="0" indent="0">
              <a:buNone/>
            </a:pPr>
            <a:r>
              <a:rPr lang="en-AU" dirty="0" smtClean="0"/>
              <a:t>Both factors led to many offenders leaving the region for Alice Springs and Darwin.</a:t>
            </a:r>
            <a:endParaRPr lang="en-AU" dirty="0"/>
          </a:p>
          <a:p>
            <a:endParaRPr lang="en-US" dirty="0"/>
          </a:p>
        </p:txBody>
      </p:sp>
    </p:spTree>
    <p:extLst>
      <p:ext uri="{BB962C8B-B14F-4D97-AF65-F5344CB8AC3E}">
        <p14:creationId xmlns:p14="http://schemas.microsoft.com/office/powerpoint/2010/main" val="3416606686"/>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diagram</a:t>
            </a:r>
            <a:endParaRPr lang="en-US" dirty="0"/>
          </a:p>
        </p:txBody>
      </p:sp>
      <p:graphicFrame>
        <p:nvGraphicFramePr>
          <p:cNvPr id="4" name="Content Placeholder 3"/>
          <p:cNvGraphicFramePr>
            <a:graphicFrameLocks noGrp="1"/>
          </p:cNvGraphicFramePr>
          <p:nvPr>
            <p:ph idx="1"/>
          </p:nvPr>
        </p:nvGraphicFramePr>
        <p:xfrm>
          <a:off x="467544" y="1124744"/>
          <a:ext cx="82296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a:xfrm>
            <a:off x="2843808" y="4653136"/>
            <a:ext cx="1800200"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Other factors? More police / the intervention?</a:t>
            </a:r>
            <a:endParaRPr lang="en-US" sz="1000" dirty="0"/>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2001-2011</a:t>
            </a:r>
            <a:endParaRPr lang="en-US" dirty="0"/>
          </a:p>
        </p:txBody>
      </p:sp>
      <p:sp>
        <p:nvSpPr>
          <p:cNvPr id="3" name="Content Placeholder 2"/>
          <p:cNvSpPr>
            <a:spLocks noGrp="1"/>
          </p:cNvSpPr>
          <p:nvPr>
            <p:ph idx="1"/>
          </p:nvPr>
        </p:nvSpPr>
        <p:spPr/>
        <p:txBody>
          <a:bodyPr>
            <a:normAutofit/>
          </a:bodyPr>
          <a:lstStyle/>
          <a:p>
            <a:pPr marL="0" indent="0">
              <a:buNone/>
            </a:pPr>
            <a:r>
              <a:rPr lang="en-AU" dirty="0"/>
              <a:t>P</a:t>
            </a:r>
            <a:r>
              <a:rPr lang="en-AU" dirty="0" smtClean="0"/>
              <a:t>opulation </a:t>
            </a:r>
            <a:r>
              <a:rPr lang="en-AU" dirty="0"/>
              <a:t>of Indigenous persons in the region </a:t>
            </a:r>
            <a:endParaRPr lang="en-AU" dirty="0" smtClean="0"/>
          </a:p>
          <a:p>
            <a:r>
              <a:rPr lang="en-AU" dirty="0" smtClean="0"/>
              <a:t>2001: 6,075 persons</a:t>
            </a:r>
            <a:endParaRPr lang="en-AU" dirty="0"/>
          </a:p>
          <a:p>
            <a:r>
              <a:rPr lang="en-AU" dirty="0" smtClean="0"/>
              <a:t>2011: 5,601 persons</a:t>
            </a:r>
          </a:p>
          <a:p>
            <a:pPr marL="0" indent="0">
              <a:buNone/>
            </a:pPr>
            <a:r>
              <a:rPr lang="en-AU" dirty="0"/>
              <a:t>Population of </a:t>
            </a:r>
            <a:r>
              <a:rPr lang="en-AU" dirty="0" smtClean="0"/>
              <a:t>non-Indigenous </a:t>
            </a:r>
            <a:r>
              <a:rPr lang="en-AU" dirty="0"/>
              <a:t>persons in the region </a:t>
            </a:r>
          </a:p>
          <a:p>
            <a:r>
              <a:rPr lang="en-AU" dirty="0"/>
              <a:t>2001: </a:t>
            </a:r>
            <a:r>
              <a:rPr lang="en-AU" dirty="0" smtClean="0"/>
              <a:t>3,497 </a:t>
            </a:r>
            <a:r>
              <a:rPr lang="en-AU" dirty="0"/>
              <a:t>persons</a:t>
            </a:r>
          </a:p>
          <a:p>
            <a:r>
              <a:rPr lang="en-AU" dirty="0" smtClean="0"/>
              <a:t>2011: 1,327 persons</a:t>
            </a:r>
            <a:endParaRPr lang="en-AU" dirty="0"/>
          </a:p>
          <a:p>
            <a:pPr marL="0" lvl="0" indent="0">
              <a:buNone/>
            </a:pPr>
            <a:endParaRPr lang="en-US" dirty="0"/>
          </a:p>
        </p:txBody>
      </p:sp>
    </p:spTree>
    <p:extLst>
      <p:ext uri="{BB962C8B-B14F-4D97-AF65-F5344CB8AC3E}">
        <p14:creationId xmlns:p14="http://schemas.microsoft.com/office/powerpoint/2010/main" val="299541346"/>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2001-2011</a:t>
            </a:r>
            <a:endParaRPr lang="en-US" dirty="0"/>
          </a:p>
        </p:txBody>
      </p:sp>
      <p:sp>
        <p:nvSpPr>
          <p:cNvPr id="3" name="Content Placeholder 2"/>
          <p:cNvSpPr>
            <a:spLocks noGrp="1"/>
          </p:cNvSpPr>
          <p:nvPr>
            <p:ph idx="1"/>
          </p:nvPr>
        </p:nvSpPr>
        <p:spPr/>
        <p:txBody>
          <a:bodyPr>
            <a:normAutofit/>
          </a:bodyPr>
          <a:lstStyle/>
          <a:p>
            <a:pPr marL="0" indent="0">
              <a:buNone/>
            </a:pPr>
            <a:r>
              <a:rPr lang="en-AU" dirty="0" smtClean="0"/>
              <a:t>Formal education of adult Indigenous </a:t>
            </a:r>
            <a:r>
              <a:rPr lang="en-AU" dirty="0"/>
              <a:t>persons in the region </a:t>
            </a:r>
            <a:endParaRPr lang="en-AU" dirty="0" smtClean="0"/>
          </a:p>
          <a:p>
            <a:r>
              <a:rPr lang="en-AU" dirty="0" smtClean="0"/>
              <a:t>2001: No formal education: 15%</a:t>
            </a:r>
          </a:p>
          <a:p>
            <a:pPr marL="914400" lvl="2" indent="0">
              <a:buNone/>
            </a:pPr>
            <a:r>
              <a:rPr lang="en-AU" dirty="0"/>
              <a:t> </a:t>
            </a:r>
            <a:r>
              <a:rPr lang="en-AU" dirty="0" smtClean="0"/>
              <a:t>    </a:t>
            </a:r>
            <a:r>
              <a:rPr lang="en-AU" sz="3200" dirty="0"/>
              <a:t>Completed Year 10: 70%</a:t>
            </a:r>
          </a:p>
          <a:p>
            <a:r>
              <a:rPr lang="en-AU" dirty="0" smtClean="0"/>
              <a:t>2011: </a:t>
            </a:r>
            <a:r>
              <a:rPr lang="en-AU" dirty="0"/>
              <a:t>No formal education: 8</a:t>
            </a:r>
            <a:r>
              <a:rPr lang="en-AU" dirty="0" smtClean="0"/>
              <a:t>%</a:t>
            </a:r>
            <a:endParaRPr lang="en-AU" dirty="0"/>
          </a:p>
          <a:p>
            <a:pPr marL="914400" lvl="2" indent="0">
              <a:buNone/>
            </a:pPr>
            <a:r>
              <a:rPr lang="en-AU" dirty="0"/>
              <a:t>     </a:t>
            </a:r>
            <a:r>
              <a:rPr lang="en-AU" sz="3200" dirty="0"/>
              <a:t>Completed Year 10: </a:t>
            </a:r>
            <a:r>
              <a:rPr lang="en-AU" sz="3200" dirty="0" smtClean="0"/>
              <a:t>79%</a:t>
            </a:r>
            <a:endParaRPr lang="en-AU" sz="3200" dirty="0"/>
          </a:p>
        </p:txBody>
      </p:sp>
    </p:spTree>
    <p:extLst>
      <p:ext uri="{BB962C8B-B14F-4D97-AF65-F5344CB8AC3E}">
        <p14:creationId xmlns:p14="http://schemas.microsoft.com/office/powerpoint/2010/main" val="2989947031"/>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2001-2011</a:t>
            </a:r>
            <a:endParaRPr lang="en-US" dirty="0"/>
          </a:p>
        </p:txBody>
      </p:sp>
      <p:sp>
        <p:nvSpPr>
          <p:cNvPr id="3" name="Content Placeholder 2"/>
          <p:cNvSpPr>
            <a:spLocks noGrp="1"/>
          </p:cNvSpPr>
          <p:nvPr>
            <p:ph idx="1"/>
          </p:nvPr>
        </p:nvSpPr>
        <p:spPr/>
        <p:txBody>
          <a:bodyPr>
            <a:normAutofit/>
          </a:bodyPr>
          <a:lstStyle/>
          <a:p>
            <a:pPr marL="0" indent="0">
              <a:buNone/>
            </a:pPr>
            <a:r>
              <a:rPr lang="en-AU" sz="4000" dirty="0"/>
              <a:t>Labour participation rates </a:t>
            </a:r>
            <a:endParaRPr lang="en-AU" sz="4000" dirty="0" smtClean="0"/>
          </a:p>
          <a:p>
            <a:pPr marL="0" indent="0">
              <a:buNone/>
            </a:pPr>
            <a:r>
              <a:rPr lang="en-AU" sz="4000" dirty="0" smtClean="0"/>
              <a:t>2001: 35%</a:t>
            </a:r>
          </a:p>
          <a:p>
            <a:pPr marL="0" indent="0">
              <a:buNone/>
            </a:pPr>
            <a:r>
              <a:rPr lang="en-AU" sz="4000" dirty="0" smtClean="0"/>
              <a:t>2011: 40%</a:t>
            </a:r>
            <a:endParaRPr lang="en-AU" sz="4000" dirty="0"/>
          </a:p>
        </p:txBody>
      </p:sp>
    </p:spTree>
    <p:extLst>
      <p:ext uri="{BB962C8B-B14F-4D97-AF65-F5344CB8AC3E}">
        <p14:creationId xmlns:p14="http://schemas.microsoft.com/office/powerpoint/2010/main" val="4119714067"/>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overview of findings</a:t>
            </a:r>
            <a:endParaRPr lang="en-US" dirty="0"/>
          </a:p>
        </p:txBody>
      </p:sp>
      <p:sp>
        <p:nvSpPr>
          <p:cNvPr id="3" name="Content Placeholder 2"/>
          <p:cNvSpPr>
            <a:spLocks noGrp="1"/>
          </p:cNvSpPr>
          <p:nvPr>
            <p:ph idx="1"/>
          </p:nvPr>
        </p:nvSpPr>
        <p:spPr>
          <a:xfrm>
            <a:off x="457200" y="1600200"/>
            <a:ext cx="8363272" cy="4853136"/>
          </a:xfrm>
        </p:spPr>
        <p:txBody>
          <a:bodyPr>
            <a:normAutofit/>
          </a:bodyPr>
          <a:lstStyle/>
          <a:p>
            <a:r>
              <a:rPr lang="en-AU" dirty="0"/>
              <a:t>T</a:t>
            </a:r>
            <a:r>
              <a:rPr lang="en-AU" dirty="0" smtClean="0"/>
              <a:t>he </a:t>
            </a:r>
            <a:r>
              <a:rPr lang="en-AU" dirty="0"/>
              <a:t>Scheme has been implemented </a:t>
            </a:r>
            <a:r>
              <a:rPr lang="en-AU" dirty="0" smtClean="0"/>
              <a:t>fully.</a:t>
            </a:r>
          </a:p>
          <a:p>
            <a:r>
              <a:rPr lang="en-AU" dirty="0"/>
              <a:t>There was good political will, and high level, cross-sectoral commitment to the Scheme. </a:t>
            </a:r>
          </a:p>
          <a:p>
            <a:r>
              <a:rPr lang="en-AU" dirty="0"/>
              <a:t>Y</a:t>
            </a:r>
            <a:r>
              <a:rPr lang="en-AU" dirty="0" smtClean="0"/>
              <a:t>et </a:t>
            </a:r>
            <a:r>
              <a:rPr lang="en-AU" dirty="0"/>
              <a:t>there are many who are still unsure about how it </a:t>
            </a:r>
            <a:r>
              <a:rPr lang="en-AU" dirty="0" smtClean="0"/>
              <a:t>works. </a:t>
            </a:r>
          </a:p>
          <a:p>
            <a:r>
              <a:rPr lang="en-AU" dirty="0" smtClean="0"/>
              <a:t>There is a need to streamline </a:t>
            </a:r>
            <a:r>
              <a:rPr lang="en-AU" dirty="0"/>
              <a:t>and </a:t>
            </a:r>
            <a:r>
              <a:rPr lang="en-AU" dirty="0" smtClean="0"/>
              <a:t>clarify administrative </a:t>
            </a:r>
            <a:r>
              <a:rPr lang="en-AU" dirty="0"/>
              <a:t>arrangements. </a:t>
            </a:r>
            <a:endParaRPr lang="en-AU" dirty="0" smtClean="0"/>
          </a:p>
        </p:txBody>
      </p:sp>
    </p:spTree>
    <p:extLst>
      <p:ext uri="{BB962C8B-B14F-4D97-AF65-F5344CB8AC3E}">
        <p14:creationId xmlns:p14="http://schemas.microsoft.com/office/powerpoint/2010/main" val="229043816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Content Placeholder 2"/>
          <p:cNvSpPr>
            <a:spLocks noGrp="1"/>
          </p:cNvSpPr>
          <p:nvPr>
            <p:ph idx="1"/>
          </p:nvPr>
        </p:nvSpPr>
        <p:spPr/>
        <p:txBody>
          <a:bodyPr>
            <a:normAutofit/>
          </a:bodyPr>
          <a:lstStyle/>
          <a:p>
            <a:pPr lvl="0"/>
            <a:r>
              <a:rPr lang="en-AU" dirty="0" smtClean="0"/>
              <a:t>Although </a:t>
            </a:r>
            <a:r>
              <a:rPr lang="en-AU" dirty="0"/>
              <a:t>the Scheme was appropriately designed and planned, </a:t>
            </a:r>
            <a:r>
              <a:rPr lang="en-AU" dirty="0" smtClean="0"/>
              <a:t>it </a:t>
            </a:r>
            <a:r>
              <a:rPr lang="en-AU" dirty="0"/>
              <a:t>is still not well known in the </a:t>
            </a:r>
            <a:r>
              <a:rPr lang="en-AU" dirty="0" smtClean="0"/>
              <a:t>region.</a:t>
            </a:r>
            <a:endParaRPr lang="en-AU" dirty="0"/>
          </a:p>
          <a:p>
            <a:pPr lvl="0"/>
            <a:r>
              <a:rPr lang="en-AU" dirty="0" smtClean="0"/>
              <a:t>There </a:t>
            </a:r>
            <a:r>
              <a:rPr lang="en-AU" dirty="0"/>
              <a:t>was an expectation that many offenders would be affected by the </a:t>
            </a:r>
            <a:r>
              <a:rPr lang="en-AU" dirty="0" smtClean="0"/>
              <a:t>scheme. But the actual numbers are very low.</a:t>
            </a:r>
          </a:p>
          <a:p>
            <a:pPr lvl="0"/>
            <a:r>
              <a:rPr lang="en-AU" dirty="0" smtClean="0"/>
              <a:t>So budgets </a:t>
            </a:r>
            <a:r>
              <a:rPr lang="en-AU" dirty="0"/>
              <a:t>have not been impacted </a:t>
            </a:r>
            <a:r>
              <a:rPr lang="en-AU" dirty="0" smtClean="0"/>
              <a:t>greatly.</a:t>
            </a:r>
            <a:endParaRPr lang="en-AU" dirty="0"/>
          </a:p>
          <a:p>
            <a:pPr lvl="0"/>
            <a:endParaRPr lang="en-US" dirty="0"/>
          </a:p>
        </p:txBody>
      </p:sp>
    </p:spTree>
    <p:extLst>
      <p:ext uri="{BB962C8B-B14F-4D97-AF65-F5344CB8AC3E}">
        <p14:creationId xmlns:p14="http://schemas.microsoft.com/office/powerpoint/2010/main" val="170139680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Content Placeholder 2"/>
          <p:cNvSpPr>
            <a:spLocks noGrp="1"/>
          </p:cNvSpPr>
          <p:nvPr>
            <p:ph idx="1"/>
          </p:nvPr>
        </p:nvSpPr>
        <p:spPr>
          <a:xfrm>
            <a:off x="457200" y="1600200"/>
            <a:ext cx="8229600" cy="4853136"/>
          </a:xfrm>
        </p:spPr>
        <p:txBody>
          <a:bodyPr>
            <a:normAutofit/>
          </a:bodyPr>
          <a:lstStyle/>
          <a:p>
            <a:pPr lvl="0"/>
            <a:r>
              <a:rPr lang="en-AU" dirty="0"/>
              <a:t>The heightened levels of communication and cooperation required to implement the Scheme have resulted in a diffusion of benefit across a range of justice </a:t>
            </a:r>
            <a:r>
              <a:rPr lang="en-AU" dirty="0" smtClean="0"/>
              <a:t>agencies; namely inter-agency cooperation and collaboration has been strong.</a:t>
            </a:r>
            <a:endParaRPr lang="en-AU" dirty="0"/>
          </a:p>
          <a:p>
            <a:pPr marL="0" lvl="0" indent="0">
              <a:buNone/>
            </a:pPr>
            <a:endParaRPr lang="en-US" dirty="0"/>
          </a:p>
        </p:txBody>
      </p:sp>
    </p:spTree>
    <p:extLst>
      <p:ext uri="{BB962C8B-B14F-4D97-AF65-F5344CB8AC3E}">
        <p14:creationId xmlns:p14="http://schemas.microsoft.com/office/powerpoint/2010/main" val="55561714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n-US" dirty="0" smtClean="0"/>
              <a:t>he research team </a:t>
            </a:r>
            <a:endParaRPr lang="en-US" dirty="0"/>
          </a:p>
        </p:txBody>
      </p:sp>
      <p:sp>
        <p:nvSpPr>
          <p:cNvPr id="3" name="Content Placeholder 2"/>
          <p:cNvSpPr>
            <a:spLocks noGrp="1"/>
          </p:cNvSpPr>
          <p:nvPr>
            <p:ph idx="1"/>
          </p:nvPr>
        </p:nvSpPr>
        <p:spPr/>
        <p:txBody>
          <a:bodyPr/>
          <a:lstStyle/>
          <a:p>
            <a:r>
              <a:rPr lang="en-US" dirty="0" smtClean="0"/>
              <a:t>Dr Judy Putt, University of Tasmania / University of New England</a:t>
            </a:r>
          </a:p>
          <a:p>
            <a:r>
              <a:rPr lang="en-US" dirty="0" smtClean="0"/>
              <a:t>Professor Rick Sarre, University of South Australia</a:t>
            </a:r>
          </a:p>
          <a:p>
            <a:r>
              <a:rPr lang="en-US" dirty="0" smtClean="0"/>
              <a:t>Dr Emma Rowden, University of Western Sydney</a:t>
            </a:r>
          </a:p>
          <a:p>
            <a:r>
              <a:rPr lang="en-AU" dirty="0"/>
              <a:t>Ms Gillian </a:t>
            </a:r>
            <a:r>
              <a:rPr lang="en-AU" dirty="0" smtClean="0"/>
              <a:t>Shaw, Bowchung </a:t>
            </a:r>
            <a:r>
              <a:rPr lang="en-AU" dirty="0"/>
              <a:t>Consulting </a:t>
            </a:r>
            <a:endParaRPr lang="en-US" dirty="0" smtClean="0"/>
          </a:p>
          <a:p>
            <a:endParaRPr lang="en-US" dirty="0"/>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888326845"/>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Content Placeholder 2"/>
          <p:cNvSpPr>
            <a:spLocks noGrp="1"/>
          </p:cNvSpPr>
          <p:nvPr>
            <p:ph idx="1"/>
          </p:nvPr>
        </p:nvSpPr>
        <p:spPr>
          <a:xfrm>
            <a:off x="457200" y="1600200"/>
            <a:ext cx="8229600" cy="4853136"/>
          </a:xfrm>
        </p:spPr>
        <p:txBody>
          <a:bodyPr>
            <a:normAutofit/>
          </a:bodyPr>
          <a:lstStyle/>
          <a:p>
            <a:pPr lvl="0"/>
            <a:r>
              <a:rPr lang="en-AU" dirty="0" smtClean="0"/>
              <a:t>It </a:t>
            </a:r>
            <a:r>
              <a:rPr lang="en-AU" dirty="0"/>
              <a:t>is </a:t>
            </a:r>
            <a:r>
              <a:rPr lang="en-AU" dirty="0" smtClean="0"/>
              <a:t>difficult </a:t>
            </a:r>
            <a:r>
              <a:rPr lang="en-AU" dirty="0"/>
              <a:t>to determine whether the Scheme has operated to reduce the fear of crime in the region due to the fact that, over the period of the Scheme’s implementation, there have been additional policing resources stationed in the </a:t>
            </a:r>
            <a:r>
              <a:rPr lang="en-AU" dirty="0" smtClean="0"/>
              <a:t>region.</a:t>
            </a:r>
          </a:p>
          <a:p>
            <a:pPr lvl="0"/>
            <a:r>
              <a:rPr lang="en-AU" dirty="0" smtClean="0"/>
              <a:t>It was always a stretch to claim that the community would be </a:t>
            </a:r>
            <a:r>
              <a:rPr lang="en-AU" smtClean="0"/>
              <a:t>‘safer’.</a:t>
            </a:r>
            <a:endParaRPr lang="en-AU" dirty="0"/>
          </a:p>
          <a:p>
            <a:pPr marL="0" lvl="0" indent="0">
              <a:buNone/>
            </a:pPr>
            <a:endParaRPr lang="en-US" dirty="0"/>
          </a:p>
        </p:txBody>
      </p:sp>
    </p:spTree>
    <p:extLst>
      <p:ext uri="{BB962C8B-B14F-4D97-AF65-F5344CB8AC3E}">
        <p14:creationId xmlns:p14="http://schemas.microsoft.com/office/powerpoint/2010/main" val="1172984959"/>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a:bodyPr>
          <a:lstStyle/>
          <a:p>
            <a:pPr lvl="0"/>
            <a:r>
              <a:rPr lang="en-AU" dirty="0" smtClean="0"/>
              <a:t>The </a:t>
            </a:r>
            <a:r>
              <a:rPr lang="en-AU" dirty="0"/>
              <a:t>Scheme is necessary but not sufficient to deliver the justice outcomes sought by the initial proponents of the </a:t>
            </a:r>
            <a:r>
              <a:rPr lang="en-AU" dirty="0" smtClean="0"/>
              <a:t>Scheme.</a:t>
            </a:r>
            <a:endParaRPr lang="en-AU" dirty="0"/>
          </a:p>
          <a:p>
            <a:pPr lvl="0"/>
            <a:r>
              <a:rPr lang="en-AU" dirty="0"/>
              <a:t>Nevertheless it is the view of the evaluators that the Scheme should continue to be supported by the respective </a:t>
            </a:r>
            <a:r>
              <a:rPr lang="en-AU" dirty="0" smtClean="0"/>
              <a:t>governments</a:t>
            </a:r>
            <a:r>
              <a:rPr lang="en-AU" dirty="0"/>
              <a:t>.</a:t>
            </a:r>
            <a:endParaRPr lang="en-US" dirty="0"/>
          </a:p>
        </p:txBody>
      </p:sp>
    </p:spTree>
    <p:extLst>
      <p:ext uri="{BB962C8B-B14F-4D97-AF65-F5344CB8AC3E}">
        <p14:creationId xmlns:p14="http://schemas.microsoft.com/office/powerpoint/2010/main" val="4262140248"/>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775453843"/>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AU" dirty="0" smtClean="0"/>
              <a:t>Public </a:t>
            </a:r>
            <a:r>
              <a:rPr lang="en-AU" dirty="0"/>
              <a:t>awareness must be improved through tailored communication strategies for key target groups</a:t>
            </a:r>
          </a:p>
          <a:p>
            <a:pPr marL="514350" lvl="0" indent="-514350">
              <a:buFont typeface="+mj-lt"/>
              <a:buAutoNum type="arabicPeriod"/>
            </a:pPr>
            <a:r>
              <a:rPr lang="en-AU" dirty="0"/>
              <a:t>Stakeholder knowledge must be enhanced and experience communicated</a:t>
            </a:r>
          </a:p>
          <a:p>
            <a:pPr marL="514350" lvl="0" indent="-514350">
              <a:buFont typeface="+mj-lt"/>
              <a:buAutoNum type="arabicPeriod"/>
            </a:pPr>
            <a:r>
              <a:rPr lang="en-AU" dirty="0"/>
              <a:t>Any current administrative burdens should </a:t>
            </a:r>
            <a:r>
              <a:rPr lang="en-AU" dirty="0" smtClean="0"/>
              <a:t>be identified, </a:t>
            </a:r>
            <a:r>
              <a:rPr lang="en-AU" dirty="0"/>
              <a:t>lifted </a:t>
            </a:r>
            <a:r>
              <a:rPr lang="en-AU" dirty="0" smtClean="0"/>
              <a:t>and lessened</a:t>
            </a:r>
            <a:endParaRPr lang="en-AU" dirty="0"/>
          </a:p>
          <a:p>
            <a:pPr marL="514350" lvl="0" indent="-514350">
              <a:buFont typeface="+mj-lt"/>
              <a:buAutoNum type="arabicPeriod"/>
            </a:pPr>
            <a:r>
              <a:rPr lang="en-AU" dirty="0" smtClean="0"/>
              <a:t>A </a:t>
            </a:r>
            <a:r>
              <a:rPr lang="en-AU" dirty="0"/>
              <a:t>monitoring framework should be implemented</a:t>
            </a:r>
          </a:p>
          <a:p>
            <a:pPr lvl="0"/>
            <a:endParaRPr lang="en-US" dirty="0"/>
          </a:p>
        </p:txBody>
      </p:sp>
    </p:spTree>
    <p:extLst>
      <p:ext uri="{BB962C8B-B14F-4D97-AF65-F5344CB8AC3E}">
        <p14:creationId xmlns:p14="http://schemas.microsoft.com/office/powerpoint/2010/main" val="234397915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startAt="5"/>
            </a:pPr>
            <a:r>
              <a:rPr lang="en-AU" dirty="0" smtClean="0"/>
              <a:t>Aboriginal </a:t>
            </a:r>
            <a:r>
              <a:rPr lang="en-AU" dirty="0"/>
              <a:t>legal services must be encouraged to come on board</a:t>
            </a:r>
          </a:p>
          <a:p>
            <a:pPr marL="514350" lvl="0" indent="-514350">
              <a:buFont typeface="+mj-lt"/>
              <a:buAutoNum type="arabicPeriod" startAt="5"/>
            </a:pPr>
            <a:r>
              <a:rPr lang="en-AU" dirty="0"/>
              <a:t>Parole boards and </a:t>
            </a:r>
            <a:r>
              <a:rPr lang="en-AU" dirty="0" smtClean="0"/>
              <a:t>criminal appeals </a:t>
            </a:r>
            <a:r>
              <a:rPr lang="en-AU" dirty="0"/>
              <a:t>should be added to the Scheme’s remit</a:t>
            </a:r>
          </a:p>
          <a:p>
            <a:pPr marL="514350" lvl="0" indent="-514350">
              <a:buFont typeface="+mj-lt"/>
              <a:buAutoNum type="arabicPeriod" startAt="5"/>
            </a:pPr>
            <a:r>
              <a:rPr lang="en-AU" dirty="0" smtClean="0"/>
              <a:t>An efficient </a:t>
            </a:r>
            <a:r>
              <a:rPr lang="en-AU" dirty="0"/>
              <a:t>process must be identified and </a:t>
            </a:r>
            <a:r>
              <a:rPr lang="en-AU" dirty="0" smtClean="0"/>
              <a:t>implemented for the payment of fines, </a:t>
            </a:r>
            <a:r>
              <a:rPr lang="en-AU" dirty="0"/>
              <a:t>whether through the CBJS or another mechanism</a:t>
            </a:r>
          </a:p>
          <a:p>
            <a:pPr marL="514350" lvl="0" indent="-514350">
              <a:buFont typeface="+mj-lt"/>
              <a:buAutoNum type="arabicPeriod" startAt="5"/>
            </a:pPr>
            <a:r>
              <a:rPr lang="en-AU" dirty="0"/>
              <a:t>Resources should be </a:t>
            </a:r>
            <a:r>
              <a:rPr lang="en-AU" dirty="0" smtClean="0"/>
              <a:t>maintained for </a:t>
            </a:r>
            <a:r>
              <a:rPr lang="en-AU" dirty="0"/>
              <a:t>the task.</a:t>
            </a:r>
          </a:p>
          <a:p>
            <a:pPr lvl="0"/>
            <a:endParaRPr lang="en-US" dirty="0"/>
          </a:p>
        </p:txBody>
      </p:sp>
    </p:spTree>
    <p:extLst>
      <p:ext uri="{BB962C8B-B14F-4D97-AF65-F5344CB8AC3E}">
        <p14:creationId xmlns:p14="http://schemas.microsoft.com/office/powerpoint/2010/main" val="4037548819"/>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883721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to the CBJS</a:t>
            </a:r>
            <a:endParaRPr lang="en-US" dirty="0"/>
          </a:p>
        </p:txBody>
      </p:sp>
      <p:sp>
        <p:nvSpPr>
          <p:cNvPr id="3" name="Content Placeholder 2"/>
          <p:cNvSpPr>
            <a:spLocks noGrp="1"/>
          </p:cNvSpPr>
          <p:nvPr>
            <p:ph idx="1"/>
          </p:nvPr>
        </p:nvSpPr>
        <p:spPr/>
        <p:txBody>
          <a:bodyPr>
            <a:normAutofit/>
          </a:bodyPr>
          <a:lstStyle/>
          <a:p>
            <a:pPr lvl="0"/>
            <a:r>
              <a:rPr lang="en-GB" dirty="0" smtClean="0"/>
              <a:t>1999 Suicide of </a:t>
            </a:r>
            <a:r>
              <a:rPr lang="en-GB" dirty="0"/>
              <a:t>a 15 year old Aboriginal girl at the Swan Valley Nyoongar </a:t>
            </a:r>
            <a:r>
              <a:rPr lang="en-GB" dirty="0" smtClean="0"/>
              <a:t>Community</a:t>
            </a:r>
          </a:p>
          <a:p>
            <a:pPr lvl="0"/>
            <a:r>
              <a:rPr lang="en-GB" dirty="0" smtClean="0"/>
              <a:t>2001 Inquiry (Gordon Committee)</a:t>
            </a:r>
            <a:endParaRPr lang="en-GB" dirty="0"/>
          </a:p>
          <a:p>
            <a:pPr lvl="0"/>
            <a:r>
              <a:rPr lang="en-GB" dirty="0" smtClean="0"/>
              <a:t>2002 published report</a:t>
            </a:r>
            <a:r>
              <a:rPr lang="en-GB" dirty="0"/>
              <a:t>: </a:t>
            </a:r>
            <a:r>
              <a:rPr lang="en-GB" i="1" dirty="0"/>
              <a:t>Putting</a:t>
            </a:r>
            <a:r>
              <a:rPr lang="en-GB" dirty="0"/>
              <a:t> </a:t>
            </a:r>
            <a:r>
              <a:rPr lang="en-GB" i="1" dirty="0"/>
              <a:t>the Picture Together: Inquiry into Response by Government Agencies to Complaints of Family Violence and Child Abuse in Aboriginal Communities</a:t>
            </a:r>
            <a:r>
              <a:rPr lang="en-GB" dirty="0"/>
              <a:t> </a:t>
            </a:r>
            <a:r>
              <a:rPr lang="en-GB" dirty="0" smtClean="0"/>
              <a:t>(The </a:t>
            </a:r>
            <a:r>
              <a:rPr lang="en-GB" dirty="0"/>
              <a:t>Gordon </a:t>
            </a:r>
            <a:r>
              <a:rPr lang="en-GB" dirty="0" smtClean="0"/>
              <a:t>Report</a:t>
            </a:r>
            <a:r>
              <a:rPr lang="en-GB" dirty="0"/>
              <a:t>)</a:t>
            </a:r>
            <a:endParaRPr lang="en-US" dirty="0"/>
          </a:p>
        </p:txBody>
      </p:sp>
    </p:spTree>
    <p:extLst>
      <p:ext uri="{BB962C8B-B14F-4D97-AF65-F5344CB8AC3E}">
        <p14:creationId xmlns:p14="http://schemas.microsoft.com/office/powerpoint/2010/main" val="287095530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
            </a:r>
            <a:endParaRPr lang="en-US" dirty="0"/>
          </a:p>
        </p:txBody>
      </p:sp>
      <p:sp>
        <p:nvSpPr>
          <p:cNvPr id="3" name="Content Placeholder 2"/>
          <p:cNvSpPr>
            <a:spLocks noGrp="1"/>
          </p:cNvSpPr>
          <p:nvPr>
            <p:ph idx="1"/>
          </p:nvPr>
        </p:nvSpPr>
        <p:spPr/>
        <p:txBody>
          <a:bodyPr>
            <a:normAutofit/>
          </a:bodyPr>
          <a:lstStyle/>
          <a:p>
            <a:pPr lvl="0"/>
            <a:r>
              <a:rPr lang="en-GB" sz="3600" dirty="0"/>
              <a:t>N</a:t>
            </a:r>
            <a:r>
              <a:rPr lang="en-GB" sz="3600" dirty="0" smtClean="0"/>
              <a:t>o </a:t>
            </a:r>
            <a:r>
              <a:rPr lang="en-GB" sz="3600" dirty="0"/>
              <a:t>fewer than thirteen agencies had been providing services to the </a:t>
            </a:r>
            <a:r>
              <a:rPr lang="en-GB" sz="3600" dirty="0" smtClean="0"/>
              <a:t>girl</a:t>
            </a:r>
          </a:p>
          <a:p>
            <a:pPr lvl="0"/>
            <a:r>
              <a:rPr lang="en-GB" sz="3600" dirty="0" smtClean="0"/>
              <a:t>A </a:t>
            </a:r>
            <a:r>
              <a:rPr lang="en-GB" sz="3600" dirty="0"/>
              <a:t>lack of clarity as to which agency was </a:t>
            </a:r>
            <a:r>
              <a:rPr lang="en-GB" sz="3600" dirty="0" smtClean="0"/>
              <a:t>doing what</a:t>
            </a:r>
          </a:p>
          <a:p>
            <a:pPr lvl="0"/>
            <a:r>
              <a:rPr lang="en-GB" sz="3600" dirty="0" smtClean="0"/>
              <a:t>No one was leading </a:t>
            </a:r>
            <a:r>
              <a:rPr lang="en-GB" sz="3600" dirty="0"/>
              <a:t>the process </a:t>
            </a:r>
            <a:endParaRPr lang="en-GB" sz="3600" dirty="0" smtClean="0"/>
          </a:p>
          <a:p>
            <a:pPr lvl="0"/>
            <a:r>
              <a:rPr lang="en-GB" sz="3600" dirty="0" smtClean="0"/>
              <a:t>Highlighted a lack of coordination of policy and practice </a:t>
            </a:r>
            <a:endParaRPr lang="en-US" sz="3600" dirty="0"/>
          </a:p>
        </p:txBody>
      </p:sp>
    </p:spTree>
    <p:extLst>
      <p:ext uri="{BB962C8B-B14F-4D97-AF65-F5344CB8AC3E}">
        <p14:creationId xmlns:p14="http://schemas.microsoft.com/office/powerpoint/2010/main" val="398636859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CBJS</a:t>
            </a:r>
            <a:endParaRPr lang="en-US" dirty="0"/>
          </a:p>
        </p:txBody>
      </p:sp>
      <p:sp>
        <p:nvSpPr>
          <p:cNvPr id="3" name="Content Placeholder 2"/>
          <p:cNvSpPr>
            <a:spLocks noGrp="1"/>
          </p:cNvSpPr>
          <p:nvPr>
            <p:ph idx="1"/>
          </p:nvPr>
        </p:nvSpPr>
        <p:spPr>
          <a:xfrm>
            <a:off x="457200" y="1600200"/>
            <a:ext cx="8229600" cy="4925144"/>
          </a:xfrm>
        </p:spPr>
        <p:txBody>
          <a:bodyPr>
            <a:normAutofit/>
          </a:bodyPr>
          <a:lstStyle/>
          <a:p>
            <a:pPr lvl="0"/>
            <a:r>
              <a:rPr lang="en-GB" dirty="0" smtClean="0"/>
              <a:t>Sparked a discussion to link up services in the </a:t>
            </a:r>
            <a:r>
              <a:rPr lang="en-GB" dirty="0"/>
              <a:t>A</a:t>
            </a:r>
            <a:r>
              <a:rPr lang="en-GB" u="sng" dirty="0"/>
              <a:t>n</a:t>
            </a:r>
            <a:r>
              <a:rPr lang="en-GB" dirty="0"/>
              <a:t>angu Pitjantjatjara Yankunytjatjara lands (APY Lands) in the north-west of South Australia, the Central Reserves of Western </a:t>
            </a:r>
            <a:r>
              <a:rPr lang="en-GB" dirty="0" smtClean="0"/>
              <a:t>Australia, </a:t>
            </a:r>
            <a:r>
              <a:rPr lang="en-GB" dirty="0"/>
              <a:t>and </a:t>
            </a:r>
            <a:r>
              <a:rPr lang="en-GB" dirty="0" smtClean="0"/>
              <a:t>the NT south </a:t>
            </a:r>
            <a:r>
              <a:rPr lang="en-GB" dirty="0"/>
              <a:t>of Alice Springs </a:t>
            </a:r>
            <a:endParaRPr lang="en-GB" dirty="0" smtClean="0"/>
          </a:p>
          <a:p>
            <a:pPr lvl="0"/>
            <a:r>
              <a:rPr lang="en-GB" dirty="0" smtClean="0"/>
              <a:t>Collectively </a:t>
            </a:r>
            <a:r>
              <a:rPr lang="en-GB" dirty="0"/>
              <a:t>referred to as the Ngaanyatjarra Pitjantjatjara Yankunytjatjara (NPY) </a:t>
            </a:r>
            <a:r>
              <a:rPr lang="en-GB" dirty="0" smtClean="0"/>
              <a:t>Lands </a:t>
            </a:r>
          </a:p>
          <a:p>
            <a:r>
              <a:rPr lang="en-US" dirty="0" smtClean="0"/>
              <a:t>CBJS formally </a:t>
            </a:r>
            <a:r>
              <a:rPr lang="en-US" dirty="0"/>
              <a:t>launched 1 November </a:t>
            </a:r>
            <a:r>
              <a:rPr lang="en-US" dirty="0" smtClean="0"/>
              <a:t>2009</a:t>
            </a:r>
            <a:endParaRPr lang="en-AU" dirty="0"/>
          </a:p>
        </p:txBody>
      </p:sp>
    </p:spTree>
    <p:extLst>
      <p:ext uri="{BB962C8B-B14F-4D97-AF65-F5344CB8AC3E}">
        <p14:creationId xmlns:p14="http://schemas.microsoft.com/office/powerpoint/2010/main" val="119390004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65265940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36512" y="-27384"/>
            <a:ext cx="9217024" cy="698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Freeform 3"/>
          <p:cNvSpPr/>
          <p:nvPr/>
        </p:nvSpPr>
        <p:spPr>
          <a:xfrm>
            <a:off x="654017" y="1868741"/>
            <a:ext cx="2157413" cy="2705100"/>
          </a:xfrm>
          <a:custGeom>
            <a:avLst/>
            <a:gdLst>
              <a:gd name="connsiteX0" fmla="*/ 0 w 2157413"/>
              <a:gd name="connsiteY0" fmla="*/ 38100 h 2705100"/>
              <a:gd name="connsiteX1" fmla="*/ 2152650 w 2157413"/>
              <a:gd name="connsiteY1" fmla="*/ 0 h 2705100"/>
              <a:gd name="connsiteX2" fmla="*/ 2157413 w 2157413"/>
              <a:gd name="connsiteY2" fmla="*/ 371475 h 2705100"/>
              <a:gd name="connsiteX3" fmla="*/ 1766888 w 2157413"/>
              <a:gd name="connsiteY3" fmla="*/ 1309687 h 2705100"/>
              <a:gd name="connsiteX4" fmla="*/ 1957388 w 2157413"/>
              <a:gd name="connsiteY4" fmla="*/ 2043112 h 2705100"/>
              <a:gd name="connsiteX5" fmla="*/ 1962150 w 2157413"/>
              <a:gd name="connsiteY5" fmla="*/ 2662237 h 2705100"/>
              <a:gd name="connsiteX6" fmla="*/ 80963 w 2157413"/>
              <a:gd name="connsiteY6" fmla="*/ 2705100 h 2705100"/>
              <a:gd name="connsiteX7" fmla="*/ 0 w 2157413"/>
              <a:gd name="connsiteY7" fmla="*/ 3810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413" h="2705100">
                <a:moveTo>
                  <a:pt x="0" y="38100"/>
                </a:moveTo>
                <a:lnTo>
                  <a:pt x="2152650" y="0"/>
                </a:lnTo>
                <a:cubicBezTo>
                  <a:pt x="2154238" y="123825"/>
                  <a:pt x="2155825" y="247650"/>
                  <a:pt x="2157413" y="371475"/>
                </a:cubicBezTo>
                <a:lnTo>
                  <a:pt x="1766888" y="1309687"/>
                </a:lnTo>
                <a:lnTo>
                  <a:pt x="1957388" y="2043112"/>
                </a:lnTo>
                <a:cubicBezTo>
                  <a:pt x="1958975" y="2249487"/>
                  <a:pt x="1960563" y="2455862"/>
                  <a:pt x="1962150" y="2662237"/>
                </a:cubicBezTo>
                <a:lnTo>
                  <a:pt x="80963" y="2705100"/>
                </a:lnTo>
                <a:lnTo>
                  <a:pt x="0" y="38100"/>
                </a:ln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Freeform 4"/>
          <p:cNvSpPr/>
          <p:nvPr/>
        </p:nvSpPr>
        <p:spPr>
          <a:xfrm>
            <a:off x="1892267" y="1106741"/>
            <a:ext cx="2405063" cy="1209675"/>
          </a:xfrm>
          <a:custGeom>
            <a:avLst/>
            <a:gdLst>
              <a:gd name="connsiteX0" fmla="*/ 0 w 2405063"/>
              <a:gd name="connsiteY0" fmla="*/ 9525 h 1209675"/>
              <a:gd name="connsiteX1" fmla="*/ 14288 w 2405063"/>
              <a:gd name="connsiteY1" fmla="*/ 781050 h 1209675"/>
              <a:gd name="connsiteX2" fmla="*/ 919163 w 2405063"/>
              <a:gd name="connsiteY2" fmla="*/ 757237 h 1209675"/>
              <a:gd name="connsiteX3" fmla="*/ 919163 w 2405063"/>
              <a:gd name="connsiteY3" fmla="*/ 1143000 h 1209675"/>
              <a:gd name="connsiteX4" fmla="*/ 900113 w 2405063"/>
              <a:gd name="connsiteY4" fmla="*/ 1209675 h 1209675"/>
              <a:gd name="connsiteX5" fmla="*/ 2405063 w 2405063"/>
              <a:gd name="connsiteY5" fmla="*/ 1200150 h 1209675"/>
              <a:gd name="connsiteX6" fmla="*/ 2405063 w 2405063"/>
              <a:gd name="connsiteY6" fmla="*/ 0 h 1209675"/>
              <a:gd name="connsiteX7" fmla="*/ 0 w 2405063"/>
              <a:gd name="connsiteY7" fmla="*/ 9525 h 1209675"/>
              <a:gd name="connsiteX0" fmla="*/ 0 w 2405063"/>
              <a:gd name="connsiteY0" fmla="*/ 9525 h 1209675"/>
              <a:gd name="connsiteX1" fmla="*/ 14288 w 2405063"/>
              <a:gd name="connsiteY1" fmla="*/ 781050 h 1209675"/>
              <a:gd name="connsiteX2" fmla="*/ 919163 w 2405063"/>
              <a:gd name="connsiteY2" fmla="*/ 757237 h 1209675"/>
              <a:gd name="connsiteX3" fmla="*/ 919163 w 2405063"/>
              <a:gd name="connsiteY3" fmla="*/ 1143000 h 1209675"/>
              <a:gd name="connsiteX4" fmla="*/ 900113 w 2405063"/>
              <a:gd name="connsiteY4" fmla="*/ 1209675 h 1209675"/>
              <a:gd name="connsiteX5" fmla="*/ 2395538 w 2405063"/>
              <a:gd name="connsiteY5" fmla="*/ 1200150 h 1209675"/>
              <a:gd name="connsiteX6" fmla="*/ 2405063 w 2405063"/>
              <a:gd name="connsiteY6" fmla="*/ 0 h 1209675"/>
              <a:gd name="connsiteX7" fmla="*/ 0 w 2405063"/>
              <a:gd name="connsiteY7" fmla="*/ 9525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5063" h="1209675">
                <a:moveTo>
                  <a:pt x="0" y="9525"/>
                </a:moveTo>
                <a:lnTo>
                  <a:pt x="14288" y="781050"/>
                </a:lnTo>
                <a:lnTo>
                  <a:pt x="919163" y="757237"/>
                </a:lnTo>
                <a:lnTo>
                  <a:pt x="919163" y="1143000"/>
                </a:lnTo>
                <a:lnTo>
                  <a:pt x="900113" y="1209675"/>
                </a:lnTo>
                <a:lnTo>
                  <a:pt x="2395538" y="1200150"/>
                </a:lnTo>
                <a:lnTo>
                  <a:pt x="2405063" y="0"/>
                </a:lnTo>
                <a:lnTo>
                  <a:pt x="0" y="9525"/>
                </a:ln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Freeform 5"/>
          <p:cNvSpPr/>
          <p:nvPr/>
        </p:nvSpPr>
        <p:spPr>
          <a:xfrm>
            <a:off x="4287805" y="1511553"/>
            <a:ext cx="1704975" cy="1228725"/>
          </a:xfrm>
          <a:custGeom>
            <a:avLst/>
            <a:gdLst>
              <a:gd name="connsiteX0" fmla="*/ 9525 w 1704975"/>
              <a:gd name="connsiteY0" fmla="*/ 0 h 1228725"/>
              <a:gd name="connsiteX1" fmla="*/ 1385887 w 1704975"/>
              <a:gd name="connsiteY1" fmla="*/ 19050 h 1228725"/>
              <a:gd name="connsiteX2" fmla="*/ 1366837 w 1704975"/>
              <a:gd name="connsiteY2" fmla="*/ 819150 h 1228725"/>
              <a:gd name="connsiteX3" fmla="*/ 1704975 w 1704975"/>
              <a:gd name="connsiteY3" fmla="*/ 833438 h 1228725"/>
              <a:gd name="connsiteX4" fmla="*/ 1700212 w 1704975"/>
              <a:gd name="connsiteY4" fmla="*/ 1228725 h 1228725"/>
              <a:gd name="connsiteX5" fmla="*/ 0 w 1704975"/>
              <a:gd name="connsiteY5" fmla="*/ 1200150 h 1228725"/>
              <a:gd name="connsiteX6" fmla="*/ 9525 w 1704975"/>
              <a:gd name="connsiteY6" fmla="*/ 0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4975" h="1228725">
                <a:moveTo>
                  <a:pt x="9525" y="0"/>
                </a:moveTo>
                <a:lnTo>
                  <a:pt x="1385887" y="19050"/>
                </a:lnTo>
                <a:lnTo>
                  <a:pt x="1366837" y="819150"/>
                </a:lnTo>
                <a:lnTo>
                  <a:pt x="1704975" y="833438"/>
                </a:lnTo>
                <a:cubicBezTo>
                  <a:pt x="1703387" y="965200"/>
                  <a:pt x="1701800" y="1096963"/>
                  <a:pt x="1700212" y="1228725"/>
                </a:cubicBezTo>
                <a:lnTo>
                  <a:pt x="0" y="1200150"/>
                </a:lnTo>
                <a:lnTo>
                  <a:pt x="9525" y="0"/>
                </a:ln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Freeform 7"/>
          <p:cNvSpPr/>
          <p:nvPr/>
        </p:nvSpPr>
        <p:spPr>
          <a:xfrm>
            <a:off x="3944905" y="2711703"/>
            <a:ext cx="1695450" cy="2838450"/>
          </a:xfrm>
          <a:custGeom>
            <a:avLst/>
            <a:gdLst>
              <a:gd name="connsiteX0" fmla="*/ 342900 w 1695450"/>
              <a:gd name="connsiteY0" fmla="*/ 0 h 2838450"/>
              <a:gd name="connsiteX1" fmla="*/ 1695450 w 1695450"/>
              <a:gd name="connsiteY1" fmla="*/ 23813 h 2838450"/>
              <a:gd name="connsiteX2" fmla="*/ 1681162 w 1695450"/>
              <a:gd name="connsiteY2" fmla="*/ 828675 h 2838450"/>
              <a:gd name="connsiteX3" fmla="*/ 1343025 w 1695450"/>
              <a:gd name="connsiteY3" fmla="*/ 814388 h 2838450"/>
              <a:gd name="connsiteX4" fmla="*/ 1309687 w 1695450"/>
              <a:gd name="connsiteY4" fmla="*/ 2838450 h 2838450"/>
              <a:gd name="connsiteX5" fmla="*/ 0 w 1695450"/>
              <a:gd name="connsiteY5" fmla="*/ 2819400 h 2838450"/>
              <a:gd name="connsiteX6" fmla="*/ 0 w 1695450"/>
              <a:gd name="connsiteY6" fmla="*/ 1609725 h 2838450"/>
              <a:gd name="connsiteX7" fmla="*/ 342900 w 1695450"/>
              <a:gd name="connsiteY7" fmla="*/ 1614488 h 2838450"/>
              <a:gd name="connsiteX8" fmla="*/ 342900 w 1695450"/>
              <a:gd name="connsiteY8"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450" h="2838450">
                <a:moveTo>
                  <a:pt x="342900" y="0"/>
                </a:moveTo>
                <a:lnTo>
                  <a:pt x="1695450" y="23813"/>
                </a:lnTo>
                <a:lnTo>
                  <a:pt x="1681162" y="828675"/>
                </a:lnTo>
                <a:lnTo>
                  <a:pt x="1343025" y="814388"/>
                </a:lnTo>
                <a:lnTo>
                  <a:pt x="1309687" y="2838450"/>
                </a:lnTo>
                <a:lnTo>
                  <a:pt x="0" y="2819400"/>
                </a:lnTo>
                <a:lnTo>
                  <a:pt x="0" y="1609725"/>
                </a:lnTo>
                <a:lnTo>
                  <a:pt x="342900" y="1614488"/>
                </a:lnTo>
                <a:lnTo>
                  <a:pt x="342900" y="0"/>
                </a:ln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Freeform 8"/>
          <p:cNvSpPr/>
          <p:nvPr/>
        </p:nvSpPr>
        <p:spPr>
          <a:xfrm>
            <a:off x="5630830" y="2735516"/>
            <a:ext cx="1709737" cy="2876550"/>
          </a:xfrm>
          <a:custGeom>
            <a:avLst/>
            <a:gdLst>
              <a:gd name="connsiteX0" fmla="*/ 9525 w 1709737"/>
              <a:gd name="connsiteY0" fmla="*/ 0 h 2876550"/>
              <a:gd name="connsiteX1" fmla="*/ 1709737 w 1709737"/>
              <a:gd name="connsiteY1" fmla="*/ 57150 h 2876550"/>
              <a:gd name="connsiteX2" fmla="*/ 1676400 w 1709737"/>
              <a:gd name="connsiteY2" fmla="*/ 857250 h 2876550"/>
              <a:gd name="connsiteX3" fmla="*/ 1338262 w 1709737"/>
              <a:gd name="connsiteY3" fmla="*/ 842962 h 2876550"/>
              <a:gd name="connsiteX4" fmla="*/ 1314450 w 1709737"/>
              <a:gd name="connsiteY4" fmla="*/ 1652587 h 2876550"/>
              <a:gd name="connsiteX5" fmla="*/ 1647825 w 1709737"/>
              <a:gd name="connsiteY5" fmla="*/ 1666875 h 2876550"/>
              <a:gd name="connsiteX6" fmla="*/ 1590675 w 1709737"/>
              <a:gd name="connsiteY6" fmla="*/ 2876550 h 2876550"/>
              <a:gd name="connsiteX7" fmla="*/ 285750 w 1709737"/>
              <a:gd name="connsiteY7" fmla="*/ 2824162 h 2876550"/>
              <a:gd name="connsiteX8" fmla="*/ 328612 w 1709737"/>
              <a:gd name="connsiteY8" fmla="*/ 809625 h 2876550"/>
              <a:gd name="connsiteX9" fmla="*/ 0 w 1709737"/>
              <a:gd name="connsiteY9" fmla="*/ 804862 h 2876550"/>
              <a:gd name="connsiteX10" fmla="*/ 9525 w 1709737"/>
              <a:gd name="connsiteY10" fmla="*/ 0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9737" h="2876550">
                <a:moveTo>
                  <a:pt x="9525" y="0"/>
                </a:moveTo>
                <a:lnTo>
                  <a:pt x="1709737" y="57150"/>
                </a:lnTo>
                <a:lnTo>
                  <a:pt x="1676400" y="857250"/>
                </a:lnTo>
                <a:lnTo>
                  <a:pt x="1338262" y="842962"/>
                </a:lnTo>
                <a:lnTo>
                  <a:pt x="1314450" y="1652587"/>
                </a:lnTo>
                <a:lnTo>
                  <a:pt x="1647825" y="1666875"/>
                </a:lnTo>
                <a:lnTo>
                  <a:pt x="1590675" y="2876550"/>
                </a:lnTo>
                <a:lnTo>
                  <a:pt x="285750" y="2824162"/>
                </a:lnTo>
                <a:lnTo>
                  <a:pt x="328612" y="809625"/>
                </a:lnTo>
                <a:lnTo>
                  <a:pt x="0" y="804862"/>
                </a:lnTo>
                <a:lnTo>
                  <a:pt x="9525" y="0"/>
                </a:ln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Freeform 9"/>
          <p:cNvSpPr/>
          <p:nvPr/>
        </p:nvSpPr>
        <p:spPr>
          <a:xfrm>
            <a:off x="5259355" y="3526091"/>
            <a:ext cx="709612" cy="2038350"/>
          </a:xfrm>
          <a:custGeom>
            <a:avLst/>
            <a:gdLst>
              <a:gd name="connsiteX0" fmla="*/ 28575 w 709612"/>
              <a:gd name="connsiteY0" fmla="*/ 0 h 2038350"/>
              <a:gd name="connsiteX1" fmla="*/ 709612 w 709612"/>
              <a:gd name="connsiteY1" fmla="*/ 19050 h 2038350"/>
              <a:gd name="connsiteX2" fmla="*/ 657225 w 709612"/>
              <a:gd name="connsiteY2" fmla="*/ 2038350 h 2038350"/>
              <a:gd name="connsiteX3" fmla="*/ 0 w 709612"/>
              <a:gd name="connsiteY3" fmla="*/ 2024062 h 2038350"/>
              <a:gd name="connsiteX4" fmla="*/ 28575 w 709612"/>
              <a:gd name="connsiteY4" fmla="*/ 0 h 2038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12" h="2038350">
                <a:moveTo>
                  <a:pt x="28575" y="0"/>
                </a:moveTo>
                <a:lnTo>
                  <a:pt x="709612" y="19050"/>
                </a:lnTo>
                <a:lnTo>
                  <a:pt x="657225" y="2038350"/>
                </a:lnTo>
                <a:lnTo>
                  <a:pt x="0" y="2024062"/>
                </a:lnTo>
                <a:lnTo>
                  <a:pt x="28575" y="0"/>
                </a:ln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reeform 10"/>
          <p:cNvSpPr/>
          <p:nvPr/>
        </p:nvSpPr>
        <p:spPr>
          <a:xfrm>
            <a:off x="6950042" y="3197478"/>
            <a:ext cx="1042988" cy="1643063"/>
          </a:xfrm>
          <a:custGeom>
            <a:avLst/>
            <a:gdLst>
              <a:gd name="connsiteX0" fmla="*/ 371475 w 1042988"/>
              <a:gd name="connsiteY0" fmla="*/ 0 h 1643063"/>
              <a:gd name="connsiteX1" fmla="*/ 1042988 w 1042988"/>
              <a:gd name="connsiteY1" fmla="*/ 33338 h 1643063"/>
              <a:gd name="connsiteX2" fmla="*/ 976313 w 1042988"/>
              <a:gd name="connsiteY2" fmla="*/ 1643063 h 1643063"/>
              <a:gd name="connsiteX3" fmla="*/ 314325 w 1042988"/>
              <a:gd name="connsiteY3" fmla="*/ 1609725 h 1643063"/>
              <a:gd name="connsiteX4" fmla="*/ 333375 w 1042988"/>
              <a:gd name="connsiteY4" fmla="*/ 1204913 h 1643063"/>
              <a:gd name="connsiteX5" fmla="*/ 0 w 1042988"/>
              <a:gd name="connsiteY5" fmla="*/ 1195388 h 1643063"/>
              <a:gd name="connsiteX6" fmla="*/ 23813 w 1042988"/>
              <a:gd name="connsiteY6" fmla="*/ 376238 h 1643063"/>
              <a:gd name="connsiteX7" fmla="*/ 361950 w 1042988"/>
              <a:gd name="connsiteY7" fmla="*/ 395288 h 1643063"/>
              <a:gd name="connsiteX8" fmla="*/ 371475 w 1042988"/>
              <a:gd name="connsiteY8" fmla="*/ 0 h 164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988" h="1643063">
                <a:moveTo>
                  <a:pt x="371475" y="0"/>
                </a:moveTo>
                <a:lnTo>
                  <a:pt x="1042988" y="33338"/>
                </a:lnTo>
                <a:lnTo>
                  <a:pt x="976313" y="1643063"/>
                </a:lnTo>
                <a:lnTo>
                  <a:pt x="314325" y="1609725"/>
                </a:lnTo>
                <a:lnTo>
                  <a:pt x="333375" y="1204913"/>
                </a:lnTo>
                <a:lnTo>
                  <a:pt x="0" y="1195388"/>
                </a:lnTo>
                <a:lnTo>
                  <a:pt x="23813" y="376238"/>
                </a:lnTo>
                <a:lnTo>
                  <a:pt x="361950" y="395288"/>
                </a:lnTo>
                <a:lnTo>
                  <a:pt x="371475" y="0"/>
                </a:ln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p:cNvSpPr/>
          <p:nvPr/>
        </p:nvSpPr>
        <p:spPr>
          <a:xfrm>
            <a:off x="3067860" y="3073653"/>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15" name="Rectangle 14"/>
          <p:cNvSpPr/>
          <p:nvPr/>
        </p:nvSpPr>
        <p:spPr>
          <a:xfrm>
            <a:off x="1906108" y="3971384"/>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16" name="Rectangle 15"/>
          <p:cNvSpPr/>
          <p:nvPr/>
        </p:nvSpPr>
        <p:spPr>
          <a:xfrm>
            <a:off x="3041666" y="3847062"/>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17" name="Rectangle 16"/>
          <p:cNvSpPr/>
          <p:nvPr/>
        </p:nvSpPr>
        <p:spPr>
          <a:xfrm>
            <a:off x="4335426" y="3994699"/>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18" name="Rectangle 17"/>
          <p:cNvSpPr/>
          <p:nvPr/>
        </p:nvSpPr>
        <p:spPr>
          <a:xfrm>
            <a:off x="4872823" y="3221291"/>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19" name="Rectangle 18"/>
          <p:cNvSpPr/>
          <p:nvPr/>
        </p:nvSpPr>
        <p:spPr>
          <a:xfrm>
            <a:off x="4905715" y="3354640"/>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20" name="Rectangle 19"/>
          <p:cNvSpPr/>
          <p:nvPr/>
        </p:nvSpPr>
        <p:spPr>
          <a:xfrm>
            <a:off x="5920772" y="3166522"/>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21" name="Rectangle 20"/>
          <p:cNvSpPr/>
          <p:nvPr/>
        </p:nvSpPr>
        <p:spPr>
          <a:xfrm>
            <a:off x="6413690" y="3771359"/>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22" name="Rectangle 21"/>
          <p:cNvSpPr/>
          <p:nvPr/>
        </p:nvSpPr>
        <p:spPr>
          <a:xfrm>
            <a:off x="5614161" y="4095210"/>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23" name="Rectangle 22"/>
          <p:cNvSpPr/>
          <p:nvPr/>
        </p:nvSpPr>
        <p:spPr>
          <a:xfrm>
            <a:off x="4944831" y="3983290"/>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24" name="Rectangle 23"/>
          <p:cNvSpPr/>
          <p:nvPr/>
        </p:nvSpPr>
        <p:spPr>
          <a:xfrm>
            <a:off x="5983256" y="4692903"/>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25" name="Rectangle 24"/>
          <p:cNvSpPr/>
          <p:nvPr/>
        </p:nvSpPr>
        <p:spPr>
          <a:xfrm>
            <a:off x="6567232" y="4952336"/>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26" name="Rectangle 25"/>
          <p:cNvSpPr/>
          <p:nvPr/>
        </p:nvSpPr>
        <p:spPr>
          <a:xfrm>
            <a:off x="7268559" y="3623721"/>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27" name="Oval 26"/>
          <p:cNvSpPr/>
          <p:nvPr/>
        </p:nvSpPr>
        <p:spPr>
          <a:xfrm>
            <a:off x="5573110" y="4523548"/>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Oval 27"/>
          <p:cNvSpPr/>
          <p:nvPr/>
        </p:nvSpPr>
        <p:spPr>
          <a:xfrm>
            <a:off x="3677265" y="4017459"/>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Oval 28"/>
          <p:cNvSpPr/>
          <p:nvPr/>
        </p:nvSpPr>
        <p:spPr>
          <a:xfrm>
            <a:off x="6418453" y="4699477"/>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TextBox 29"/>
          <p:cNvSpPr txBox="1"/>
          <p:nvPr/>
        </p:nvSpPr>
        <p:spPr>
          <a:xfrm>
            <a:off x="4674983" y="1950561"/>
            <a:ext cx="1892249" cy="338554"/>
          </a:xfrm>
          <a:prstGeom prst="rect">
            <a:avLst/>
          </a:prstGeom>
          <a:solidFill>
            <a:schemeClr val="bg1"/>
          </a:solidFill>
        </p:spPr>
        <p:txBody>
          <a:bodyPr wrap="none" rtlCol="0">
            <a:spAutoFit/>
          </a:bodyPr>
          <a:lstStyle/>
          <a:p>
            <a:r>
              <a:rPr lang="en-AU" sz="1600" b="1" dirty="0" smtClean="0">
                <a:solidFill>
                  <a:srgbClr val="FF0000"/>
                </a:solidFill>
              </a:rPr>
              <a:t>Northern   Territory </a:t>
            </a:r>
            <a:endParaRPr lang="en-AU" sz="1600" b="1" dirty="0">
              <a:solidFill>
                <a:srgbClr val="FF0000"/>
              </a:solidFill>
            </a:endParaRPr>
          </a:p>
        </p:txBody>
      </p:sp>
      <p:sp>
        <p:nvSpPr>
          <p:cNvPr id="31" name="TextBox 30"/>
          <p:cNvSpPr txBox="1"/>
          <p:nvPr/>
        </p:nvSpPr>
        <p:spPr>
          <a:xfrm>
            <a:off x="807576" y="2438842"/>
            <a:ext cx="1703030" cy="338554"/>
          </a:xfrm>
          <a:prstGeom prst="rect">
            <a:avLst/>
          </a:prstGeom>
          <a:solidFill>
            <a:schemeClr val="bg1"/>
          </a:solidFill>
        </p:spPr>
        <p:txBody>
          <a:bodyPr wrap="none" rtlCol="0">
            <a:spAutoFit/>
          </a:bodyPr>
          <a:lstStyle/>
          <a:p>
            <a:r>
              <a:rPr lang="en-AU" sz="1600" b="1" dirty="0" smtClean="0">
                <a:solidFill>
                  <a:srgbClr val="FF0000"/>
                </a:solidFill>
              </a:rPr>
              <a:t>Western Australia</a:t>
            </a:r>
            <a:endParaRPr lang="en-AU" sz="1600" b="1" dirty="0">
              <a:solidFill>
                <a:srgbClr val="FF0000"/>
              </a:solidFill>
            </a:endParaRPr>
          </a:p>
        </p:txBody>
      </p:sp>
      <p:sp>
        <p:nvSpPr>
          <p:cNvPr id="32" name="TextBox 31"/>
          <p:cNvSpPr txBox="1"/>
          <p:nvPr/>
        </p:nvSpPr>
        <p:spPr>
          <a:xfrm>
            <a:off x="4774915" y="4981637"/>
            <a:ext cx="1487523" cy="338554"/>
          </a:xfrm>
          <a:prstGeom prst="rect">
            <a:avLst/>
          </a:prstGeom>
          <a:solidFill>
            <a:schemeClr val="bg1"/>
          </a:solidFill>
        </p:spPr>
        <p:txBody>
          <a:bodyPr wrap="none" rtlCol="0">
            <a:spAutoFit/>
          </a:bodyPr>
          <a:lstStyle/>
          <a:p>
            <a:r>
              <a:rPr lang="en-AU" sz="1600" b="1" dirty="0" smtClean="0">
                <a:solidFill>
                  <a:srgbClr val="FF0000"/>
                </a:solidFill>
              </a:rPr>
              <a:t>South Australia</a:t>
            </a:r>
            <a:endParaRPr lang="en-AU" sz="1600" b="1" dirty="0">
              <a:solidFill>
                <a:srgbClr val="FF0000"/>
              </a:solidFill>
            </a:endParaRPr>
          </a:p>
        </p:txBody>
      </p:sp>
      <p:sp>
        <p:nvSpPr>
          <p:cNvPr id="33" name="Rectangle 32"/>
          <p:cNvSpPr/>
          <p:nvPr/>
        </p:nvSpPr>
        <p:spPr>
          <a:xfrm>
            <a:off x="3797269" y="1646230"/>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34" name="Rectangle 33"/>
          <p:cNvSpPr/>
          <p:nvPr/>
        </p:nvSpPr>
        <p:spPr>
          <a:xfrm>
            <a:off x="5492148" y="1609184"/>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35" name="TextBox 34"/>
          <p:cNvSpPr txBox="1"/>
          <p:nvPr/>
        </p:nvSpPr>
        <p:spPr>
          <a:xfrm>
            <a:off x="4949570" y="3146618"/>
            <a:ext cx="535724" cy="215444"/>
          </a:xfrm>
          <a:prstGeom prst="rect">
            <a:avLst/>
          </a:prstGeom>
          <a:noFill/>
        </p:spPr>
        <p:txBody>
          <a:bodyPr wrap="none" rtlCol="0">
            <a:spAutoFit/>
          </a:bodyPr>
          <a:lstStyle/>
          <a:p>
            <a:r>
              <a:rPr lang="en-AU" sz="800" b="1" dirty="0" smtClean="0">
                <a:latin typeface="Arial Narrow" pitchFamily="34" charset="0"/>
              </a:rPr>
              <a:t>YULARA</a:t>
            </a:r>
            <a:endParaRPr lang="en-AU" sz="800" b="1" dirty="0">
              <a:latin typeface="Arial Narrow" pitchFamily="34" charset="0"/>
            </a:endParaRPr>
          </a:p>
        </p:txBody>
      </p:sp>
      <p:sp>
        <p:nvSpPr>
          <p:cNvPr id="36" name="TextBox 35"/>
          <p:cNvSpPr txBox="1"/>
          <p:nvPr/>
        </p:nvSpPr>
        <p:spPr>
          <a:xfrm>
            <a:off x="5006466" y="3328611"/>
            <a:ext cx="662361" cy="215444"/>
          </a:xfrm>
          <a:prstGeom prst="rect">
            <a:avLst/>
          </a:prstGeom>
          <a:noFill/>
        </p:spPr>
        <p:txBody>
          <a:bodyPr wrap="none" rtlCol="0">
            <a:spAutoFit/>
          </a:bodyPr>
          <a:lstStyle/>
          <a:p>
            <a:r>
              <a:rPr lang="en-AU" sz="800" b="1" dirty="0" smtClean="0">
                <a:latin typeface="Arial Narrow" pitchFamily="34" charset="0"/>
              </a:rPr>
              <a:t>MUTITJULU</a:t>
            </a:r>
            <a:endParaRPr lang="en-AU" sz="800" b="1" dirty="0">
              <a:latin typeface="Arial Narrow" pitchFamily="34" charset="0"/>
            </a:endParaRPr>
          </a:p>
        </p:txBody>
      </p:sp>
      <p:sp>
        <p:nvSpPr>
          <p:cNvPr id="37" name="TextBox 36"/>
          <p:cNvSpPr txBox="1"/>
          <p:nvPr/>
        </p:nvSpPr>
        <p:spPr>
          <a:xfrm>
            <a:off x="6037788" y="3137260"/>
            <a:ext cx="518091" cy="215444"/>
          </a:xfrm>
          <a:prstGeom prst="rect">
            <a:avLst/>
          </a:prstGeom>
          <a:noFill/>
        </p:spPr>
        <p:txBody>
          <a:bodyPr wrap="none" rtlCol="0">
            <a:spAutoFit/>
          </a:bodyPr>
          <a:lstStyle/>
          <a:p>
            <a:r>
              <a:rPr lang="en-AU" sz="800" b="1" dirty="0" smtClean="0">
                <a:latin typeface="Arial Narrow" pitchFamily="34" charset="0"/>
              </a:rPr>
              <a:t>IMANPA</a:t>
            </a:r>
            <a:endParaRPr lang="en-AU" sz="800" b="1" dirty="0">
              <a:latin typeface="Arial Narrow" pitchFamily="34" charset="0"/>
            </a:endParaRPr>
          </a:p>
        </p:txBody>
      </p:sp>
      <p:sp>
        <p:nvSpPr>
          <p:cNvPr id="38" name="TextBox 37"/>
          <p:cNvSpPr txBox="1"/>
          <p:nvPr/>
        </p:nvSpPr>
        <p:spPr>
          <a:xfrm>
            <a:off x="7370240" y="3591127"/>
            <a:ext cx="437940" cy="215444"/>
          </a:xfrm>
          <a:prstGeom prst="rect">
            <a:avLst/>
          </a:prstGeom>
          <a:noFill/>
        </p:spPr>
        <p:txBody>
          <a:bodyPr wrap="none" rtlCol="0">
            <a:spAutoFit/>
          </a:bodyPr>
          <a:lstStyle/>
          <a:p>
            <a:r>
              <a:rPr lang="en-AU" sz="800" b="1" dirty="0" smtClean="0">
                <a:latin typeface="Arial Narrow" pitchFamily="34" charset="0"/>
              </a:rPr>
              <a:t>FINKE</a:t>
            </a:r>
            <a:endParaRPr lang="en-AU" sz="800" b="1" dirty="0">
              <a:latin typeface="Arial Narrow" pitchFamily="34" charset="0"/>
            </a:endParaRPr>
          </a:p>
        </p:txBody>
      </p:sp>
      <p:sp>
        <p:nvSpPr>
          <p:cNvPr id="39" name="TextBox 38"/>
          <p:cNvSpPr txBox="1"/>
          <p:nvPr/>
        </p:nvSpPr>
        <p:spPr>
          <a:xfrm>
            <a:off x="6226981" y="3571031"/>
            <a:ext cx="601447" cy="215444"/>
          </a:xfrm>
          <a:prstGeom prst="rect">
            <a:avLst/>
          </a:prstGeom>
          <a:noFill/>
        </p:spPr>
        <p:txBody>
          <a:bodyPr wrap="none" rtlCol="0">
            <a:spAutoFit/>
          </a:bodyPr>
          <a:lstStyle/>
          <a:p>
            <a:r>
              <a:rPr lang="en-AU" sz="800" b="1" dirty="0" smtClean="0">
                <a:latin typeface="Arial Narrow" pitchFamily="34" charset="0"/>
              </a:rPr>
              <a:t>KULGERA</a:t>
            </a:r>
            <a:endParaRPr lang="en-AU" sz="800" b="1" dirty="0">
              <a:latin typeface="Arial Narrow" pitchFamily="34" charset="0"/>
            </a:endParaRPr>
          </a:p>
        </p:txBody>
      </p:sp>
      <p:sp>
        <p:nvSpPr>
          <p:cNvPr id="40" name="TextBox 39"/>
          <p:cNvSpPr txBox="1"/>
          <p:nvPr/>
        </p:nvSpPr>
        <p:spPr>
          <a:xfrm>
            <a:off x="4894474" y="1568030"/>
            <a:ext cx="596638" cy="215444"/>
          </a:xfrm>
          <a:prstGeom prst="rect">
            <a:avLst/>
          </a:prstGeom>
          <a:noFill/>
        </p:spPr>
        <p:txBody>
          <a:bodyPr wrap="none" rtlCol="0">
            <a:spAutoFit/>
          </a:bodyPr>
          <a:lstStyle/>
          <a:p>
            <a:r>
              <a:rPr lang="en-AU" sz="800" b="1" dirty="0" smtClean="0">
                <a:latin typeface="Arial Narrow" pitchFamily="34" charset="0"/>
              </a:rPr>
              <a:t>PAPUNYA</a:t>
            </a:r>
            <a:endParaRPr lang="en-AU" sz="800" b="1" dirty="0">
              <a:latin typeface="Arial Narrow" pitchFamily="34" charset="0"/>
            </a:endParaRPr>
          </a:p>
        </p:txBody>
      </p:sp>
      <p:sp>
        <p:nvSpPr>
          <p:cNvPr id="41" name="TextBox 40"/>
          <p:cNvSpPr txBox="1"/>
          <p:nvPr/>
        </p:nvSpPr>
        <p:spPr>
          <a:xfrm>
            <a:off x="3627025" y="1807751"/>
            <a:ext cx="564578" cy="215444"/>
          </a:xfrm>
          <a:prstGeom prst="rect">
            <a:avLst/>
          </a:prstGeom>
          <a:noFill/>
        </p:spPr>
        <p:txBody>
          <a:bodyPr wrap="none" rtlCol="0">
            <a:spAutoFit/>
          </a:bodyPr>
          <a:lstStyle/>
          <a:p>
            <a:r>
              <a:rPr lang="en-AU" sz="800" b="1" dirty="0" smtClean="0">
                <a:latin typeface="Arial Narrow" pitchFamily="34" charset="0"/>
              </a:rPr>
              <a:t>KINTORE</a:t>
            </a:r>
            <a:endParaRPr lang="en-AU" sz="800" b="1" dirty="0">
              <a:latin typeface="Arial Narrow" pitchFamily="34" charset="0"/>
            </a:endParaRPr>
          </a:p>
        </p:txBody>
      </p:sp>
      <p:sp>
        <p:nvSpPr>
          <p:cNvPr id="42" name="TextBox 41"/>
          <p:cNvSpPr txBox="1"/>
          <p:nvPr/>
        </p:nvSpPr>
        <p:spPr>
          <a:xfrm>
            <a:off x="2785502" y="3221291"/>
            <a:ext cx="752129" cy="215444"/>
          </a:xfrm>
          <a:prstGeom prst="rect">
            <a:avLst/>
          </a:prstGeom>
          <a:noFill/>
        </p:spPr>
        <p:txBody>
          <a:bodyPr wrap="none" rtlCol="0">
            <a:spAutoFit/>
          </a:bodyPr>
          <a:lstStyle/>
          <a:p>
            <a:r>
              <a:rPr lang="en-AU" sz="800" b="1" dirty="0" smtClean="0">
                <a:latin typeface="Arial Narrow" pitchFamily="34" charset="0"/>
              </a:rPr>
              <a:t>WARAKURNA</a:t>
            </a:r>
            <a:endParaRPr lang="en-AU" sz="800" b="1" dirty="0">
              <a:latin typeface="Arial Narrow" pitchFamily="34" charset="0"/>
            </a:endParaRPr>
          </a:p>
        </p:txBody>
      </p:sp>
      <p:sp>
        <p:nvSpPr>
          <p:cNvPr id="43" name="TextBox 42"/>
          <p:cNvSpPr txBox="1"/>
          <p:nvPr/>
        </p:nvSpPr>
        <p:spPr>
          <a:xfrm>
            <a:off x="1144947" y="3915472"/>
            <a:ext cx="747320" cy="215444"/>
          </a:xfrm>
          <a:prstGeom prst="rect">
            <a:avLst/>
          </a:prstGeom>
          <a:noFill/>
        </p:spPr>
        <p:txBody>
          <a:bodyPr wrap="none" rtlCol="0">
            <a:spAutoFit/>
          </a:bodyPr>
          <a:lstStyle/>
          <a:p>
            <a:r>
              <a:rPr lang="en-AU" sz="800" b="1" dirty="0" smtClean="0">
                <a:latin typeface="Arial Narrow" pitchFamily="34" charset="0"/>
              </a:rPr>
              <a:t>WARBURTON</a:t>
            </a:r>
            <a:endParaRPr lang="en-AU" sz="800" b="1" dirty="0">
              <a:latin typeface="Arial Narrow" pitchFamily="34" charset="0"/>
            </a:endParaRPr>
          </a:p>
        </p:txBody>
      </p:sp>
      <p:sp>
        <p:nvSpPr>
          <p:cNvPr id="44" name="TextBox 43"/>
          <p:cNvSpPr txBox="1"/>
          <p:nvPr/>
        </p:nvSpPr>
        <p:spPr>
          <a:xfrm>
            <a:off x="2730642" y="3978817"/>
            <a:ext cx="769763" cy="215444"/>
          </a:xfrm>
          <a:prstGeom prst="rect">
            <a:avLst/>
          </a:prstGeom>
          <a:noFill/>
        </p:spPr>
        <p:txBody>
          <a:bodyPr wrap="none" rtlCol="0">
            <a:spAutoFit/>
          </a:bodyPr>
          <a:lstStyle/>
          <a:p>
            <a:r>
              <a:rPr lang="en-AU" sz="800" b="1" dirty="0" smtClean="0">
                <a:latin typeface="Arial Narrow" pitchFamily="34" charset="0"/>
              </a:rPr>
              <a:t>BLACKSTONE</a:t>
            </a:r>
            <a:endParaRPr lang="en-AU" sz="800" b="1" dirty="0">
              <a:latin typeface="Arial Narrow" pitchFamily="34" charset="0"/>
            </a:endParaRPr>
          </a:p>
        </p:txBody>
      </p:sp>
      <p:sp>
        <p:nvSpPr>
          <p:cNvPr id="45" name="TextBox 44"/>
          <p:cNvSpPr txBox="1"/>
          <p:nvPr/>
        </p:nvSpPr>
        <p:spPr>
          <a:xfrm>
            <a:off x="3696371" y="3950401"/>
            <a:ext cx="603050" cy="200055"/>
          </a:xfrm>
          <a:prstGeom prst="rect">
            <a:avLst/>
          </a:prstGeom>
          <a:noFill/>
        </p:spPr>
        <p:txBody>
          <a:bodyPr wrap="none" rtlCol="0">
            <a:spAutoFit/>
          </a:bodyPr>
          <a:lstStyle/>
          <a:p>
            <a:r>
              <a:rPr lang="en-AU" sz="700" b="1" dirty="0" smtClean="0">
                <a:latin typeface="Arial Narrow" pitchFamily="34" charset="0"/>
              </a:rPr>
              <a:t>Pipalyatjara</a:t>
            </a:r>
            <a:endParaRPr lang="en-AU" sz="700" b="1" dirty="0">
              <a:latin typeface="Arial Narrow" pitchFamily="34" charset="0"/>
            </a:endParaRPr>
          </a:p>
        </p:txBody>
      </p:sp>
      <p:sp>
        <p:nvSpPr>
          <p:cNvPr id="46" name="TextBox 45"/>
          <p:cNvSpPr txBox="1"/>
          <p:nvPr/>
        </p:nvSpPr>
        <p:spPr>
          <a:xfrm>
            <a:off x="4233137" y="4083617"/>
            <a:ext cx="652743" cy="215444"/>
          </a:xfrm>
          <a:prstGeom prst="rect">
            <a:avLst/>
          </a:prstGeom>
          <a:noFill/>
        </p:spPr>
        <p:txBody>
          <a:bodyPr wrap="none" rtlCol="0">
            <a:spAutoFit/>
          </a:bodyPr>
          <a:lstStyle/>
          <a:p>
            <a:r>
              <a:rPr lang="en-AU" sz="800" b="1" dirty="0" smtClean="0">
                <a:latin typeface="Arial Narrow" pitchFamily="34" charset="0"/>
              </a:rPr>
              <a:t>MURPUTJA</a:t>
            </a:r>
            <a:endParaRPr lang="en-AU" sz="800" b="1" dirty="0">
              <a:latin typeface="Arial Narrow" pitchFamily="34" charset="0"/>
            </a:endParaRPr>
          </a:p>
        </p:txBody>
      </p:sp>
      <p:sp>
        <p:nvSpPr>
          <p:cNvPr id="47" name="TextBox 46"/>
          <p:cNvSpPr txBox="1"/>
          <p:nvPr/>
        </p:nvSpPr>
        <p:spPr>
          <a:xfrm>
            <a:off x="6678825" y="4942015"/>
            <a:ext cx="489236" cy="215444"/>
          </a:xfrm>
          <a:prstGeom prst="rect">
            <a:avLst/>
          </a:prstGeom>
          <a:noFill/>
        </p:spPr>
        <p:txBody>
          <a:bodyPr wrap="none" rtlCol="0">
            <a:spAutoFit/>
          </a:bodyPr>
          <a:lstStyle/>
          <a:p>
            <a:r>
              <a:rPr lang="en-AU" sz="800" b="1" dirty="0" smtClean="0">
                <a:latin typeface="Arial Narrow" pitchFamily="34" charset="0"/>
              </a:rPr>
              <a:t>MARLA</a:t>
            </a:r>
            <a:endParaRPr lang="en-AU" sz="800" b="1" dirty="0">
              <a:latin typeface="Arial Narrow" pitchFamily="34" charset="0"/>
            </a:endParaRPr>
          </a:p>
        </p:txBody>
      </p:sp>
      <p:sp>
        <p:nvSpPr>
          <p:cNvPr id="48" name="TextBox 47"/>
          <p:cNvSpPr txBox="1"/>
          <p:nvPr/>
        </p:nvSpPr>
        <p:spPr>
          <a:xfrm>
            <a:off x="6443295" y="4607709"/>
            <a:ext cx="530916" cy="307777"/>
          </a:xfrm>
          <a:prstGeom prst="rect">
            <a:avLst/>
          </a:prstGeom>
          <a:noFill/>
        </p:spPr>
        <p:txBody>
          <a:bodyPr wrap="none" rtlCol="0">
            <a:spAutoFit/>
          </a:bodyPr>
          <a:lstStyle/>
          <a:p>
            <a:pPr algn="ctr"/>
            <a:r>
              <a:rPr lang="en-AU" sz="700" b="1" dirty="0" smtClean="0">
                <a:latin typeface="Arial Narrow" pitchFamily="34" charset="0"/>
              </a:rPr>
              <a:t>Indulkana</a:t>
            </a:r>
          </a:p>
          <a:p>
            <a:pPr algn="ctr"/>
            <a:r>
              <a:rPr lang="en-AU" sz="700" b="1" dirty="0" smtClean="0">
                <a:latin typeface="Arial Narrow" pitchFamily="34" charset="0"/>
              </a:rPr>
              <a:t>(Iwantja)</a:t>
            </a:r>
            <a:endParaRPr lang="en-AU" sz="700" b="1" dirty="0">
              <a:latin typeface="Arial Narrow" pitchFamily="34" charset="0"/>
            </a:endParaRPr>
          </a:p>
        </p:txBody>
      </p:sp>
      <p:sp>
        <p:nvSpPr>
          <p:cNvPr id="49" name="TextBox 48"/>
          <p:cNvSpPr txBox="1"/>
          <p:nvPr/>
        </p:nvSpPr>
        <p:spPr>
          <a:xfrm>
            <a:off x="5926008" y="4818306"/>
            <a:ext cx="449162" cy="215444"/>
          </a:xfrm>
          <a:prstGeom prst="rect">
            <a:avLst/>
          </a:prstGeom>
          <a:noFill/>
        </p:spPr>
        <p:txBody>
          <a:bodyPr wrap="none" rtlCol="0">
            <a:spAutoFit/>
          </a:bodyPr>
          <a:lstStyle/>
          <a:p>
            <a:r>
              <a:rPr lang="en-AU" sz="800" b="1" dirty="0" smtClean="0">
                <a:latin typeface="Arial Narrow" pitchFamily="34" charset="0"/>
              </a:rPr>
              <a:t>MIMILI</a:t>
            </a:r>
            <a:endParaRPr lang="en-AU" sz="800" b="1" dirty="0">
              <a:latin typeface="Arial Narrow" pitchFamily="34" charset="0"/>
            </a:endParaRPr>
          </a:p>
        </p:txBody>
      </p:sp>
      <p:sp>
        <p:nvSpPr>
          <p:cNvPr id="50" name="TextBox 49"/>
          <p:cNvSpPr txBox="1"/>
          <p:nvPr/>
        </p:nvSpPr>
        <p:spPr>
          <a:xfrm>
            <a:off x="5777338" y="4090443"/>
            <a:ext cx="995464" cy="123111"/>
          </a:xfrm>
          <a:prstGeom prst="rect">
            <a:avLst/>
          </a:prstGeom>
          <a:solidFill>
            <a:schemeClr val="bg1"/>
          </a:solidFill>
        </p:spPr>
        <p:txBody>
          <a:bodyPr wrap="none" lIns="0" tIns="0" rIns="0" bIns="0" rtlCol="0">
            <a:spAutoFit/>
          </a:bodyPr>
          <a:lstStyle/>
          <a:p>
            <a:pPr algn="ctr"/>
            <a:r>
              <a:rPr lang="en-AU" sz="800" b="1" dirty="0" smtClean="0">
                <a:latin typeface="Arial Narrow" pitchFamily="34" charset="0"/>
              </a:rPr>
              <a:t>PUKATJA (ERNABELLA)</a:t>
            </a:r>
            <a:endParaRPr lang="en-AU" sz="800" b="1" dirty="0">
              <a:latin typeface="Arial Narrow" pitchFamily="34" charset="0"/>
            </a:endParaRPr>
          </a:p>
        </p:txBody>
      </p:sp>
      <p:sp>
        <p:nvSpPr>
          <p:cNvPr id="51" name="TextBox 50"/>
          <p:cNvSpPr txBox="1"/>
          <p:nvPr/>
        </p:nvSpPr>
        <p:spPr>
          <a:xfrm>
            <a:off x="5737681" y="4276750"/>
            <a:ext cx="333425" cy="123111"/>
          </a:xfrm>
          <a:prstGeom prst="rect">
            <a:avLst/>
          </a:prstGeom>
          <a:solidFill>
            <a:schemeClr val="bg1"/>
          </a:solidFill>
        </p:spPr>
        <p:txBody>
          <a:bodyPr wrap="none" lIns="0" tIns="0" rIns="0" bIns="0" rtlCol="0">
            <a:spAutoFit/>
          </a:bodyPr>
          <a:lstStyle/>
          <a:p>
            <a:r>
              <a:rPr lang="en-AU" sz="800" b="1" dirty="0" smtClean="0">
                <a:latin typeface="Arial Narrow" pitchFamily="34" charset="0"/>
              </a:rPr>
              <a:t>UMUWA</a:t>
            </a:r>
            <a:endParaRPr lang="en-AU" sz="800" b="1" dirty="0">
              <a:latin typeface="Arial Narrow" pitchFamily="34" charset="0"/>
            </a:endParaRPr>
          </a:p>
        </p:txBody>
      </p:sp>
      <p:sp>
        <p:nvSpPr>
          <p:cNvPr id="52" name="TextBox 51"/>
          <p:cNvSpPr txBox="1"/>
          <p:nvPr/>
        </p:nvSpPr>
        <p:spPr>
          <a:xfrm>
            <a:off x="5379695" y="4581592"/>
            <a:ext cx="482824" cy="307777"/>
          </a:xfrm>
          <a:prstGeom prst="rect">
            <a:avLst/>
          </a:prstGeom>
          <a:noFill/>
        </p:spPr>
        <p:txBody>
          <a:bodyPr wrap="none" rtlCol="0">
            <a:spAutoFit/>
          </a:bodyPr>
          <a:lstStyle/>
          <a:p>
            <a:pPr algn="ctr"/>
            <a:r>
              <a:rPr lang="en-AU" sz="700" b="1" dirty="0" smtClean="0">
                <a:latin typeface="Arial Narrow" pitchFamily="34" charset="0"/>
              </a:rPr>
              <a:t>Kaltjiti</a:t>
            </a:r>
          </a:p>
          <a:p>
            <a:pPr algn="ctr"/>
            <a:r>
              <a:rPr lang="en-AU" sz="700" b="1" dirty="0" smtClean="0">
                <a:latin typeface="Arial Narrow" pitchFamily="34" charset="0"/>
              </a:rPr>
              <a:t>(Fregon)</a:t>
            </a:r>
            <a:endParaRPr lang="en-AU" sz="700" b="1" dirty="0">
              <a:latin typeface="Arial Narrow" pitchFamily="34" charset="0"/>
            </a:endParaRPr>
          </a:p>
        </p:txBody>
      </p:sp>
      <p:sp>
        <p:nvSpPr>
          <p:cNvPr id="53" name="Oval 52"/>
          <p:cNvSpPr/>
          <p:nvPr/>
        </p:nvSpPr>
        <p:spPr>
          <a:xfrm>
            <a:off x="5564155" y="4242848"/>
            <a:ext cx="144018" cy="16046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grpSp>
        <p:nvGrpSpPr>
          <p:cNvPr id="54" name="Group 53"/>
          <p:cNvGrpSpPr/>
          <p:nvPr/>
        </p:nvGrpSpPr>
        <p:grpSpPr>
          <a:xfrm>
            <a:off x="6430678" y="1098491"/>
            <a:ext cx="1776412" cy="709260"/>
            <a:chOff x="5708173" y="558116"/>
            <a:chExt cx="1776412" cy="709260"/>
          </a:xfrm>
        </p:grpSpPr>
        <p:sp>
          <p:nvSpPr>
            <p:cNvPr id="55" name="Rectangle 54"/>
            <p:cNvSpPr/>
            <p:nvPr/>
          </p:nvSpPr>
          <p:spPr>
            <a:xfrm>
              <a:off x="7325913" y="574333"/>
              <a:ext cx="144016" cy="1476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56" name="Oval 55"/>
            <p:cNvSpPr/>
            <p:nvPr/>
          </p:nvSpPr>
          <p:spPr>
            <a:xfrm>
              <a:off x="7340567" y="842894"/>
              <a:ext cx="144018" cy="16046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a:t>
              </a:r>
              <a:endParaRPr lang="en-AU" sz="1400" b="1" dirty="0"/>
            </a:p>
          </p:txBody>
        </p:sp>
        <p:sp>
          <p:nvSpPr>
            <p:cNvPr id="57" name="Oval 56"/>
            <p:cNvSpPr/>
            <p:nvPr/>
          </p:nvSpPr>
          <p:spPr>
            <a:xfrm>
              <a:off x="7376572" y="112365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TextBox 57"/>
            <p:cNvSpPr txBox="1"/>
            <p:nvPr/>
          </p:nvSpPr>
          <p:spPr>
            <a:xfrm>
              <a:off x="5715062" y="558116"/>
              <a:ext cx="1705916" cy="215444"/>
            </a:xfrm>
            <a:prstGeom prst="rect">
              <a:avLst/>
            </a:prstGeom>
            <a:noFill/>
          </p:spPr>
          <p:txBody>
            <a:bodyPr wrap="none" rtlCol="0">
              <a:spAutoFit/>
            </a:bodyPr>
            <a:lstStyle/>
            <a:p>
              <a:r>
                <a:rPr lang="en-AU" sz="800" dirty="0" smtClean="0">
                  <a:latin typeface="Arial Narrow" pitchFamily="34" charset="0"/>
                </a:rPr>
                <a:t>Police Stations with Cells . . . . . . . . . . . .</a:t>
              </a:r>
              <a:endParaRPr lang="en-AU" sz="800" dirty="0">
                <a:latin typeface="Arial Narrow" pitchFamily="34" charset="0"/>
              </a:endParaRPr>
            </a:p>
          </p:txBody>
        </p:sp>
        <p:sp>
          <p:nvSpPr>
            <p:cNvPr id="59" name="TextBox 58"/>
            <p:cNvSpPr txBox="1"/>
            <p:nvPr/>
          </p:nvSpPr>
          <p:spPr>
            <a:xfrm>
              <a:off x="5715062" y="810864"/>
              <a:ext cx="1718740" cy="215444"/>
            </a:xfrm>
            <a:prstGeom prst="rect">
              <a:avLst/>
            </a:prstGeom>
            <a:noFill/>
          </p:spPr>
          <p:txBody>
            <a:bodyPr wrap="none" rtlCol="0">
              <a:spAutoFit/>
            </a:bodyPr>
            <a:lstStyle/>
            <a:p>
              <a:r>
                <a:rPr lang="en-AU" sz="800" dirty="0" smtClean="0">
                  <a:latin typeface="Arial Narrow" pitchFamily="34" charset="0"/>
                </a:rPr>
                <a:t>Police Administration – No Facilities . . . .</a:t>
              </a:r>
              <a:endParaRPr lang="en-AU" sz="800" dirty="0">
                <a:latin typeface="Arial Narrow" pitchFamily="34" charset="0"/>
              </a:endParaRPr>
            </a:p>
          </p:txBody>
        </p:sp>
        <p:sp>
          <p:nvSpPr>
            <p:cNvPr id="60" name="TextBox 59"/>
            <p:cNvSpPr txBox="1"/>
            <p:nvPr/>
          </p:nvSpPr>
          <p:spPr>
            <a:xfrm>
              <a:off x="5708173" y="1051932"/>
              <a:ext cx="1734770" cy="215444"/>
            </a:xfrm>
            <a:prstGeom prst="rect">
              <a:avLst/>
            </a:prstGeom>
            <a:noFill/>
          </p:spPr>
          <p:txBody>
            <a:bodyPr wrap="none" rtlCol="0">
              <a:spAutoFit/>
            </a:bodyPr>
            <a:lstStyle/>
            <a:p>
              <a:r>
                <a:rPr lang="en-AU" sz="800" dirty="0" smtClean="0">
                  <a:latin typeface="Arial Narrow" pitchFamily="34" charset="0"/>
                </a:rPr>
                <a:t>Communities . . . . . . . . . . . . . . . . . . . . . .</a:t>
              </a:r>
              <a:endParaRPr lang="en-AU" sz="800" dirty="0">
                <a:latin typeface="Arial Narrow" pitchFamily="34" charset="0"/>
              </a:endParaRPr>
            </a:p>
          </p:txBody>
        </p:sp>
      </p:grpSp>
      <p:grpSp>
        <p:nvGrpSpPr>
          <p:cNvPr id="62" name="Group 61"/>
          <p:cNvGrpSpPr/>
          <p:nvPr/>
        </p:nvGrpSpPr>
        <p:grpSpPr>
          <a:xfrm>
            <a:off x="564887" y="5653967"/>
            <a:ext cx="4307936" cy="514521"/>
            <a:chOff x="2441275" y="720898"/>
            <a:chExt cx="4307936" cy="514521"/>
          </a:xfrm>
        </p:grpSpPr>
        <p:cxnSp>
          <p:nvCxnSpPr>
            <p:cNvPr id="63" name="Straight Connector 62"/>
            <p:cNvCxnSpPr/>
            <p:nvPr/>
          </p:nvCxnSpPr>
          <p:spPr>
            <a:xfrm>
              <a:off x="2571701" y="1235419"/>
              <a:ext cx="40322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44899" y="116341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599170" y="1157185"/>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576464" y="1157917"/>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915816" y="116341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21265" y="116341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441275" y="969929"/>
              <a:ext cx="300082" cy="184666"/>
            </a:xfrm>
            <a:prstGeom prst="rect">
              <a:avLst/>
            </a:prstGeom>
            <a:noFill/>
          </p:spPr>
          <p:txBody>
            <a:bodyPr wrap="none" rtlCol="0">
              <a:spAutoFit/>
            </a:bodyPr>
            <a:lstStyle/>
            <a:p>
              <a:r>
                <a:rPr lang="en-AU" sz="600" b="1" dirty="0" smtClean="0"/>
                <a:t>100</a:t>
              </a:r>
              <a:endParaRPr lang="en-AU" sz="600" b="1" dirty="0"/>
            </a:p>
          </p:txBody>
        </p:sp>
        <p:sp>
          <p:nvSpPr>
            <p:cNvPr id="70" name="TextBox 69"/>
            <p:cNvSpPr txBox="1"/>
            <p:nvPr/>
          </p:nvSpPr>
          <p:spPr>
            <a:xfrm>
              <a:off x="3773023" y="973070"/>
              <a:ext cx="300082" cy="184666"/>
            </a:xfrm>
            <a:prstGeom prst="rect">
              <a:avLst/>
            </a:prstGeom>
            <a:noFill/>
          </p:spPr>
          <p:txBody>
            <a:bodyPr wrap="none" rtlCol="0">
              <a:spAutoFit/>
            </a:bodyPr>
            <a:lstStyle/>
            <a:p>
              <a:r>
                <a:rPr lang="en-AU" sz="600" b="1" dirty="0" smtClean="0"/>
                <a:t>100</a:t>
              </a:r>
              <a:endParaRPr lang="en-AU" sz="600" b="1" dirty="0"/>
            </a:p>
          </p:txBody>
        </p:sp>
        <p:sp>
          <p:nvSpPr>
            <p:cNvPr id="71" name="TextBox 70"/>
            <p:cNvSpPr txBox="1"/>
            <p:nvPr/>
          </p:nvSpPr>
          <p:spPr>
            <a:xfrm>
              <a:off x="6449129" y="980974"/>
              <a:ext cx="300082" cy="184666"/>
            </a:xfrm>
            <a:prstGeom prst="rect">
              <a:avLst/>
            </a:prstGeom>
            <a:noFill/>
          </p:spPr>
          <p:txBody>
            <a:bodyPr wrap="none" rtlCol="0">
              <a:spAutoFit/>
            </a:bodyPr>
            <a:lstStyle/>
            <a:p>
              <a:r>
                <a:rPr lang="en-AU" sz="600" b="1" dirty="0"/>
                <a:t>5</a:t>
              </a:r>
              <a:r>
                <a:rPr lang="en-AU" sz="600" b="1" dirty="0" smtClean="0"/>
                <a:t>00</a:t>
              </a:r>
              <a:endParaRPr lang="en-AU" sz="600" b="1" dirty="0"/>
            </a:p>
          </p:txBody>
        </p:sp>
        <p:sp>
          <p:nvSpPr>
            <p:cNvPr id="72" name="TextBox 71"/>
            <p:cNvSpPr txBox="1"/>
            <p:nvPr/>
          </p:nvSpPr>
          <p:spPr>
            <a:xfrm>
              <a:off x="3124726" y="969828"/>
              <a:ext cx="223138" cy="184666"/>
            </a:xfrm>
            <a:prstGeom prst="rect">
              <a:avLst/>
            </a:prstGeom>
            <a:noFill/>
          </p:spPr>
          <p:txBody>
            <a:bodyPr wrap="none" rtlCol="0">
              <a:spAutoFit/>
            </a:bodyPr>
            <a:lstStyle/>
            <a:p>
              <a:r>
                <a:rPr lang="en-AU" sz="600" b="1" dirty="0" smtClean="0"/>
                <a:t>0</a:t>
              </a:r>
              <a:endParaRPr lang="en-AU" sz="600" b="1" dirty="0"/>
            </a:p>
          </p:txBody>
        </p:sp>
        <p:sp>
          <p:nvSpPr>
            <p:cNvPr id="73" name="TextBox 72"/>
            <p:cNvSpPr txBox="1"/>
            <p:nvPr/>
          </p:nvSpPr>
          <p:spPr>
            <a:xfrm>
              <a:off x="2780064" y="967119"/>
              <a:ext cx="261610" cy="184666"/>
            </a:xfrm>
            <a:prstGeom prst="rect">
              <a:avLst/>
            </a:prstGeom>
            <a:noFill/>
          </p:spPr>
          <p:txBody>
            <a:bodyPr wrap="none" rtlCol="0">
              <a:spAutoFit/>
            </a:bodyPr>
            <a:lstStyle/>
            <a:p>
              <a:r>
                <a:rPr lang="en-AU" sz="600" b="1" dirty="0"/>
                <a:t>5</a:t>
              </a:r>
              <a:r>
                <a:rPr lang="en-AU" sz="600" b="1" dirty="0" smtClean="0"/>
                <a:t>0</a:t>
              </a:r>
              <a:endParaRPr lang="en-AU" sz="600" b="1" dirty="0"/>
            </a:p>
          </p:txBody>
        </p:sp>
        <p:sp>
          <p:nvSpPr>
            <p:cNvPr id="74" name="TextBox 73"/>
            <p:cNvSpPr txBox="1"/>
            <p:nvPr/>
          </p:nvSpPr>
          <p:spPr>
            <a:xfrm>
              <a:off x="2596396" y="720898"/>
              <a:ext cx="1277914" cy="246221"/>
            </a:xfrm>
            <a:prstGeom prst="rect">
              <a:avLst/>
            </a:prstGeom>
            <a:noFill/>
          </p:spPr>
          <p:txBody>
            <a:bodyPr wrap="none" rtlCol="0">
              <a:spAutoFit/>
            </a:bodyPr>
            <a:lstStyle/>
            <a:p>
              <a:r>
                <a:rPr lang="en-AU" sz="1000" dirty="0" smtClean="0">
                  <a:latin typeface="Arial" pitchFamily="34" charset="0"/>
                  <a:cs typeface="Arial" pitchFamily="34" charset="0"/>
                </a:rPr>
                <a:t>Scale in Kilometres</a:t>
              </a:r>
              <a:endParaRPr lang="en-AU" sz="1000" dirty="0">
                <a:latin typeface="Arial" pitchFamily="34" charset="0"/>
                <a:cs typeface="Arial" pitchFamily="34" charset="0"/>
              </a:endParaRPr>
            </a:p>
          </p:txBody>
        </p:sp>
      </p:grpSp>
      <p:sp>
        <p:nvSpPr>
          <p:cNvPr id="75" name="Rectangle 74"/>
          <p:cNvSpPr/>
          <p:nvPr/>
        </p:nvSpPr>
        <p:spPr>
          <a:xfrm>
            <a:off x="5259355" y="4249157"/>
            <a:ext cx="45719" cy="107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6" name="TextBox 75"/>
          <p:cNvSpPr txBox="1"/>
          <p:nvPr/>
        </p:nvSpPr>
        <p:spPr>
          <a:xfrm>
            <a:off x="1288951" y="260648"/>
            <a:ext cx="5622052" cy="400110"/>
          </a:xfrm>
          <a:prstGeom prst="rect">
            <a:avLst/>
          </a:prstGeom>
          <a:noFill/>
        </p:spPr>
        <p:txBody>
          <a:bodyPr wrap="none" rtlCol="0">
            <a:spAutoFit/>
          </a:bodyPr>
          <a:lstStyle/>
          <a:p>
            <a:r>
              <a:rPr lang="en-US" sz="2000" b="1" spc="50" dirty="0">
                <a:latin typeface="Arial" pitchFamily="34" charset="0"/>
                <a:cs typeface="Arial" pitchFamily="34" charset="0"/>
              </a:rPr>
              <a:t>Cross Border Justice Scheme </a:t>
            </a:r>
            <a:r>
              <a:rPr lang="en-US" sz="2000" b="1" spc="50" dirty="0" smtClean="0">
                <a:latin typeface="Arial" pitchFamily="34" charset="0"/>
                <a:cs typeface="Arial" pitchFamily="34" charset="0"/>
              </a:rPr>
              <a:t>boundaries</a:t>
            </a:r>
            <a:endParaRPr lang="en-AU" sz="2000" b="1" spc="50" dirty="0">
              <a:latin typeface="Arial" pitchFamily="34" charset="0"/>
              <a:cs typeface="Arial" pitchFamily="34" charset="0"/>
            </a:endParaRPr>
          </a:p>
        </p:txBody>
      </p:sp>
      <p:sp>
        <p:nvSpPr>
          <p:cNvPr id="77" name="TextBox 76"/>
          <p:cNvSpPr txBox="1"/>
          <p:nvPr/>
        </p:nvSpPr>
        <p:spPr>
          <a:xfrm>
            <a:off x="4740602" y="4141435"/>
            <a:ext cx="597920" cy="215444"/>
          </a:xfrm>
          <a:prstGeom prst="rect">
            <a:avLst/>
          </a:prstGeom>
          <a:noFill/>
        </p:spPr>
        <p:txBody>
          <a:bodyPr wrap="none" lIns="0" tIns="0" rIns="0" bIns="0" rtlCol="0">
            <a:spAutoFit/>
          </a:bodyPr>
          <a:lstStyle/>
          <a:p>
            <a:pPr algn="ctr"/>
            <a:r>
              <a:rPr lang="en-AU" sz="800" b="1" dirty="0" smtClean="0">
                <a:latin typeface="Arial Narrow" pitchFamily="34" charset="0"/>
              </a:rPr>
              <a:t>AMATA</a:t>
            </a:r>
          </a:p>
          <a:p>
            <a:pPr algn="ctr"/>
            <a:r>
              <a:rPr lang="en-AU" sz="600" b="1" dirty="0" smtClean="0">
                <a:latin typeface="Arial Narrow" pitchFamily="34" charset="0"/>
              </a:rPr>
              <a:t>(MUSGRAVE PARK)</a:t>
            </a:r>
            <a:endParaRPr lang="en-AU" sz="600" b="1" dirty="0">
              <a:latin typeface="Arial Narrow" pitchFamily="34" charset="0"/>
            </a:endParaRPr>
          </a:p>
        </p:txBody>
      </p:sp>
      <p:sp>
        <p:nvSpPr>
          <p:cNvPr id="78" name="TextBox 77"/>
          <p:cNvSpPr txBox="1"/>
          <p:nvPr/>
        </p:nvSpPr>
        <p:spPr>
          <a:xfrm>
            <a:off x="7589210" y="6305763"/>
            <a:ext cx="832279" cy="215444"/>
          </a:xfrm>
          <a:prstGeom prst="rect">
            <a:avLst/>
          </a:prstGeom>
          <a:noFill/>
        </p:spPr>
        <p:txBody>
          <a:bodyPr wrap="none" rtlCol="0">
            <a:spAutoFit/>
          </a:bodyPr>
          <a:lstStyle/>
          <a:p>
            <a:r>
              <a:rPr lang="en-AU" sz="800" dirty="0" smtClean="0"/>
              <a:t>© Peter Rossini</a:t>
            </a:r>
            <a:endParaRPr lang="en-AU" sz="800" dirty="0"/>
          </a:p>
        </p:txBody>
      </p:sp>
      <p:sp>
        <p:nvSpPr>
          <p:cNvPr id="79" name="Freeform 78"/>
          <p:cNvSpPr/>
          <p:nvPr/>
        </p:nvSpPr>
        <p:spPr>
          <a:xfrm>
            <a:off x="2419350" y="2310213"/>
            <a:ext cx="1876425" cy="1624013"/>
          </a:xfrm>
          <a:custGeom>
            <a:avLst/>
            <a:gdLst>
              <a:gd name="connsiteX0" fmla="*/ 361950 w 1876425"/>
              <a:gd name="connsiteY0" fmla="*/ 9525 h 1624013"/>
              <a:gd name="connsiteX1" fmla="*/ 1876425 w 1876425"/>
              <a:gd name="connsiteY1" fmla="*/ 0 h 1624013"/>
              <a:gd name="connsiteX2" fmla="*/ 1866900 w 1876425"/>
              <a:gd name="connsiteY2" fmla="*/ 1624013 h 1624013"/>
              <a:gd name="connsiteX3" fmla="*/ 1171575 w 1876425"/>
              <a:gd name="connsiteY3" fmla="*/ 1614488 h 1624013"/>
              <a:gd name="connsiteX4" fmla="*/ 1171575 w 1876425"/>
              <a:gd name="connsiteY4" fmla="*/ 1219200 h 1624013"/>
              <a:gd name="connsiteX5" fmla="*/ 95250 w 1876425"/>
              <a:gd name="connsiteY5" fmla="*/ 1219200 h 1624013"/>
              <a:gd name="connsiteX6" fmla="*/ 0 w 1876425"/>
              <a:gd name="connsiteY6" fmla="*/ 857250 h 1624013"/>
              <a:gd name="connsiteX7" fmla="*/ 361950 w 1876425"/>
              <a:gd name="connsiteY7" fmla="*/ 9525 h 16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425" h="1624013">
                <a:moveTo>
                  <a:pt x="361950" y="9525"/>
                </a:moveTo>
                <a:lnTo>
                  <a:pt x="1876425" y="0"/>
                </a:lnTo>
                <a:lnTo>
                  <a:pt x="1866900" y="1624013"/>
                </a:lnTo>
                <a:lnTo>
                  <a:pt x="1171575" y="1614488"/>
                </a:lnTo>
                <a:lnTo>
                  <a:pt x="1171575" y="1219200"/>
                </a:lnTo>
                <a:lnTo>
                  <a:pt x="95250" y="1219200"/>
                </a:lnTo>
                <a:lnTo>
                  <a:pt x="0" y="857250"/>
                </a:lnTo>
                <a:lnTo>
                  <a:pt x="361950" y="9525"/>
                </a:lnTo>
                <a:close/>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0" name="Freeform 79"/>
          <p:cNvSpPr/>
          <p:nvPr/>
        </p:nvSpPr>
        <p:spPr>
          <a:xfrm>
            <a:off x="2514600" y="3524250"/>
            <a:ext cx="1776413" cy="2009775"/>
          </a:xfrm>
          <a:custGeom>
            <a:avLst/>
            <a:gdLst>
              <a:gd name="connsiteX0" fmla="*/ 0 w 1776413"/>
              <a:gd name="connsiteY0" fmla="*/ 0 h 2009775"/>
              <a:gd name="connsiteX1" fmla="*/ 1081088 w 1776413"/>
              <a:gd name="connsiteY1" fmla="*/ 4763 h 2009775"/>
              <a:gd name="connsiteX2" fmla="*/ 1081088 w 1776413"/>
              <a:gd name="connsiteY2" fmla="*/ 404813 h 2009775"/>
              <a:gd name="connsiteX3" fmla="*/ 1776413 w 1776413"/>
              <a:gd name="connsiteY3" fmla="*/ 409575 h 2009775"/>
              <a:gd name="connsiteX4" fmla="*/ 1771650 w 1776413"/>
              <a:gd name="connsiteY4" fmla="*/ 804863 h 2009775"/>
              <a:gd name="connsiteX5" fmla="*/ 1433513 w 1776413"/>
              <a:gd name="connsiteY5" fmla="*/ 790575 h 2009775"/>
              <a:gd name="connsiteX6" fmla="*/ 1428750 w 1776413"/>
              <a:gd name="connsiteY6" fmla="*/ 2009775 h 2009775"/>
              <a:gd name="connsiteX7" fmla="*/ 114300 w 1776413"/>
              <a:gd name="connsiteY7" fmla="*/ 2000250 h 2009775"/>
              <a:gd name="connsiteX8" fmla="*/ 100013 w 1776413"/>
              <a:gd name="connsiteY8" fmla="*/ 376238 h 2009775"/>
              <a:gd name="connsiteX9" fmla="*/ 0 w 1776413"/>
              <a:gd name="connsiteY9"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6413" h="2009775">
                <a:moveTo>
                  <a:pt x="0" y="0"/>
                </a:moveTo>
                <a:lnTo>
                  <a:pt x="1081088" y="4763"/>
                </a:lnTo>
                <a:lnTo>
                  <a:pt x="1081088" y="404813"/>
                </a:lnTo>
                <a:lnTo>
                  <a:pt x="1776413" y="409575"/>
                </a:lnTo>
                <a:cubicBezTo>
                  <a:pt x="1774825" y="541338"/>
                  <a:pt x="1773238" y="673100"/>
                  <a:pt x="1771650" y="804863"/>
                </a:cubicBezTo>
                <a:lnTo>
                  <a:pt x="1433513" y="790575"/>
                </a:lnTo>
                <a:cubicBezTo>
                  <a:pt x="1431925" y="1196975"/>
                  <a:pt x="1430338" y="1603375"/>
                  <a:pt x="1428750" y="2009775"/>
                </a:cubicBezTo>
                <a:lnTo>
                  <a:pt x="114300" y="2000250"/>
                </a:lnTo>
                <a:lnTo>
                  <a:pt x="100013" y="376238"/>
                </a:lnTo>
                <a:lnTo>
                  <a:pt x="0" y="0"/>
                </a:lnTo>
                <a:close/>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2" name="Straight Connector 11"/>
          <p:cNvCxnSpPr/>
          <p:nvPr/>
        </p:nvCxnSpPr>
        <p:spPr>
          <a:xfrm>
            <a:off x="3594263" y="838354"/>
            <a:ext cx="0" cy="4968552"/>
          </a:xfrm>
          <a:prstGeom prst="line">
            <a:avLst/>
          </a:prstGeom>
          <a:ln w="25400">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3606767" y="3921378"/>
            <a:ext cx="4648200" cy="123825"/>
          </a:xfrm>
          <a:custGeom>
            <a:avLst/>
            <a:gdLst>
              <a:gd name="connsiteX0" fmla="*/ 0 w 4648200"/>
              <a:gd name="connsiteY0" fmla="*/ 0 h 123825"/>
              <a:gd name="connsiteX1" fmla="*/ 2185988 w 4648200"/>
              <a:gd name="connsiteY1" fmla="*/ 28575 h 123825"/>
              <a:gd name="connsiteX2" fmla="*/ 4648200 w 4648200"/>
              <a:gd name="connsiteY2" fmla="*/ 123825 h 123825"/>
            </a:gdLst>
            <a:ahLst/>
            <a:cxnLst>
              <a:cxn ang="0">
                <a:pos x="connsiteX0" y="connsiteY0"/>
              </a:cxn>
              <a:cxn ang="0">
                <a:pos x="connsiteX1" y="connsiteY1"/>
              </a:cxn>
              <a:cxn ang="0">
                <a:pos x="connsiteX2" y="connsiteY2"/>
              </a:cxn>
            </a:cxnLst>
            <a:rect l="l" t="t" r="r" b="b"/>
            <a:pathLst>
              <a:path w="4648200" h="123825">
                <a:moveTo>
                  <a:pt x="0" y="0"/>
                </a:moveTo>
                <a:lnTo>
                  <a:pt x="2185988" y="28575"/>
                </a:lnTo>
                <a:cubicBezTo>
                  <a:pt x="2960688" y="49212"/>
                  <a:pt x="4240213" y="107950"/>
                  <a:pt x="4648200" y="123825"/>
                </a:cubicBezTo>
              </a:path>
            </a:pathLst>
          </a:custGeom>
          <a:noFill/>
          <a:ln w="254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730175276"/>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CBJS</a:t>
            </a:r>
            <a:endParaRPr lang="en-US" dirty="0"/>
          </a:p>
        </p:txBody>
      </p:sp>
      <p:sp>
        <p:nvSpPr>
          <p:cNvPr id="3" name="Content Placeholder 2"/>
          <p:cNvSpPr>
            <a:spLocks noGrp="1"/>
          </p:cNvSpPr>
          <p:nvPr>
            <p:ph idx="1"/>
          </p:nvPr>
        </p:nvSpPr>
        <p:spPr>
          <a:xfrm>
            <a:off x="457200" y="1600200"/>
            <a:ext cx="8229600" cy="4925144"/>
          </a:xfrm>
        </p:spPr>
        <p:txBody>
          <a:bodyPr>
            <a:normAutofit/>
          </a:bodyPr>
          <a:lstStyle/>
          <a:p>
            <a:pPr marL="0" indent="0">
              <a:buNone/>
            </a:pPr>
            <a:r>
              <a:rPr lang="en-GB" sz="3500" dirty="0"/>
              <a:t>Police, </a:t>
            </a:r>
            <a:r>
              <a:rPr lang="en-GB" sz="3500" dirty="0" smtClean="0"/>
              <a:t>sheriffs / magistrates </a:t>
            </a:r>
            <a:r>
              <a:rPr lang="en-GB" sz="3500" dirty="0"/>
              <a:t>and correctional officers from each jurisdiction </a:t>
            </a:r>
            <a:r>
              <a:rPr lang="en-GB" sz="3500" dirty="0" smtClean="0"/>
              <a:t>would now be able to exercise </a:t>
            </a:r>
            <a:r>
              <a:rPr lang="en-GB" sz="3500" dirty="0"/>
              <a:t>cross-border </a:t>
            </a:r>
            <a:r>
              <a:rPr lang="en-GB" sz="3500" dirty="0" smtClean="0"/>
              <a:t>powers / hear cross-border matters </a:t>
            </a:r>
            <a:r>
              <a:rPr lang="en-GB" sz="3500" dirty="0"/>
              <a:t>regardless of where the offences </a:t>
            </a:r>
            <a:r>
              <a:rPr lang="en-GB" sz="3500" dirty="0" smtClean="0"/>
              <a:t>are alleged </a:t>
            </a:r>
            <a:r>
              <a:rPr lang="en-GB" sz="3500" dirty="0"/>
              <a:t>to have taken </a:t>
            </a:r>
            <a:r>
              <a:rPr lang="en-GB" sz="3500" dirty="0" smtClean="0"/>
              <a:t>place.</a:t>
            </a:r>
          </a:p>
        </p:txBody>
      </p:sp>
    </p:spTree>
    <p:extLst>
      <p:ext uri="{BB962C8B-B14F-4D97-AF65-F5344CB8AC3E}">
        <p14:creationId xmlns:p14="http://schemas.microsoft.com/office/powerpoint/2010/main" val="3343454410"/>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the evaluation</a:t>
            </a:r>
            <a:endParaRPr lang="en-US" dirty="0"/>
          </a:p>
        </p:txBody>
      </p:sp>
      <p:sp>
        <p:nvSpPr>
          <p:cNvPr id="3" name="Content Placeholder 2"/>
          <p:cNvSpPr>
            <a:spLocks noGrp="1"/>
          </p:cNvSpPr>
          <p:nvPr>
            <p:ph idx="1"/>
          </p:nvPr>
        </p:nvSpPr>
        <p:spPr/>
        <p:txBody>
          <a:bodyPr>
            <a:normAutofit fontScale="92500"/>
          </a:bodyPr>
          <a:lstStyle/>
          <a:p>
            <a:pPr marL="0" lvl="0" indent="0">
              <a:buNone/>
            </a:pPr>
            <a:r>
              <a:rPr lang="en-US" dirty="0"/>
              <a:t>Review funded by SA AGs </a:t>
            </a:r>
            <a:r>
              <a:rPr lang="en-US" dirty="0" smtClean="0"/>
              <a:t>department 2012-2013</a:t>
            </a:r>
            <a:endParaRPr lang="en-US" dirty="0"/>
          </a:p>
          <a:p>
            <a:pPr lvl="0"/>
            <a:r>
              <a:rPr lang="en-US" dirty="0" smtClean="0"/>
              <a:t>To determine </a:t>
            </a:r>
            <a:r>
              <a:rPr lang="en-US" dirty="0"/>
              <a:t>the strengths and weaknesses of the CBJS</a:t>
            </a:r>
          </a:p>
          <a:p>
            <a:pPr lvl="0"/>
            <a:r>
              <a:rPr lang="en-US" dirty="0" smtClean="0"/>
              <a:t>To examine </a:t>
            </a:r>
            <a:r>
              <a:rPr lang="en-US" dirty="0"/>
              <a:t>the impact of the CBJS on police, courts, service providers, and the community within each jurisdiction</a:t>
            </a:r>
          </a:p>
          <a:p>
            <a:pPr lvl="0"/>
            <a:r>
              <a:rPr lang="en-US" dirty="0" smtClean="0"/>
              <a:t>To determine </a:t>
            </a:r>
            <a:r>
              <a:rPr lang="en-US" dirty="0"/>
              <a:t>the level of satisfaction with the CBJS from the perspective of the key justice agencies and community groups.</a:t>
            </a:r>
          </a:p>
          <a:p>
            <a:endParaRPr lang="en-US" dirty="0"/>
          </a:p>
        </p:txBody>
      </p:sp>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DDB61F-0F77-4BD7-829A-4B4D1207903D}"/>
</file>

<file path=customXml/itemProps2.xml><?xml version="1.0" encoding="utf-8"?>
<ds:datastoreItem xmlns:ds="http://schemas.openxmlformats.org/officeDocument/2006/customXml" ds:itemID="{C3F95EA6-FBC2-4361-B8F9-09ED2A390B85}"/>
</file>

<file path=customXml/itemProps3.xml><?xml version="1.0" encoding="utf-8"?>
<ds:datastoreItem xmlns:ds="http://schemas.openxmlformats.org/officeDocument/2006/customXml" ds:itemID="{6CEB6D02-DBA0-4CC0-A057-993B6E5E750C}"/>
</file>

<file path=docProps/app.xml><?xml version="1.0" encoding="utf-8"?>
<Properties xmlns="http://schemas.openxmlformats.org/officeDocument/2006/extended-properties" xmlns:vt="http://schemas.openxmlformats.org/officeDocument/2006/docPropsVTypes">
  <TotalTime>3055</TotalTime>
  <Words>1066</Words>
  <Application>Microsoft Office PowerPoint</Application>
  <PresentationFormat>On-screen Show (4:3)</PresentationFormat>
  <Paragraphs>185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The Australian Cross Border Justice Scheme</vt:lpstr>
      <vt:lpstr>The research team </vt:lpstr>
      <vt:lpstr>Background to the CBJS</vt:lpstr>
      <vt:lpstr>Found:</vt:lpstr>
      <vt:lpstr>History of the CBJS</vt:lpstr>
      <vt:lpstr>PowerPoint Presentation</vt:lpstr>
      <vt:lpstr>PowerPoint Presentation</vt:lpstr>
      <vt:lpstr>The CBJS</vt:lpstr>
      <vt:lpstr>Objectives of the evaluation</vt:lpstr>
      <vt:lpstr>Methodology</vt:lpstr>
      <vt:lpstr>Methodology</vt:lpstr>
      <vt:lpstr>Methodology</vt:lpstr>
      <vt:lpstr>Flow diagram</vt:lpstr>
      <vt:lpstr>Characteristics 2001-2011</vt:lpstr>
      <vt:lpstr>Characteristics 2001-2011</vt:lpstr>
      <vt:lpstr>Characteristics 2001-2011</vt:lpstr>
      <vt:lpstr>General overview of findings</vt:lpstr>
      <vt:lpstr>Findings</vt:lpstr>
      <vt:lpstr>Findings</vt:lpstr>
      <vt:lpstr>PowerPoint Presentation</vt:lpstr>
      <vt:lpstr>Findings</vt:lpstr>
      <vt:lpstr>Findings</vt:lpstr>
      <vt:lpstr>PowerPoint Presentation</vt:lpstr>
      <vt:lpstr>Recommendations</vt:lpstr>
      <vt:lpstr>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Cross Border Justice Scheme</dc:title>
  <dc:creator>Rick and Judy</dc:creator>
  <cp:lastModifiedBy>Florence Sin</cp:lastModifiedBy>
  <cp:revision>90</cp:revision>
  <dcterms:created xsi:type="dcterms:W3CDTF">2012-04-01T23:51:50Z</dcterms:created>
  <dcterms:modified xsi:type="dcterms:W3CDTF">2015-03-17T23:53:58Z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4" name="DC_x002e_Type_x002e_DocType_x0020__x0028_JSMS">
    <vt:lpwstr/>
  </property>
  <property fmtid="{D5CDD505-2E9C-101B-9397-08002B2CF9AE}" pid="5" name="Content_x0020_tags">
    <vt:lpwstr/>
  </property>
  <property fmtid="{D5CDD505-2E9C-101B-9397-08002B2CF9AE}" pid="7" name="Content tags">
    <vt:lpwstr>105;#Conference proceedings / Presentations|c21264d4-9564-4e41-9805-0fcb8759ef5a</vt:lpwstr>
  </property>
  <property fmtid="{D5CDD505-2E9C-101B-9397-08002B2CF9AE}" pid="10" name="DC.Type.DocType (JSMS">
    <vt:lpwstr>126;#Presentation|96b9c332-40fe-4061-87fb-bc6c76567afe</vt:lpwstr>
  </property>
  <property fmtid="{D5CDD505-2E9C-101B-9397-08002B2CF9AE}" pid="14" name="bc56bdda6a6a44c48d8cfdd96ad4c1470">
    <vt:lpwstr>Presentation|96b9c332-40fe-4061-87fb-bc6c76567afe</vt:lpwstr>
  </property>
</Properties>
</file>